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tags/tag1.xml" ContentType="application/vnd.openxmlformats-officedocument.presentationml.tags+xml"/>
  <Override PartName="/ppt/slideLayouts/slideLayout7.xml" ContentType="application/vnd.openxmlformats-officedocument.presentationml.slideLayout+xml"/>
  <Override PartName="/ppt/theme/theme4.xml" ContentType="application/vnd.openxmlformats-officedocument.theme+xml"/>
  <Override PartName="/ppt/slideLayouts/slideLayout8.xml" ContentType="application/vnd.openxmlformats-officedocument.presentationml.slideLayout+xml"/>
  <Override PartName="/ppt/theme/theme5.xml" ContentType="application/vnd.openxmlformats-officedocument.theme+xml"/>
  <Override PartName="/ppt/slideLayouts/slideLayout9.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62" r:id="rId2"/>
    <p:sldMasterId id="2147483665" r:id="rId3"/>
    <p:sldMasterId id="2147483669" r:id="rId4"/>
    <p:sldMasterId id="2147483671" r:id="rId5"/>
    <p:sldMasterId id="2147483673" r:id="rId6"/>
  </p:sldMasterIdLst>
  <p:notesMasterIdLst>
    <p:notesMasterId r:id="rId47"/>
  </p:notesMasterIdLst>
  <p:sldIdLst>
    <p:sldId id="256" r:id="rId7"/>
    <p:sldId id="8385" r:id="rId8"/>
    <p:sldId id="355" r:id="rId9"/>
    <p:sldId id="261" r:id="rId10"/>
    <p:sldId id="8395" r:id="rId11"/>
    <p:sldId id="357" r:id="rId12"/>
    <p:sldId id="267" r:id="rId13"/>
    <p:sldId id="269" r:id="rId14"/>
    <p:sldId id="265" r:id="rId15"/>
    <p:sldId id="360" r:id="rId16"/>
    <p:sldId id="302" r:id="rId17"/>
    <p:sldId id="350" r:id="rId18"/>
    <p:sldId id="351" r:id="rId19"/>
    <p:sldId id="361" r:id="rId20"/>
    <p:sldId id="362" r:id="rId21"/>
    <p:sldId id="364" r:id="rId22"/>
    <p:sldId id="277" r:id="rId23"/>
    <p:sldId id="8386" r:id="rId24"/>
    <p:sldId id="358" r:id="rId25"/>
    <p:sldId id="359" r:id="rId26"/>
    <p:sldId id="8391" r:id="rId27"/>
    <p:sldId id="262" r:id="rId28"/>
    <p:sldId id="365" r:id="rId29"/>
    <p:sldId id="8387" r:id="rId30"/>
    <p:sldId id="311" r:id="rId31"/>
    <p:sldId id="313" r:id="rId32"/>
    <p:sldId id="8394" r:id="rId33"/>
    <p:sldId id="8388" r:id="rId34"/>
    <p:sldId id="263" r:id="rId35"/>
    <p:sldId id="325" r:id="rId36"/>
    <p:sldId id="326" r:id="rId37"/>
    <p:sldId id="327" r:id="rId38"/>
    <p:sldId id="8381" r:id="rId39"/>
    <p:sldId id="378" r:id="rId40"/>
    <p:sldId id="8392" r:id="rId41"/>
    <p:sldId id="8384" r:id="rId42"/>
    <p:sldId id="329" r:id="rId43"/>
    <p:sldId id="330" r:id="rId44"/>
    <p:sldId id="264" r:id="rId45"/>
    <p:sldId id="8393" r:id="rId4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CF8F3"/>
    <a:srgbClr val="AF713F"/>
    <a:srgbClr val="0E6670"/>
    <a:srgbClr val="7FB3B8"/>
    <a:srgbClr val="F6F3E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B90FA47-B324-4D36-8B5F-14FCFCBE8D95}" v="153" dt="2026-11-05T03:37:00.74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105" d="100"/>
          <a:sy n="105" d="100"/>
        </p:scale>
        <p:origin x="168"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1.xml"/><Relationship Id="rId2" Type="http://schemas.openxmlformats.org/officeDocument/2006/relationships/slideMaster" Target="slideMasters/slideMaster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microsoft.com/office/2015/10/relationships/revisionInfo" Target="revisionInfo.xml"/><Relationship Id="rId5" Type="http://schemas.openxmlformats.org/officeDocument/2006/relationships/slideMaster" Target="slideMasters/slideMaster5.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slide" Target="slides/slide38.xml"/><Relationship Id="rId52" Type="http://schemas.microsoft.com/office/2016/11/relationships/changesInfo" Target="changesInfos/changesInfo1.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presProps" Target="presProps.xml"/><Relationship Id="rId8" Type="http://schemas.openxmlformats.org/officeDocument/2006/relationships/slide" Target="slides/slide2.xml"/><Relationship Id="rId51" Type="http://schemas.openxmlformats.org/officeDocument/2006/relationships/tableStyles" Target="tableStyles.xml"/><Relationship Id="rId3" Type="http://schemas.openxmlformats.org/officeDocument/2006/relationships/slideMaster" Target="slideMasters/slideMaster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20" Type="http://schemas.openxmlformats.org/officeDocument/2006/relationships/slide" Target="slides/slide14.xml"/><Relationship Id="rId41" Type="http://schemas.openxmlformats.org/officeDocument/2006/relationships/slide" Target="slides/slide35.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bdullah Khathlan" userId="c6ae9754e3b47ba5" providerId="LiveId" clId="{47B6B3DB-D3BD-40EA-ABC7-6A14BB5B73A6}"/>
    <pc:docChg chg="undo custSel addSld delSld modSld addMainMaster delMainMaster modMainMaster">
      <pc:chgData name="Abdullah Khathlan" userId="c6ae9754e3b47ba5" providerId="LiveId" clId="{47B6B3DB-D3BD-40EA-ABC7-6A14BB5B73A6}" dt="2026-11-05T03:38:18.362" v="1094" actId="108"/>
      <pc:docMkLst>
        <pc:docMk/>
      </pc:docMkLst>
      <pc:sldChg chg="addSp delSp modSp mod modTransition modClrScheme chgLayout modNotesTx">
        <pc:chgData name="Abdullah Khathlan" userId="c6ae9754e3b47ba5" providerId="LiveId" clId="{47B6B3DB-D3BD-40EA-ABC7-6A14BB5B73A6}" dt="2026-11-04T14:51:21.829" v="281" actId="6549"/>
        <pc:sldMkLst>
          <pc:docMk/>
          <pc:sldMk cId="0" sldId="256"/>
        </pc:sldMkLst>
        <pc:spChg chg="mod">
          <ac:chgData name="Abdullah Khathlan" userId="c6ae9754e3b47ba5" providerId="LiveId" clId="{47B6B3DB-D3BD-40EA-ABC7-6A14BB5B73A6}" dt="2026-11-04T14:41:50.061" v="244" actId="1076"/>
          <ac:spMkLst>
            <pc:docMk/>
            <pc:sldMk cId="0" sldId="256"/>
            <ac:spMk id="3" creationId="{00000000-0000-0000-0000-000000000000}"/>
          </ac:spMkLst>
        </pc:spChg>
        <pc:spChg chg="mod ord">
          <ac:chgData name="Abdullah Khathlan" userId="c6ae9754e3b47ba5" providerId="LiveId" clId="{47B6B3DB-D3BD-40EA-ABC7-6A14BB5B73A6}" dt="2026-11-04T14:48:25.176" v="269" actId="1076"/>
          <ac:spMkLst>
            <pc:docMk/>
            <pc:sldMk cId="0" sldId="256"/>
            <ac:spMk id="4" creationId="{00000000-0000-0000-0000-000000000000}"/>
          </ac:spMkLst>
        </pc:spChg>
        <pc:spChg chg="del mod">
          <ac:chgData name="Abdullah Khathlan" userId="c6ae9754e3b47ba5" providerId="LiveId" clId="{47B6B3DB-D3BD-40EA-ABC7-6A14BB5B73A6}" dt="2026-11-04T14:48:30.279" v="271" actId="478"/>
          <ac:spMkLst>
            <pc:docMk/>
            <pc:sldMk cId="0" sldId="256"/>
            <ac:spMk id="5" creationId="{00000000-0000-0000-0000-000000000000}"/>
          </ac:spMkLst>
        </pc:spChg>
        <pc:spChg chg="del">
          <ac:chgData name="Abdullah Khathlan" userId="c6ae9754e3b47ba5" providerId="LiveId" clId="{47B6B3DB-D3BD-40EA-ABC7-6A14BB5B73A6}" dt="2026-11-04T14:40:25.545" v="212" actId="478"/>
          <ac:spMkLst>
            <pc:docMk/>
            <pc:sldMk cId="0" sldId="256"/>
            <ac:spMk id="6" creationId="{00000000-0000-0000-0000-000000000000}"/>
          </ac:spMkLst>
        </pc:spChg>
        <pc:spChg chg="del">
          <ac:chgData name="Abdullah Khathlan" userId="c6ae9754e3b47ba5" providerId="LiveId" clId="{47B6B3DB-D3BD-40EA-ABC7-6A14BB5B73A6}" dt="2026-11-04T14:40:28.746" v="213" actId="478"/>
          <ac:spMkLst>
            <pc:docMk/>
            <pc:sldMk cId="0" sldId="256"/>
            <ac:spMk id="7" creationId="{00000000-0000-0000-0000-000000000000}"/>
          </ac:spMkLst>
        </pc:spChg>
        <pc:spChg chg="add del mod ord">
          <ac:chgData name="Abdullah Khathlan" userId="c6ae9754e3b47ba5" providerId="LiveId" clId="{47B6B3DB-D3BD-40EA-ABC7-6A14BB5B73A6}" dt="2026-11-04T14:47:36.275" v="261" actId="700"/>
          <ac:spMkLst>
            <pc:docMk/>
            <pc:sldMk cId="0" sldId="256"/>
            <ac:spMk id="8" creationId="{6AD60F25-5E68-6FCE-6DA9-BFD98E2D65A0}"/>
          </ac:spMkLst>
        </pc:spChg>
        <pc:spChg chg="add del mod ord">
          <ac:chgData name="Abdullah Khathlan" userId="c6ae9754e3b47ba5" providerId="LiveId" clId="{47B6B3DB-D3BD-40EA-ABC7-6A14BB5B73A6}" dt="2026-11-04T14:48:13.133" v="265" actId="478"/>
          <ac:spMkLst>
            <pc:docMk/>
            <pc:sldMk cId="0" sldId="256"/>
            <ac:spMk id="9" creationId="{6FEF2DBE-0162-1E8F-B9C7-EA0EA6F284E5}"/>
          </ac:spMkLst>
        </pc:spChg>
        <pc:spChg chg="add mod">
          <ac:chgData name="Abdullah Khathlan" userId="c6ae9754e3b47ba5" providerId="LiveId" clId="{47B6B3DB-D3BD-40EA-ABC7-6A14BB5B73A6}" dt="2026-11-04T14:50:51.454" v="280" actId="1076"/>
          <ac:spMkLst>
            <pc:docMk/>
            <pc:sldMk cId="0" sldId="256"/>
            <ac:spMk id="11" creationId="{2610B92A-D1D1-0B00-4919-52E5CA03FFCB}"/>
          </ac:spMkLst>
        </pc:spChg>
        <pc:picChg chg="mod">
          <ac:chgData name="Abdullah Khathlan" userId="c6ae9754e3b47ba5" providerId="LiveId" clId="{47B6B3DB-D3BD-40EA-ABC7-6A14BB5B73A6}" dt="2026-11-04T14:48:33.589" v="272" actId="1076"/>
          <ac:picMkLst>
            <pc:docMk/>
            <pc:sldMk cId="0" sldId="256"/>
            <ac:picMk id="2" creationId="{00000000-0000-0000-0000-000000000000}"/>
          </ac:picMkLst>
        </pc:picChg>
      </pc:sldChg>
      <pc:sldChg chg="del">
        <pc:chgData name="Abdullah Khathlan" userId="c6ae9754e3b47ba5" providerId="LiveId" clId="{47B6B3DB-D3BD-40EA-ABC7-6A14BB5B73A6}" dt="2026-11-04T13:25:35.528" v="80" actId="47"/>
        <pc:sldMkLst>
          <pc:docMk/>
          <pc:sldMk cId="483097614" sldId="258"/>
        </pc:sldMkLst>
      </pc:sldChg>
      <pc:sldChg chg="addSp delSp modSp mod modTransition">
        <pc:chgData name="Abdullah Khathlan" userId="c6ae9754e3b47ba5" providerId="LiveId" clId="{47B6B3DB-D3BD-40EA-ABC7-6A14BB5B73A6}" dt="2026-11-04T17:01:59.558" v="354" actId="1076"/>
        <pc:sldMkLst>
          <pc:docMk/>
          <pc:sldMk cId="0" sldId="261"/>
        </pc:sldMkLst>
        <pc:spChg chg="del">
          <ac:chgData name="Abdullah Khathlan" userId="c6ae9754e3b47ba5" providerId="LiveId" clId="{47B6B3DB-D3BD-40EA-ABC7-6A14BB5B73A6}" dt="2026-11-04T14:51:37.435" v="283" actId="478"/>
          <ac:spMkLst>
            <pc:docMk/>
            <pc:sldMk cId="0" sldId="261"/>
            <ac:spMk id="3" creationId="{00000000-0000-0000-0000-000000000000}"/>
          </ac:spMkLst>
        </pc:spChg>
        <pc:spChg chg="mod">
          <ac:chgData name="Abdullah Khathlan" userId="c6ae9754e3b47ba5" providerId="LiveId" clId="{47B6B3DB-D3BD-40EA-ABC7-6A14BB5B73A6}" dt="2026-11-04T16:40:43.452" v="286" actId="14100"/>
          <ac:spMkLst>
            <pc:docMk/>
            <pc:sldMk cId="0" sldId="261"/>
            <ac:spMk id="4" creationId="{00000000-0000-0000-0000-000000000000}"/>
          </ac:spMkLst>
        </pc:spChg>
        <pc:spChg chg="mod">
          <ac:chgData name="Abdullah Khathlan" userId="c6ae9754e3b47ba5" providerId="LiveId" clId="{47B6B3DB-D3BD-40EA-ABC7-6A14BB5B73A6}" dt="2026-11-04T16:47:15.382" v="329" actId="207"/>
          <ac:spMkLst>
            <pc:docMk/>
            <pc:sldMk cId="0" sldId="261"/>
            <ac:spMk id="8" creationId="{00000000-0000-0000-0000-000000000000}"/>
          </ac:spMkLst>
        </pc:spChg>
        <pc:spChg chg="mod">
          <ac:chgData name="Abdullah Khathlan" userId="c6ae9754e3b47ba5" providerId="LiveId" clId="{47B6B3DB-D3BD-40EA-ABC7-6A14BB5B73A6}" dt="2026-11-04T16:40:43.452" v="286" actId="14100"/>
          <ac:spMkLst>
            <pc:docMk/>
            <pc:sldMk cId="0" sldId="261"/>
            <ac:spMk id="10" creationId="{00000000-0000-0000-0000-000000000000}"/>
          </ac:spMkLst>
        </pc:spChg>
        <pc:spChg chg="mod">
          <ac:chgData name="Abdullah Khathlan" userId="c6ae9754e3b47ba5" providerId="LiveId" clId="{47B6B3DB-D3BD-40EA-ABC7-6A14BB5B73A6}" dt="2026-11-04T16:42:32.940" v="325"/>
          <ac:spMkLst>
            <pc:docMk/>
            <pc:sldMk cId="0" sldId="261"/>
            <ac:spMk id="14" creationId="{00000000-0000-0000-0000-000000000000}"/>
          </ac:spMkLst>
        </pc:spChg>
        <pc:spChg chg="mod">
          <ac:chgData name="Abdullah Khathlan" userId="c6ae9754e3b47ba5" providerId="LiveId" clId="{47B6B3DB-D3BD-40EA-ABC7-6A14BB5B73A6}" dt="2026-11-04T16:40:43.452" v="286" actId="14100"/>
          <ac:spMkLst>
            <pc:docMk/>
            <pc:sldMk cId="0" sldId="261"/>
            <ac:spMk id="16" creationId="{00000000-0000-0000-0000-000000000000}"/>
          </ac:spMkLst>
        </pc:spChg>
        <pc:spChg chg="mod">
          <ac:chgData name="Abdullah Khathlan" userId="c6ae9754e3b47ba5" providerId="LiveId" clId="{47B6B3DB-D3BD-40EA-ABC7-6A14BB5B73A6}" dt="2026-11-04T16:42:32.940" v="325"/>
          <ac:spMkLst>
            <pc:docMk/>
            <pc:sldMk cId="0" sldId="261"/>
            <ac:spMk id="20" creationId="{00000000-0000-0000-0000-000000000000}"/>
          </ac:spMkLst>
        </pc:spChg>
        <pc:spChg chg="mod">
          <ac:chgData name="Abdullah Khathlan" userId="c6ae9754e3b47ba5" providerId="LiveId" clId="{47B6B3DB-D3BD-40EA-ABC7-6A14BB5B73A6}" dt="2026-11-04T16:40:43.452" v="286" actId="14100"/>
          <ac:spMkLst>
            <pc:docMk/>
            <pc:sldMk cId="0" sldId="261"/>
            <ac:spMk id="22" creationId="{00000000-0000-0000-0000-000000000000}"/>
          </ac:spMkLst>
        </pc:spChg>
        <pc:spChg chg="mod">
          <ac:chgData name="Abdullah Khathlan" userId="c6ae9754e3b47ba5" providerId="LiveId" clId="{47B6B3DB-D3BD-40EA-ABC7-6A14BB5B73A6}" dt="2026-11-04T16:47:15.382" v="329" actId="207"/>
          <ac:spMkLst>
            <pc:docMk/>
            <pc:sldMk cId="0" sldId="261"/>
            <ac:spMk id="26" creationId="{00000000-0000-0000-0000-000000000000}"/>
          </ac:spMkLst>
        </pc:spChg>
        <pc:spChg chg="del">
          <ac:chgData name="Abdullah Khathlan" userId="c6ae9754e3b47ba5" providerId="LiveId" clId="{47B6B3DB-D3BD-40EA-ABC7-6A14BB5B73A6}" dt="2026-11-04T14:51:32.359" v="282" actId="478"/>
          <ac:spMkLst>
            <pc:docMk/>
            <pc:sldMk cId="0" sldId="261"/>
            <ac:spMk id="27" creationId="{00000000-0000-0000-0000-000000000000}"/>
          </ac:spMkLst>
        </pc:spChg>
        <pc:spChg chg="del">
          <ac:chgData name="Abdullah Khathlan" userId="c6ae9754e3b47ba5" providerId="LiveId" clId="{47B6B3DB-D3BD-40EA-ABC7-6A14BB5B73A6}" dt="2026-11-04T14:51:32.359" v="282" actId="478"/>
          <ac:spMkLst>
            <pc:docMk/>
            <pc:sldMk cId="0" sldId="261"/>
            <ac:spMk id="29" creationId="{00000000-0000-0000-0000-000000000000}"/>
          </ac:spMkLst>
        </pc:spChg>
        <pc:spChg chg="mod">
          <ac:chgData name="Abdullah Khathlan" userId="c6ae9754e3b47ba5" providerId="LiveId" clId="{47B6B3DB-D3BD-40EA-ABC7-6A14BB5B73A6}" dt="2026-11-04T17:01:59.558" v="354" actId="1076"/>
          <ac:spMkLst>
            <pc:docMk/>
            <pc:sldMk cId="0" sldId="261"/>
            <ac:spMk id="30" creationId="{00000000-0000-0000-0000-000000000000}"/>
          </ac:spMkLst>
        </pc:spChg>
        <pc:spChg chg="add del mod">
          <ac:chgData name="Abdullah Khathlan" userId="c6ae9754e3b47ba5" providerId="LiveId" clId="{47B6B3DB-D3BD-40EA-ABC7-6A14BB5B73A6}" dt="2026-11-04T14:46:42.801" v="254" actId="21"/>
          <ac:spMkLst>
            <pc:docMk/>
            <pc:sldMk cId="0" sldId="261"/>
            <ac:spMk id="32" creationId="{B9DE3520-8648-2FDD-AB6C-8612C325F986}"/>
          </ac:spMkLst>
        </pc:spChg>
        <pc:spChg chg="add mod ord">
          <ac:chgData name="Abdullah Khathlan" userId="c6ae9754e3b47ba5" providerId="LiveId" clId="{47B6B3DB-D3BD-40EA-ABC7-6A14BB5B73A6}" dt="2026-11-04T16:47:11.318" v="328" actId="207"/>
          <ac:spMkLst>
            <pc:docMk/>
            <pc:sldMk cId="0" sldId="261"/>
            <ac:spMk id="34" creationId="{E788E1B0-9AF5-DA50-83F0-573218A6ECE2}"/>
          </ac:spMkLst>
        </pc:spChg>
        <pc:spChg chg="add mod ord">
          <ac:chgData name="Abdullah Khathlan" userId="c6ae9754e3b47ba5" providerId="LiveId" clId="{47B6B3DB-D3BD-40EA-ABC7-6A14BB5B73A6}" dt="2026-11-04T16:42:20.964" v="322" actId="113"/>
          <ac:spMkLst>
            <pc:docMk/>
            <pc:sldMk cId="0" sldId="261"/>
            <ac:spMk id="36" creationId="{683323B8-5D57-1FEE-7FCE-56134CB7DDB2}"/>
          </ac:spMkLst>
        </pc:spChg>
        <pc:spChg chg="add mod ord">
          <ac:chgData name="Abdullah Khathlan" userId="c6ae9754e3b47ba5" providerId="LiveId" clId="{47B6B3DB-D3BD-40EA-ABC7-6A14BB5B73A6}" dt="2026-11-04T16:42:20.964" v="322" actId="113"/>
          <ac:spMkLst>
            <pc:docMk/>
            <pc:sldMk cId="0" sldId="261"/>
            <ac:spMk id="38" creationId="{E3E53CA6-9A63-6B99-C9B5-42A3FEB29BD2}"/>
          </ac:spMkLst>
        </pc:spChg>
        <pc:spChg chg="add mod ord">
          <ac:chgData name="Abdullah Khathlan" userId="c6ae9754e3b47ba5" providerId="LiveId" clId="{47B6B3DB-D3BD-40EA-ABC7-6A14BB5B73A6}" dt="2026-11-04T16:47:11.318" v="328" actId="207"/>
          <ac:spMkLst>
            <pc:docMk/>
            <pc:sldMk cId="0" sldId="261"/>
            <ac:spMk id="40" creationId="{5EBF38D4-326B-98A3-D501-4C689B3D5900}"/>
          </ac:spMkLst>
        </pc:spChg>
        <pc:picChg chg="mod">
          <ac:chgData name="Abdullah Khathlan" userId="c6ae9754e3b47ba5" providerId="LiveId" clId="{47B6B3DB-D3BD-40EA-ABC7-6A14BB5B73A6}" dt="2026-11-04T16:41:57.039" v="319" actId="1035"/>
          <ac:picMkLst>
            <pc:docMk/>
            <pc:sldMk cId="0" sldId="261"/>
            <ac:picMk id="9" creationId="{00000000-0000-0000-0000-000000000000}"/>
          </ac:picMkLst>
        </pc:picChg>
        <pc:picChg chg="mod">
          <ac:chgData name="Abdullah Khathlan" userId="c6ae9754e3b47ba5" providerId="LiveId" clId="{47B6B3DB-D3BD-40EA-ABC7-6A14BB5B73A6}" dt="2026-11-04T16:41:57.039" v="319" actId="1035"/>
          <ac:picMkLst>
            <pc:docMk/>
            <pc:sldMk cId="0" sldId="261"/>
            <ac:picMk id="15" creationId="{00000000-0000-0000-0000-000000000000}"/>
          </ac:picMkLst>
        </pc:picChg>
        <pc:picChg chg="mod">
          <ac:chgData name="Abdullah Khathlan" userId="c6ae9754e3b47ba5" providerId="LiveId" clId="{47B6B3DB-D3BD-40EA-ABC7-6A14BB5B73A6}" dt="2026-11-04T16:41:57.039" v="319" actId="1035"/>
          <ac:picMkLst>
            <pc:docMk/>
            <pc:sldMk cId="0" sldId="261"/>
            <ac:picMk id="21" creationId="{00000000-0000-0000-0000-000000000000}"/>
          </ac:picMkLst>
        </pc:picChg>
        <pc:picChg chg="del">
          <ac:chgData name="Abdullah Khathlan" userId="c6ae9754e3b47ba5" providerId="LiveId" clId="{47B6B3DB-D3BD-40EA-ABC7-6A14BB5B73A6}" dt="2026-11-04T14:51:32.359" v="282" actId="478"/>
          <ac:picMkLst>
            <pc:docMk/>
            <pc:sldMk cId="0" sldId="261"/>
            <ac:picMk id="28" creationId="{00000000-0000-0000-0000-000000000000}"/>
          </ac:picMkLst>
        </pc:picChg>
      </pc:sldChg>
      <pc:sldChg chg="delSp mod modTransition">
        <pc:chgData name="Abdullah Khathlan" userId="c6ae9754e3b47ba5" providerId="LiveId" clId="{47B6B3DB-D3BD-40EA-ABC7-6A14BB5B73A6}" dt="2026-11-04T14:48:50.277" v="275" actId="478"/>
        <pc:sldMkLst>
          <pc:docMk/>
          <pc:sldMk cId="1802095394" sldId="262"/>
        </pc:sldMkLst>
        <pc:spChg chg="del">
          <ac:chgData name="Abdullah Khathlan" userId="c6ae9754e3b47ba5" providerId="LiveId" clId="{47B6B3DB-D3BD-40EA-ABC7-6A14BB5B73A6}" dt="2026-11-04T14:48:50.277" v="275" actId="478"/>
          <ac:spMkLst>
            <pc:docMk/>
            <pc:sldMk cId="1802095394" sldId="262"/>
            <ac:spMk id="3" creationId="{B8B3F295-C245-325D-B4F3-49A106A6B0DE}"/>
          </ac:spMkLst>
        </pc:spChg>
      </pc:sldChg>
      <pc:sldChg chg="delSp mod modTransition">
        <pc:chgData name="Abdullah Khathlan" userId="c6ae9754e3b47ba5" providerId="LiveId" clId="{47B6B3DB-D3BD-40EA-ABC7-6A14BB5B73A6}" dt="2026-11-04T14:48:54.260" v="276" actId="478"/>
        <pc:sldMkLst>
          <pc:docMk/>
          <pc:sldMk cId="3402715374" sldId="263"/>
        </pc:sldMkLst>
        <pc:spChg chg="del">
          <ac:chgData name="Abdullah Khathlan" userId="c6ae9754e3b47ba5" providerId="LiveId" clId="{47B6B3DB-D3BD-40EA-ABC7-6A14BB5B73A6}" dt="2026-11-04T14:48:54.260" v="276" actId="478"/>
          <ac:spMkLst>
            <pc:docMk/>
            <pc:sldMk cId="3402715374" sldId="263"/>
            <ac:spMk id="3" creationId="{1531CBEF-0701-B5B3-C06C-F65CEC88CBBD}"/>
          </ac:spMkLst>
        </pc:spChg>
      </pc:sldChg>
      <pc:sldChg chg="delSp modSp mod modTransition">
        <pc:chgData name="Abdullah Khathlan" userId="c6ae9754e3b47ba5" providerId="LiveId" clId="{47B6B3DB-D3BD-40EA-ABC7-6A14BB5B73A6}" dt="2026-11-04T17:45:22.574" v="805" actId="208"/>
        <pc:sldMkLst>
          <pc:docMk/>
          <pc:sldMk cId="1790353653" sldId="264"/>
        </pc:sldMkLst>
        <pc:spChg chg="del">
          <ac:chgData name="Abdullah Khathlan" userId="c6ae9754e3b47ba5" providerId="LiveId" clId="{47B6B3DB-D3BD-40EA-ABC7-6A14BB5B73A6}" dt="2026-11-04T14:48:59.295" v="277" actId="478"/>
          <ac:spMkLst>
            <pc:docMk/>
            <pc:sldMk cId="1790353653" sldId="264"/>
            <ac:spMk id="3" creationId="{048A629B-663D-EBC3-B3D1-BF57C1300901}"/>
          </ac:spMkLst>
        </pc:spChg>
        <pc:spChg chg="mod">
          <ac:chgData name="Abdullah Khathlan" userId="c6ae9754e3b47ba5" providerId="LiveId" clId="{47B6B3DB-D3BD-40EA-ABC7-6A14BB5B73A6}" dt="2026-11-04T17:45:22.574" v="805" actId="208"/>
          <ac:spMkLst>
            <pc:docMk/>
            <pc:sldMk cId="1790353653" sldId="264"/>
            <ac:spMk id="49" creationId="{9FD39A4B-D0D8-76DA-7907-A73D800418B3}"/>
          </ac:spMkLst>
        </pc:spChg>
      </pc:sldChg>
      <pc:sldChg chg="delSp mod modTransition">
        <pc:chgData name="Abdullah Khathlan" userId="c6ae9754e3b47ba5" providerId="LiveId" clId="{47B6B3DB-D3BD-40EA-ABC7-6A14BB5B73A6}" dt="2026-11-04T14:48:42.097" v="273" actId="478"/>
        <pc:sldMkLst>
          <pc:docMk/>
          <pc:sldMk cId="4035330261" sldId="265"/>
        </pc:sldMkLst>
        <pc:spChg chg="del">
          <ac:chgData name="Abdullah Khathlan" userId="c6ae9754e3b47ba5" providerId="LiveId" clId="{47B6B3DB-D3BD-40EA-ABC7-6A14BB5B73A6}" dt="2026-11-04T14:48:42.097" v="273" actId="478"/>
          <ac:spMkLst>
            <pc:docMk/>
            <pc:sldMk cId="4035330261" sldId="265"/>
            <ac:spMk id="3" creationId="{37AFF2BA-73A0-91F1-8279-3841CB7599BB}"/>
          </ac:spMkLst>
        </pc:spChg>
      </pc:sldChg>
      <pc:sldChg chg="modTransition">
        <pc:chgData name="Abdullah Khathlan" userId="c6ae9754e3b47ba5" providerId="LiveId" clId="{47B6B3DB-D3BD-40EA-ABC7-6A14BB5B73A6}" dt="2026-11-04T14:42:30.049" v="245"/>
        <pc:sldMkLst>
          <pc:docMk/>
          <pc:sldMk cId="0" sldId="267"/>
        </pc:sldMkLst>
      </pc:sldChg>
      <pc:sldChg chg="modSp mod modTransition">
        <pc:chgData name="Abdullah Khathlan" userId="c6ae9754e3b47ba5" providerId="LiveId" clId="{47B6B3DB-D3BD-40EA-ABC7-6A14BB5B73A6}" dt="2026-11-04T17:02:32.374" v="365" actId="27636"/>
        <pc:sldMkLst>
          <pc:docMk/>
          <pc:sldMk cId="0" sldId="269"/>
        </pc:sldMkLst>
        <pc:spChg chg="mod">
          <ac:chgData name="Abdullah Khathlan" userId="c6ae9754e3b47ba5" providerId="LiveId" clId="{47B6B3DB-D3BD-40EA-ABC7-6A14BB5B73A6}" dt="2026-11-04T17:02:32.374" v="365" actId="27636"/>
          <ac:spMkLst>
            <pc:docMk/>
            <pc:sldMk cId="0" sldId="269"/>
            <ac:spMk id="20" creationId="{00000000-0000-0000-0000-000000000000}"/>
          </ac:spMkLst>
        </pc:spChg>
      </pc:sldChg>
      <pc:sldChg chg="modSp mod modTransition">
        <pc:chgData name="Abdullah Khathlan" userId="c6ae9754e3b47ba5" providerId="LiveId" clId="{47B6B3DB-D3BD-40EA-ABC7-6A14BB5B73A6}" dt="2026-11-04T17:03:05.804" v="374" actId="1076"/>
        <pc:sldMkLst>
          <pc:docMk/>
          <pc:sldMk cId="2974849968" sldId="277"/>
        </pc:sldMkLst>
        <pc:spChg chg="mod">
          <ac:chgData name="Abdullah Khathlan" userId="c6ae9754e3b47ba5" providerId="LiveId" clId="{47B6B3DB-D3BD-40EA-ABC7-6A14BB5B73A6}" dt="2026-11-04T17:03:05.804" v="374" actId="1076"/>
          <ac:spMkLst>
            <pc:docMk/>
            <pc:sldMk cId="2974849968" sldId="277"/>
            <ac:spMk id="8" creationId="{CFD9FCBD-EF31-4EA0-BE00-C46F685D4D4A}"/>
          </ac:spMkLst>
        </pc:spChg>
      </pc:sldChg>
      <pc:sldChg chg="del modTransition">
        <pc:chgData name="Abdullah Khathlan" userId="c6ae9754e3b47ba5" providerId="LiveId" clId="{47B6B3DB-D3BD-40EA-ABC7-6A14BB5B73A6}" dt="2026-11-05T03:04:26.086" v="806" actId="47"/>
        <pc:sldMkLst>
          <pc:docMk/>
          <pc:sldMk cId="0" sldId="283"/>
        </pc:sldMkLst>
      </pc:sldChg>
      <pc:sldChg chg="modSp mod modTransition">
        <pc:chgData name="Abdullah Khathlan" userId="c6ae9754e3b47ba5" providerId="LiveId" clId="{47B6B3DB-D3BD-40EA-ABC7-6A14BB5B73A6}" dt="2026-11-04T17:02:45.338" v="371" actId="27636"/>
        <pc:sldMkLst>
          <pc:docMk/>
          <pc:sldMk cId="0" sldId="302"/>
        </pc:sldMkLst>
        <pc:spChg chg="mod">
          <ac:chgData name="Abdullah Khathlan" userId="c6ae9754e3b47ba5" providerId="LiveId" clId="{47B6B3DB-D3BD-40EA-ABC7-6A14BB5B73A6}" dt="2026-11-04T17:02:45.338" v="371" actId="27636"/>
          <ac:spMkLst>
            <pc:docMk/>
            <pc:sldMk cId="0" sldId="302"/>
            <ac:spMk id="23" creationId="{00000000-0000-0000-0000-000000000000}"/>
          </ac:spMkLst>
        </pc:spChg>
      </pc:sldChg>
      <pc:sldChg chg="delSp modSp mod modTransition">
        <pc:chgData name="Abdullah Khathlan" userId="c6ae9754e3b47ba5" providerId="LiveId" clId="{47B6B3DB-D3BD-40EA-ABC7-6A14BB5B73A6}" dt="2026-11-05T03:20:56.406" v="955" actId="478"/>
        <pc:sldMkLst>
          <pc:docMk/>
          <pc:sldMk cId="0" sldId="311"/>
        </pc:sldMkLst>
        <pc:spChg chg="mod">
          <ac:chgData name="Abdullah Khathlan" userId="c6ae9754e3b47ba5" providerId="LiveId" clId="{47B6B3DB-D3BD-40EA-ABC7-6A14BB5B73A6}" dt="2026-11-05T03:20:52.409" v="954" actId="20577"/>
          <ac:spMkLst>
            <pc:docMk/>
            <pc:sldMk cId="0" sldId="311"/>
            <ac:spMk id="2" creationId="{00000000-0000-0000-0000-000000000000}"/>
          </ac:spMkLst>
        </pc:spChg>
        <pc:spChg chg="del">
          <ac:chgData name="Abdullah Khathlan" userId="c6ae9754e3b47ba5" providerId="LiveId" clId="{47B6B3DB-D3BD-40EA-ABC7-6A14BB5B73A6}" dt="2026-11-05T03:20:56.406" v="955" actId="478"/>
          <ac:spMkLst>
            <pc:docMk/>
            <pc:sldMk cId="0" sldId="311"/>
            <ac:spMk id="3" creationId="{00000000-0000-0000-0000-000000000000}"/>
          </ac:spMkLst>
        </pc:spChg>
        <pc:spChg chg="mod">
          <ac:chgData name="Abdullah Khathlan" userId="c6ae9754e3b47ba5" providerId="LiveId" clId="{47B6B3DB-D3BD-40EA-ABC7-6A14BB5B73A6}" dt="2026-11-04T17:05:41.685" v="395" actId="20577"/>
          <ac:spMkLst>
            <pc:docMk/>
            <pc:sldMk cId="0" sldId="311"/>
            <ac:spMk id="6" creationId="{00000000-0000-0000-0000-000000000000}"/>
          </ac:spMkLst>
        </pc:spChg>
        <pc:graphicFrameChg chg="mod modGraphic">
          <ac:chgData name="Abdullah Khathlan" userId="c6ae9754e3b47ba5" providerId="LiveId" clId="{47B6B3DB-D3BD-40EA-ABC7-6A14BB5B73A6}" dt="2026-11-04T13:14:27.653" v="15" actId="207"/>
          <ac:graphicFrameMkLst>
            <pc:docMk/>
            <pc:sldMk cId="0" sldId="311"/>
            <ac:graphicFrameMk id="4" creationId="{00000000-0000-0000-0000-000000000000}"/>
          </ac:graphicFrameMkLst>
        </pc:graphicFrameChg>
      </pc:sldChg>
      <pc:sldChg chg="addSp delSp modSp mod modTransition modAnim">
        <pc:chgData name="Abdullah Khathlan" userId="c6ae9754e3b47ba5" providerId="LiveId" clId="{47B6B3DB-D3BD-40EA-ABC7-6A14BB5B73A6}" dt="2026-11-05T03:37:00.744" v="1086"/>
        <pc:sldMkLst>
          <pc:docMk/>
          <pc:sldMk cId="0" sldId="313"/>
        </pc:sldMkLst>
        <pc:spChg chg="mod">
          <ac:chgData name="Abdullah Khathlan" userId="c6ae9754e3b47ba5" providerId="LiveId" clId="{47B6B3DB-D3BD-40EA-ABC7-6A14BB5B73A6}" dt="2026-11-05T03:33:17.214" v="1032" actId="1076"/>
          <ac:spMkLst>
            <pc:docMk/>
            <pc:sldMk cId="0" sldId="313"/>
            <ac:spMk id="2" creationId="{00000000-0000-0000-0000-000000000000}"/>
          </ac:spMkLst>
        </pc:spChg>
        <pc:spChg chg="mod">
          <ac:chgData name="Abdullah Khathlan" userId="c6ae9754e3b47ba5" providerId="LiveId" clId="{47B6B3DB-D3BD-40EA-ABC7-6A14BB5B73A6}" dt="2026-11-05T03:33:20.512" v="1033" actId="1076"/>
          <ac:spMkLst>
            <pc:docMk/>
            <pc:sldMk cId="0" sldId="313"/>
            <ac:spMk id="3" creationId="{00000000-0000-0000-0000-000000000000}"/>
          </ac:spMkLst>
        </pc:spChg>
        <pc:spChg chg="mod">
          <ac:chgData name="Abdullah Khathlan" userId="c6ae9754e3b47ba5" providerId="LiveId" clId="{47B6B3DB-D3BD-40EA-ABC7-6A14BB5B73A6}" dt="2026-11-05T03:33:25.206" v="1034" actId="1076"/>
          <ac:spMkLst>
            <pc:docMk/>
            <pc:sldMk cId="0" sldId="313"/>
            <ac:spMk id="4" creationId="{00000000-0000-0000-0000-000000000000}"/>
          </ac:spMkLst>
        </pc:spChg>
        <pc:spChg chg="mod">
          <ac:chgData name="Abdullah Khathlan" userId="c6ae9754e3b47ba5" providerId="LiveId" clId="{47B6B3DB-D3BD-40EA-ABC7-6A14BB5B73A6}" dt="2026-11-05T03:33:25.206" v="1034" actId="1076"/>
          <ac:spMkLst>
            <pc:docMk/>
            <pc:sldMk cId="0" sldId="313"/>
            <ac:spMk id="6" creationId="{00000000-0000-0000-0000-000000000000}"/>
          </ac:spMkLst>
        </pc:spChg>
        <pc:spChg chg="mod">
          <ac:chgData name="Abdullah Khathlan" userId="c6ae9754e3b47ba5" providerId="LiveId" clId="{47B6B3DB-D3BD-40EA-ABC7-6A14BB5B73A6}" dt="2026-11-05T03:33:25.206" v="1034" actId="1076"/>
          <ac:spMkLst>
            <pc:docMk/>
            <pc:sldMk cId="0" sldId="313"/>
            <ac:spMk id="8" creationId="{00000000-0000-0000-0000-000000000000}"/>
          </ac:spMkLst>
        </pc:spChg>
        <pc:spChg chg="mod">
          <ac:chgData name="Abdullah Khathlan" userId="c6ae9754e3b47ba5" providerId="LiveId" clId="{47B6B3DB-D3BD-40EA-ABC7-6A14BB5B73A6}" dt="2026-11-05T03:33:25.206" v="1034" actId="1076"/>
          <ac:spMkLst>
            <pc:docMk/>
            <pc:sldMk cId="0" sldId="313"/>
            <ac:spMk id="10" creationId="{00000000-0000-0000-0000-000000000000}"/>
          </ac:spMkLst>
        </pc:spChg>
        <pc:spChg chg="mod">
          <ac:chgData name="Abdullah Khathlan" userId="c6ae9754e3b47ba5" providerId="LiveId" clId="{47B6B3DB-D3BD-40EA-ABC7-6A14BB5B73A6}" dt="2026-11-05T03:34:25.861" v="1044" actId="164"/>
          <ac:spMkLst>
            <pc:docMk/>
            <pc:sldMk cId="0" sldId="313"/>
            <ac:spMk id="11" creationId="{00000000-0000-0000-0000-000000000000}"/>
          </ac:spMkLst>
        </pc:spChg>
        <pc:spChg chg="mod">
          <ac:chgData name="Abdullah Khathlan" userId="c6ae9754e3b47ba5" providerId="LiveId" clId="{47B6B3DB-D3BD-40EA-ABC7-6A14BB5B73A6}" dt="2026-11-05T03:34:25.861" v="1044" actId="164"/>
          <ac:spMkLst>
            <pc:docMk/>
            <pc:sldMk cId="0" sldId="313"/>
            <ac:spMk id="12" creationId="{00000000-0000-0000-0000-000000000000}"/>
          </ac:spMkLst>
        </pc:spChg>
        <pc:spChg chg="mod">
          <ac:chgData name="Abdullah Khathlan" userId="c6ae9754e3b47ba5" providerId="LiveId" clId="{47B6B3DB-D3BD-40EA-ABC7-6A14BB5B73A6}" dt="2026-11-05T03:34:25.861" v="1044" actId="164"/>
          <ac:spMkLst>
            <pc:docMk/>
            <pc:sldMk cId="0" sldId="313"/>
            <ac:spMk id="13" creationId="{00000000-0000-0000-0000-000000000000}"/>
          </ac:spMkLst>
        </pc:spChg>
        <pc:spChg chg="mod">
          <ac:chgData name="Abdullah Khathlan" userId="c6ae9754e3b47ba5" providerId="LiveId" clId="{47B6B3DB-D3BD-40EA-ABC7-6A14BB5B73A6}" dt="2026-11-05T03:34:25.861" v="1044" actId="164"/>
          <ac:spMkLst>
            <pc:docMk/>
            <pc:sldMk cId="0" sldId="313"/>
            <ac:spMk id="14" creationId="{00000000-0000-0000-0000-000000000000}"/>
          </ac:spMkLst>
        </pc:spChg>
        <pc:spChg chg="mod">
          <ac:chgData name="Abdullah Khathlan" userId="c6ae9754e3b47ba5" providerId="LiveId" clId="{47B6B3DB-D3BD-40EA-ABC7-6A14BB5B73A6}" dt="2026-11-05T03:34:25.861" v="1044" actId="164"/>
          <ac:spMkLst>
            <pc:docMk/>
            <pc:sldMk cId="0" sldId="313"/>
            <ac:spMk id="15" creationId="{00000000-0000-0000-0000-000000000000}"/>
          </ac:spMkLst>
        </pc:spChg>
        <pc:spChg chg="mod">
          <ac:chgData name="Abdullah Khathlan" userId="c6ae9754e3b47ba5" providerId="LiveId" clId="{47B6B3DB-D3BD-40EA-ABC7-6A14BB5B73A6}" dt="2026-11-05T03:34:25.861" v="1044" actId="164"/>
          <ac:spMkLst>
            <pc:docMk/>
            <pc:sldMk cId="0" sldId="313"/>
            <ac:spMk id="16" creationId="{00000000-0000-0000-0000-000000000000}"/>
          </ac:spMkLst>
        </pc:spChg>
        <pc:spChg chg="mod">
          <ac:chgData name="Abdullah Khathlan" userId="c6ae9754e3b47ba5" providerId="LiveId" clId="{47B6B3DB-D3BD-40EA-ABC7-6A14BB5B73A6}" dt="2026-11-05T03:33:50.632" v="1039" actId="164"/>
          <ac:spMkLst>
            <pc:docMk/>
            <pc:sldMk cId="0" sldId="313"/>
            <ac:spMk id="17" creationId="{00000000-0000-0000-0000-000000000000}"/>
          </ac:spMkLst>
        </pc:spChg>
        <pc:spChg chg="mod">
          <ac:chgData name="Abdullah Khathlan" userId="c6ae9754e3b47ba5" providerId="LiveId" clId="{47B6B3DB-D3BD-40EA-ABC7-6A14BB5B73A6}" dt="2026-11-05T03:33:50.632" v="1039" actId="164"/>
          <ac:spMkLst>
            <pc:docMk/>
            <pc:sldMk cId="0" sldId="313"/>
            <ac:spMk id="18" creationId="{00000000-0000-0000-0000-000000000000}"/>
          </ac:spMkLst>
        </pc:spChg>
        <pc:spChg chg="mod">
          <ac:chgData name="Abdullah Khathlan" userId="c6ae9754e3b47ba5" providerId="LiveId" clId="{47B6B3DB-D3BD-40EA-ABC7-6A14BB5B73A6}" dt="2026-11-05T03:33:50.632" v="1039" actId="164"/>
          <ac:spMkLst>
            <pc:docMk/>
            <pc:sldMk cId="0" sldId="313"/>
            <ac:spMk id="19" creationId="{00000000-0000-0000-0000-000000000000}"/>
          </ac:spMkLst>
        </pc:spChg>
        <pc:spChg chg="mod">
          <ac:chgData name="Abdullah Khathlan" userId="c6ae9754e3b47ba5" providerId="LiveId" clId="{47B6B3DB-D3BD-40EA-ABC7-6A14BB5B73A6}" dt="2026-11-05T03:36:16.552" v="1079" actId="27636"/>
          <ac:spMkLst>
            <pc:docMk/>
            <pc:sldMk cId="0" sldId="313"/>
            <ac:spMk id="20" creationId="{00000000-0000-0000-0000-000000000000}"/>
          </ac:spMkLst>
        </pc:spChg>
        <pc:spChg chg="mod">
          <ac:chgData name="Abdullah Khathlan" userId="c6ae9754e3b47ba5" providerId="LiveId" clId="{47B6B3DB-D3BD-40EA-ABC7-6A14BB5B73A6}" dt="2026-11-05T03:36:16.560" v="1081" actId="27636"/>
          <ac:spMkLst>
            <pc:docMk/>
            <pc:sldMk cId="0" sldId="313"/>
            <ac:spMk id="21" creationId="{00000000-0000-0000-0000-000000000000}"/>
          </ac:spMkLst>
        </pc:spChg>
        <pc:spChg chg="mod">
          <ac:chgData name="Abdullah Khathlan" userId="c6ae9754e3b47ba5" providerId="LiveId" clId="{47B6B3DB-D3BD-40EA-ABC7-6A14BB5B73A6}" dt="2026-11-05T03:36:16.560" v="1080" actId="27636"/>
          <ac:spMkLst>
            <pc:docMk/>
            <pc:sldMk cId="0" sldId="313"/>
            <ac:spMk id="22" creationId="{00000000-0000-0000-0000-000000000000}"/>
          </ac:spMkLst>
        </pc:spChg>
        <pc:spChg chg="mod">
          <ac:chgData name="Abdullah Khathlan" userId="c6ae9754e3b47ba5" providerId="LiveId" clId="{47B6B3DB-D3BD-40EA-ABC7-6A14BB5B73A6}" dt="2026-11-04T17:05:57.737" v="399" actId="1076"/>
          <ac:spMkLst>
            <pc:docMk/>
            <pc:sldMk cId="0" sldId="313"/>
            <ac:spMk id="23" creationId="{00000000-0000-0000-0000-000000000000}"/>
          </ac:spMkLst>
        </pc:spChg>
        <pc:spChg chg="add del mod">
          <ac:chgData name="Abdullah Khathlan" userId="c6ae9754e3b47ba5" providerId="LiveId" clId="{47B6B3DB-D3BD-40EA-ABC7-6A14BB5B73A6}" dt="2026-11-05T03:32:27.557" v="1010"/>
          <ac:spMkLst>
            <pc:docMk/>
            <pc:sldMk cId="0" sldId="313"/>
            <ac:spMk id="27" creationId="{7E6B02BB-A200-C06C-DD1B-3D620334A322}"/>
          </ac:spMkLst>
        </pc:spChg>
        <pc:spChg chg="add del mod">
          <ac:chgData name="Abdullah Khathlan" userId="c6ae9754e3b47ba5" providerId="LiveId" clId="{47B6B3DB-D3BD-40EA-ABC7-6A14BB5B73A6}" dt="2026-11-05T03:32:37.425" v="1015" actId="21"/>
          <ac:spMkLst>
            <pc:docMk/>
            <pc:sldMk cId="0" sldId="313"/>
            <ac:spMk id="29" creationId="{BA5997CE-395C-1FAA-58A4-8FA28501BD98}"/>
          </ac:spMkLst>
        </pc:spChg>
        <pc:spChg chg="add mod">
          <ac:chgData name="Abdullah Khathlan" userId="c6ae9754e3b47ba5" providerId="LiveId" clId="{47B6B3DB-D3BD-40EA-ABC7-6A14BB5B73A6}" dt="2026-11-05T03:34:45.650" v="1051" actId="1076"/>
          <ac:spMkLst>
            <pc:docMk/>
            <pc:sldMk cId="0" sldId="313"/>
            <ac:spMk id="31" creationId="{A731C96C-592D-3EAC-18E5-4A20598DEB41}"/>
          </ac:spMkLst>
        </pc:spChg>
        <pc:spChg chg="add del">
          <ac:chgData name="Abdullah Khathlan" userId="c6ae9754e3b47ba5" providerId="LiveId" clId="{47B6B3DB-D3BD-40EA-ABC7-6A14BB5B73A6}" dt="2026-11-05T03:32:39.935" v="1017" actId="22"/>
          <ac:spMkLst>
            <pc:docMk/>
            <pc:sldMk cId="0" sldId="313"/>
            <ac:spMk id="33" creationId="{78EBE193-3976-C733-AC50-FC60A7F8CAA6}"/>
          </ac:spMkLst>
        </pc:spChg>
        <pc:spChg chg="add del">
          <ac:chgData name="Abdullah Khathlan" userId="c6ae9754e3b47ba5" providerId="LiveId" clId="{47B6B3DB-D3BD-40EA-ABC7-6A14BB5B73A6}" dt="2026-11-05T03:32:42.839" v="1022" actId="22"/>
          <ac:spMkLst>
            <pc:docMk/>
            <pc:sldMk cId="0" sldId="313"/>
            <ac:spMk id="35" creationId="{5E775B09-5398-3BF4-C469-7C48CE19B22C}"/>
          </ac:spMkLst>
        </pc:spChg>
        <pc:spChg chg="add del">
          <ac:chgData name="Abdullah Khathlan" userId="c6ae9754e3b47ba5" providerId="LiveId" clId="{47B6B3DB-D3BD-40EA-ABC7-6A14BB5B73A6}" dt="2026-11-05T03:32:49.935" v="1024" actId="22"/>
          <ac:spMkLst>
            <pc:docMk/>
            <pc:sldMk cId="0" sldId="313"/>
            <ac:spMk id="37" creationId="{44616142-C8DC-413A-2487-2A41596DEFC7}"/>
          </ac:spMkLst>
        </pc:spChg>
        <pc:spChg chg="add mod">
          <ac:chgData name="Abdullah Khathlan" userId="c6ae9754e3b47ba5" providerId="LiveId" clId="{47B6B3DB-D3BD-40EA-ABC7-6A14BB5B73A6}" dt="2026-11-05T03:36:48.827" v="1085" actId="6549"/>
          <ac:spMkLst>
            <pc:docMk/>
            <pc:sldMk cId="0" sldId="313"/>
            <ac:spMk id="39" creationId="{142F155C-068A-F029-6324-1790768A67C6}"/>
          </ac:spMkLst>
        </pc:spChg>
        <pc:spChg chg="add mod">
          <ac:chgData name="Abdullah Khathlan" userId="c6ae9754e3b47ba5" providerId="LiveId" clId="{47B6B3DB-D3BD-40EA-ABC7-6A14BB5B73A6}" dt="2026-11-05T03:36:16.513" v="1078"/>
          <ac:spMkLst>
            <pc:docMk/>
            <pc:sldMk cId="0" sldId="313"/>
            <ac:spMk id="44" creationId="{6C04EEAC-0649-D0FF-3401-8095FE88E5DB}"/>
          </ac:spMkLst>
        </pc:spChg>
        <pc:grpChg chg="add mod">
          <ac:chgData name="Abdullah Khathlan" userId="c6ae9754e3b47ba5" providerId="LiveId" clId="{47B6B3DB-D3BD-40EA-ABC7-6A14BB5B73A6}" dt="2026-11-05T03:35:10.545" v="1057" actId="1076"/>
          <ac:grpSpMkLst>
            <pc:docMk/>
            <pc:sldMk cId="0" sldId="313"/>
            <ac:grpSpMk id="40" creationId="{21A56C91-0639-94B9-0B6D-0DE667CC06DE}"/>
          </ac:grpSpMkLst>
        </pc:grpChg>
        <pc:grpChg chg="add mod">
          <ac:chgData name="Abdullah Khathlan" userId="c6ae9754e3b47ba5" providerId="LiveId" clId="{47B6B3DB-D3BD-40EA-ABC7-6A14BB5B73A6}" dt="2026-11-05T03:35:14.565" v="1058" actId="14100"/>
          <ac:grpSpMkLst>
            <pc:docMk/>
            <pc:sldMk cId="0" sldId="313"/>
            <ac:grpSpMk id="41" creationId="{4F3AE5A7-23F0-56C4-B2A5-9BFF83441366}"/>
          </ac:grpSpMkLst>
        </pc:grpChg>
        <pc:grpChg chg="add mod">
          <ac:chgData name="Abdullah Khathlan" userId="c6ae9754e3b47ba5" providerId="LiveId" clId="{47B6B3DB-D3BD-40EA-ABC7-6A14BB5B73A6}" dt="2026-11-05T03:35:10.545" v="1057" actId="1076"/>
          <ac:grpSpMkLst>
            <pc:docMk/>
            <pc:sldMk cId="0" sldId="313"/>
            <ac:grpSpMk id="42" creationId="{0E464CDA-308B-31BC-3798-F5DCC8FD5855}"/>
          </ac:grpSpMkLst>
        </pc:grpChg>
        <pc:picChg chg="mod">
          <ac:chgData name="Abdullah Khathlan" userId="c6ae9754e3b47ba5" providerId="LiveId" clId="{47B6B3DB-D3BD-40EA-ABC7-6A14BB5B73A6}" dt="2026-11-05T03:33:25.206" v="1034" actId="1076"/>
          <ac:picMkLst>
            <pc:docMk/>
            <pc:sldMk cId="0" sldId="313"/>
            <ac:picMk id="5" creationId="{00000000-0000-0000-0000-000000000000}"/>
          </ac:picMkLst>
        </pc:picChg>
        <pc:picChg chg="mod">
          <ac:chgData name="Abdullah Khathlan" userId="c6ae9754e3b47ba5" providerId="LiveId" clId="{47B6B3DB-D3BD-40EA-ABC7-6A14BB5B73A6}" dt="2026-11-05T03:33:25.206" v="1034" actId="1076"/>
          <ac:picMkLst>
            <pc:docMk/>
            <pc:sldMk cId="0" sldId="313"/>
            <ac:picMk id="7" creationId="{00000000-0000-0000-0000-000000000000}"/>
          </ac:picMkLst>
        </pc:picChg>
        <pc:picChg chg="mod">
          <ac:chgData name="Abdullah Khathlan" userId="c6ae9754e3b47ba5" providerId="LiveId" clId="{47B6B3DB-D3BD-40EA-ABC7-6A14BB5B73A6}" dt="2026-11-05T03:33:25.206" v="1034" actId="1076"/>
          <ac:picMkLst>
            <pc:docMk/>
            <pc:sldMk cId="0" sldId="313"/>
            <ac:picMk id="9" creationId="{00000000-0000-0000-0000-000000000000}"/>
          </ac:picMkLst>
        </pc:picChg>
        <pc:picChg chg="add mod modCrop">
          <ac:chgData name="Abdullah Khathlan" userId="c6ae9754e3b47ba5" providerId="LiveId" clId="{47B6B3DB-D3BD-40EA-ABC7-6A14BB5B73A6}" dt="2026-11-05T03:35:45.246" v="1062" actId="1076"/>
          <ac:picMkLst>
            <pc:docMk/>
            <pc:sldMk cId="0" sldId="313"/>
            <ac:picMk id="25" creationId="{33DDA7A1-1477-1CA1-DE76-90D080555B03}"/>
          </ac:picMkLst>
        </pc:picChg>
      </pc:sldChg>
      <pc:sldChg chg="del">
        <pc:chgData name="Abdullah Khathlan" userId="c6ae9754e3b47ba5" providerId="LiveId" clId="{47B6B3DB-D3BD-40EA-ABC7-6A14BB5B73A6}" dt="2026-11-04T13:30:31.037" v="99" actId="47"/>
        <pc:sldMkLst>
          <pc:docMk/>
          <pc:sldMk cId="0" sldId="314"/>
        </pc:sldMkLst>
      </pc:sldChg>
      <pc:sldChg chg="del modTransition">
        <pc:chgData name="Abdullah Khathlan" userId="c6ae9754e3b47ba5" providerId="LiveId" clId="{47B6B3DB-D3BD-40EA-ABC7-6A14BB5B73A6}" dt="2026-11-04T16:50:52.707" v="333" actId="47"/>
        <pc:sldMkLst>
          <pc:docMk/>
          <pc:sldMk cId="0" sldId="319"/>
        </pc:sldMkLst>
      </pc:sldChg>
      <pc:sldChg chg="addSp delSp modSp mod modTransition">
        <pc:chgData name="Abdullah Khathlan" userId="c6ae9754e3b47ba5" providerId="LiveId" clId="{47B6B3DB-D3BD-40EA-ABC7-6A14BB5B73A6}" dt="2026-11-05T03:12:00.076" v="816" actId="20577"/>
        <pc:sldMkLst>
          <pc:docMk/>
          <pc:sldMk cId="0" sldId="325"/>
        </pc:sldMkLst>
        <pc:spChg chg="mod">
          <ac:chgData name="Abdullah Khathlan" userId="c6ae9754e3b47ba5" providerId="LiveId" clId="{47B6B3DB-D3BD-40EA-ABC7-6A14BB5B73A6}" dt="2026-11-04T17:37:57.890" v="677" actId="14100"/>
          <ac:spMkLst>
            <pc:docMk/>
            <pc:sldMk cId="0" sldId="325"/>
            <ac:spMk id="3" creationId="{00000000-0000-0000-0000-000000000000}"/>
          </ac:spMkLst>
        </pc:spChg>
        <pc:spChg chg="mod">
          <ac:chgData name="Abdullah Khathlan" userId="c6ae9754e3b47ba5" providerId="LiveId" clId="{47B6B3DB-D3BD-40EA-ABC7-6A14BB5B73A6}" dt="2026-11-04T17:41:03.943" v="749" actId="1035"/>
          <ac:spMkLst>
            <pc:docMk/>
            <pc:sldMk cId="0" sldId="325"/>
            <ac:spMk id="5" creationId="{00000000-0000-0000-0000-000000000000}"/>
          </ac:spMkLst>
        </pc:spChg>
        <pc:spChg chg="mod">
          <ac:chgData name="Abdullah Khathlan" userId="c6ae9754e3b47ba5" providerId="LiveId" clId="{47B6B3DB-D3BD-40EA-ABC7-6A14BB5B73A6}" dt="2026-11-04T17:42:23.564" v="765" actId="1076"/>
          <ac:spMkLst>
            <pc:docMk/>
            <pc:sldMk cId="0" sldId="325"/>
            <ac:spMk id="6" creationId="{00000000-0000-0000-0000-000000000000}"/>
          </ac:spMkLst>
        </pc:spChg>
        <pc:spChg chg="mod ord">
          <ac:chgData name="Abdullah Khathlan" userId="c6ae9754e3b47ba5" providerId="LiveId" clId="{47B6B3DB-D3BD-40EA-ABC7-6A14BB5B73A6}" dt="2026-11-05T03:11:37.264" v="813" actId="1076"/>
          <ac:spMkLst>
            <pc:docMk/>
            <pc:sldMk cId="0" sldId="325"/>
            <ac:spMk id="7" creationId="{00000000-0000-0000-0000-000000000000}"/>
          </ac:spMkLst>
        </pc:spChg>
        <pc:spChg chg="mod">
          <ac:chgData name="Abdullah Khathlan" userId="c6ae9754e3b47ba5" providerId="LiveId" clId="{47B6B3DB-D3BD-40EA-ABC7-6A14BB5B73A6}" dt="2026-11-04T17:37:57.890" v="677" actId="14100"/>
          <ac:spMkLst>
            <pc:docMk/>
            <pc:sldMk cId="0" sldId="325"/>
            <ac:spMk id="8" creationId="{00000000-0000-0000-0000-000000000000}"/>
          </ac:spMkLst>
        </pc:spChg>
        <pc:spChg chg="mod">
          <ac:chgData name="Abdullah Khathlan" userId="c6ae9754e3b47ba5" providerId="LiveId" clId="{47B6B3DB-D3BD-40EA-ABC7-6A14BB5B73A6}" dt="2026-11-04T17:41:03.943" v="749" actId="1035"/>
          <ac:spMkLst>
            <pc:docMk/>
            <pc:sldMk cId="0" sldId="325"/>
            <ac:spMk id="10" creationId="{00000000-0000-0000-0000-000000000000}"/>
          </ac:spMkLst>
        </pc:spChg>
        <pc:spChg chg="mod">
          <ac:chgData name="Abdullah Khathlan" userId="c6ae9754e3b47ba5" providerId="LiveId" clId="{47B6B3DB-D3BD-40EA-ABC7-6A14BB5B73A6}" dt="2026-11-04T17:42:14.408" v="761" actId="20577"/>
          <ac:spMkLst>
            <pc:docMk/>
            <pc:sldMk cId="0" sldId="325"/>
            <ac:spMk id="11" creationId="{00000000-0000-0000-0000-000000000000}"/>
          </ac:spMkLst>
        </pc:spChg>
        <pc:spChg chg="mod">
          <ac:chgData name="Abdullah Khathlan" userId="c6ae9754e3b47ba5" providerId="LiveId" clId="{47B6B3DB-D3BD-40EA-ABC7-6A14BB5B73A6}" dt="2026-11-05T03:11:42.716" v="814" actId="1076"/>
          <ac:spMkLst>
            <pc:docMk/>
            <pc:sldMk cId="0" sldId="325"/>
            <ac:spMk id="12" creationId="{00000000-0000-0000-0000-000000000000}"/>
          </ac:spMkLst>
        </pc:spChg>
        <pc:spChg chg="mod">
          <ac:chgData name="Abdullah Khathlan" userId="c6ae9754e3b47ba5" providerId="LiveId" clId="{47B6B3DB-D3BD-40EA-ABC7-6A14BB5B73A6}" dt="2026-11-04T17:37:57.890" v="677" actId="14100"/>
          <ac:spMkLst>
            <pc:docMk/>
            <pc:sldMk cId="0" sldId="325"/>
            <ac:spMk id="13" creationId="{00000000-0000-0000-0000-000000000000}"/>
          </ac:spMkLst>
        </pc:spChg>
        <pc:spChg chg="mod">
          <ac:chgData name="Abdullah Khathlan" userId="c6ae9754e3b47ba5" providerId="LiveId" clId="{47B6B3DB-D3BD-40EA-ABC7-6A14BB5B73A6}" dt="2026-11-04T17:41:03.943" v="749" actId="1035"/>
          <ac:spMkLst>
            <pc:docMk/>
            <pc:sldMk cId="0" sldId="325"/>
            <ac:spMk id="15" creationId="{00000000-0000-0000-0000-000000000000}"/>
          </ac:spMkLst>
        </pc:spChg>
        <pc:spChg chg="mod">
          <ac:chgData name="Abdullah Khathlan" userId="c6ae9754e3b47ba5" providerId="LiveId" clId="{47B6B3DB-D3BD-40EA-ABC7-6A14BB5B73A6}" dt="2026-11-04T17:42:15.671" v="762" actId="20577"/>
          <ac:spMkLst>
            <pc:docMk/>
            <pc:sldMk cId="0" sldId="325"/>
            <ac:spMk id="16" creationId="{00000000-0000-0000-0000-000000000000}"/>
          </ac:spMkLst>
        </pc:spChg>
        <pc:spChg chg="mod">
          <ac:chgData name="Abdullah Khathlan" userId="c6ae9754e3b47ba5" providerId="LiveId" clId="{47B6B3DB-D3BD-40EA-ABC7-6A14BB5B73A6}" dt="2026-11-05T03:12:00.076" v="816" actId="20577"/>
          <ac:spMkLst>
            <pc:docMk/>
            <pc:sldMk cId="0" sldId="325"/>
            <ac:spMk id="17" creationId="{00000000-0000-0000-0000-000000000000}"/>
          </ac:spMkLst>
        </pc:spChg>
        <pc:spChg chg="del">
          <ac:chgData name="Abdullah Khathlan" userId="c6ae9754e3b47ba5" providerId="LiveId" clId="{47B6B3DB-D3BD-40EA-ABC7-6A14BB5B73A6}" dt="2026-11-04T17:40:34.247" v="731" actId="478"/>
          <ac:spMkLst>
            <pc:docMk/>
            <pc:sldMk cId="0" sldId="325"/>
            <ac:spMk id="18" creationId="{00000000-0000-0000-0000-000000000000}"/>
          </ac:spMkLst>
        </pc:spChg>
        <pc:spChg chg="mod">
          <ac:chgData name="Abdullah Khathlan" userId="c6ae9754e3b47ba5" providerId="LiveId" clId="{47B6B3DB-D3BD-40EA-ABC7-6A14BB5B73A6}" dt="2026-11-04T17:06:23.997" v="407"/>
          <ac:spMkLst>
            <pc:docMk/>
            <pc:sldMk cId="0" sldId="325"/>
            <ac:spMk id="19" creationId="{00000000-0000-0000-0000-000000000000}"/>
          </ac:spMkLst>
        </pc:spChg>
        <pc:spChg chg="add mod ord">
          <ac:chgData name="Abdullah Khathlan" userId="c6ae9754e3b47ba5" providerId="LiveId" clId="{47B6B3DB-D3BD-40EA-ABC7-6A14BB5B73A6}" dt="2026-11-04T17:41:14.428" v="750" actId="207"/>
          <ac:spMkLst>
            <pc:docMk/>
            <pc:sldMk cId="0" sldId="325"/>
            <ac:spMk id="20" creationId="{AE94265B-144D-776A-A520-B26BDFCF2F25}"/>
          </ac:spMkLst>
        </pc:spChg>
        <pc:spChg chg="add mod ord">
          <ac:chgData name="Abdullah Khathlan" userId="c6ae9754e3b47ba5" providerId="LiveId" clId="{47B6B3DB-D3BD-40EA-ABC7-6A14BB5B73A6}" dt="2026-11-04T17:41:22.660" v="751" actId="207"/>
          <ac:spMkLst>
            <pc:docMk/>
            <pc:sldMk cId="0" sldId="325"/>
            <ac:spMk id="22" creationId="{79DC2710-6FB7-87B0-B5FC-BBA7297AD39B}"/>
          </ac:spMkLst>
        </pc:spChg>
        <pc:spChg chg="add mod ord">
          <ac:chgData name="Abdullah Khathlan" userId="c6ae9754e3b47ba5" providerId="LiveId" clId="{47B6B3DB-D3BD-40EA-ABC7-6A14BB5B73A6}" dt="2026-11-04T17:41:31.989" v="752" actId="207"/>
          <ac:spMkLst>
            <pc:docMk/>
            <pc:sldMk cId="0" sldId="325"/>
            <ac:spMk id="24" creationId="{99ADDC7E-3704-3B01-E269-EE39FEC82B63}"/>
          </ac:spMkLst>
        </pc:spChg>
      </pc:sldChg>
      <pc:sldChg chg="delSp modSp mod modTransition">
        <pc:chgData name="Abdullah Khathlan" userId="c6ae9754e3b47ba5" providerId="LiveId" clId="{47B6B3DB-D3BD-40EA-ABC7-6A14BB5B73A6}" dt="2026-11-05T03:21:40.728" v="958"/>
        <pc:sldMkLst>
          <pc:docMk/>
          <pc:sldMk cId="0" sldId="326"/>
        </pc:sldMkLst>
        <pc:spChg chg="mod">
          <ac:chgData name="Abdullah Khathlan" userId="c6ae9754e3b47ba5" providerId="LiveId" clId="{47B6B3DB-D3BD-40EA-ABC7-6A14BB5B73A6}" dt="2026-11-04T17:44:03.899" v="787" actId="20577"/>
          <ac:spMkLst>
            <pc:docMk/>
            <pc:sldMk cId="0" sldId="326"/>
            <ac:spMk id="2" creationId="{00000000-0000-0000-0000-000000000000}"/>
          </ac:spMkLst>
        </pc:spChg>
        <pc:spChg chg="del">
          <ac:chgData name="Abdullah Khathlan" userId="c6ae9754e3b47ba5" providerId="LiveId" clId="{47B6B3DB-D3BD-40EA-ABC7-6A14BB5B73A6}" dt="2026-11-04T17:43:56.010" v="770" actId="478"/>
          <ac:spMkLst>
            <pc:docMk/>
            <pc:sldMk cId="0" sldId="326"/>
            <ac:spMk id="3" creationId="{00000000-0000-0000-0000-000000000000}"/>
          </ac:spMkLst>
        </pc:spChg>
        <pc:spChg chg="mod">
          <ac:chgData name="Abdullah Khathlan" userId="c6ae9754e3b47ba5" providerId="LiveId" clId="{47B6B3DB-D3BD-40EA-ABC7-6A14BB5B73A6}" dt="2026-11-04T17:44:14.920" v="789" actId="1076"/>
          <ac:spMkLst>
            <pc:docMk/>
            <pc:sldMk cId="0" sldId="326"/>
            <ac:spMk id="5" creationId="{00000000-0000-0000-0000-000000000000}"/>
          </ac:spMkLst>
        </pc:spChg>
        <pc:spChg chg="mod">
          <ac:chgData name="Abdullah Khathlan" userId="c6ae9754e3b47ba5" providerId="LiveId" clId="{47B6B3DB-D3BD-40EA-ABC7-6A14BB5B73A6}" dt="2026-11-04T17:44:09.518" v="788" actId="6549"/>
          <ac:spMkLst>
            <pc:docMk/>
            <pc:sldMk cId="0" sldId="326"/>
            <ac:spMk id="6" creationId="{00000000-0000-0000-0000-000000000000}"/>
          </ac:spMkLst>
        </pc:spChg>
        <pc:graphicFrameChg chg="mod modGraphic">
          <ac:chgData name="Abdullah Khathlan" userId="c6ae9754e3b47ba5" providerId="LiveId" clId="{47B6B3DB-D3BD-40EA-ABC7-6A14BB5B73A6}" dt="2026-11-05T03:21:40.728" v="958"/>
          <ac:graphicFrameMkLst>
            <pc:docMk/>
            <pc:sldMk cId="0" sldId="326"/>
            <ac:graphicFrameMk id="4" creationId="{00000000-0000-0000-0000-000000000000}"/>
          </ac:graphicFrameMkLst>
        </pc:graphicFrameChg>
      </pc:sldChg>
      <pc:sldChg chg="modSp mod modTransition">
        <pc:chgData name="Abdullah Khathlan" userId="c6ae9754e3b47ba5" providerId="LiveId" clId="{47B6B3DB-D3BD-40EA-ABC7-6A14BB5B73A6}" dt="2026-11-05T03:22:28.735" v="963" actId="14100"/>
        <pc:sldMkLst>
          <pc:docMk/>
          <pc:sldMk cId="0" sldId="327"/>
        </pc:sldMkLst>
        <pc:spChg chg="mod">
          <ac:chgData name="Abdullah Khathlan" userId="c6ae9754e3b47ba5" providerId="LiveId" clId="{47B6B3DB-D3BD-40EA-ABC7-6A14BB5B73A6}" dt="2026-11-05T03:22:28.735" v="963" actId="14100"/>
          <ac:spMkLst>
            <pc:docMk/>
            <pc:sldMk cId="0" sldId="327"/>
            <ac:spMk id="2" creationId="{00000000-0000-0000-0000-000000000000}"/>
          </ac:spMkLst>
        </pc:spChg>
      </pc:sldChg>
      <pc:sldChg chg="addSp modSp mod modTransition">
        <pc:chgData name="Abdullah Khathlan" userId="c6ae9754e3b47ba5" providerId="LiveId" clId="{47B6B3DB-D3BD-40EA-ABC7-6A14BB5B73A6}" dt="2026-11-05T03:14:19.455" v="824" actId="403"/>
        <pc:sldMkLst>
          <pc:docMk/>
          <pc:sldMk cId="0" sldId="329"/>
        </pc:sldMkLst>
        <pc:spChg chg="mod">
          <ac:chgData name="Abdullah Khathlan" userId="c6ae9754e3b47ba5" providerId="LiveId" clId="{47B6B3DB-D3BD-40EA-ABC7-6A14BB5B73A6}" dt="2026-11-05T03:14:03.571" v="821" actId="14100"/>
          <ac:spMkLst>
            <pc:docMk/>
            <pc:sldMk cId="0" sldId="329"/>
            <ac:spMk id="4" creationId="{00000000-0000-0000-0000-000000000000}"/>
          </ac:spMkLst>
        </pc:spChg>
        <pc:spChg chg="mod">
          <ac:chgData name="Abdullah Khathlan" userId="c6ae9754e3b47ba5" providerId="LiveId" clId="{47B6B3DB-D3BD-40EA-ABC7-6A14BB5B73A6}" dt="2026-11-05T03:14:19.455" v="824" actId="403"/>
          <ac:spMkLst>
            <pc:docMk/>
            <pc:sldMk cId="0" sldId="329"/>
            <ac:spMk id="15" creationId="{00000000-0000-0000-0000-000000000000}"/>
          </ac:spMkLst>
        </pc:spChg>
        <pc:spChg chg="mod">
          <ac:chgData name="Abdullah Khathlan" userId="c6ae9754e3b47ba5" providerId="LiveId" clId="{47B6B3DB-D3BD-40EA-ABC7-6A14BB5B73A6}" dt="2026-11-05T03:14:19.455" v="824" actId="403"/>
          <ac:spMkLst>
            <pc:docMk/>
            <pc:sldMk cId="0" sldId="329"/>
            <ac:spMk id="16" creationId="{00000000-0000-0000-0000-000000000000}"/>
          </ac:spMkLst>
        </pc:spChg>
        <pc:spChg chg="mod">
          <ac:chgData name="Abdullah Khathlan" userId="c6ae9754e3b47ba5" providerId="LiveId" clId="{47B6B3DB-D3BD-40EA-ABC7-6A14BB5B73A6}" dt="2026-11-05T03:14:19.455" v="824" actId="403"/>
          <ac:spMkLst>
            <pc:docMk/>
            <pc:sldMk cId="0" sldId="329"/>
            <ac:spMk id="17" creationId="{00000000-0000-0000-0000-000000000000}"/>
          </ac:spMkLst>
        </pc:spChg>
        <pc:spChg chg="mod">
          <ac:chgData name="Abdullah Khathlan" userId="c6ae9754e3b47ba5" providerId="LiveId" clId="{47B6B3DB-D3BD-40EA-ABC7-6A14BB5B73A6}" dt="2026-11-05T03:14:19.455" v="824" actId="403"/>
          <ac:spMkLst>
            <pc:docMk/>
            <pc:sldMk cId="0" sldId="329"/>
            <ac:spMk id="18" creationId="{00000000-0000-0000-0000-000000000000}"/>
          </ac:spMkLst>
        </pc:spChg>
        <pc:spChg chg="mod">
          <ac:chgData name="Abdullah Khathlan" userId="c6ae9754e3b47ba5" providerId="LiveId" clId="{47B6B3DB-D3BD-40EA-ABC7-6A14BB5B73A6}" dt="2026-11-05T03:14:19.455" v="824" actId="403"/>
          <ac:spMkLst>
            <pc:docMk/>
            <pc:sldMk cId="0" sldId="329"/>
            <ac:spMk id="19" creationId="{00000000-0000-0000-0000-000000000000}"/>
          </ac:spMkLst>
        </pc:spChg>
        <pc:spChg chg="mod">
          <ac:chgData name="Abdullah Khathlan" userId="c6ae9754e3b47ba5" providerId="LiveId" clId="{47B6B3DB-D3BD-40EA-ABC7-6A14BB5B73A6}" dt="2026-11-05T03:14:19.455" v="824" actId="403"/>
          <ac:spMkLst>
            <pc:docMk/>
            <pc:sldMk cId="0" sldId="329"/>
            <ac:spMk id="20" creationId="{00000000-0000-0000-0000-000000000000}"/>
          </ac:spMkLst>
        </pc:spChg>
        <pc:grpChg chg="add mod">
          <ac:chgData name="Abdullah Khathlan" userId="c6ae9754e3b47ba5" providerId="LiveId" clId="{47B6B3DB-D3BD-40EA-ABC7-6A14BB5B73A6}" dt="2026-11-05T03:14:14.732" v="823" actId="14100"/>
          <ac:grpSpMkLst>
            <pc:docMk/>
            <pc:sldMk cId="0" sldId="329"/>
            <ac:grpSpMk id="22" creationId="{21D9510F-1EAF-4441-8788-C8EA23585A06}"/>
          </ac:grpSpMkLst>
        </pc:grpChg>
      </pc:sldChg>
      <pc:sldChg chg="addSp modSp mod modTransition">
        <pc:chgData name="Abdullah Khathlan" userId="c6ae9754e3b47ba5" providerId="LiveId" clId="{47B6B3DB-D3BD-40EA-ABC7-6A14BB5B73A6}" dt="2026-11-05T03:15:49.753" v="841" actId="14100"/>
        <pc:sldMkLst>
          <pc:docMk/>
          <pc:sldMk cId="0" sldId="330"/>
        </pc:sldMkLst>
        <pc:spChg chg="mod">
          <ac:chgData name="Abdullah Khathlan" userId="c6ae9754e3b47ba5" providerId="LiveId" clId="{47B6B3DB-D3BD-40EA-ABC7-6A14BB5B73A6}" dt="2026-11-05T03:15:49.753" v="841" actId="14100"/>
          <ac:spMkLst>
            <pc:docMk/>
            <pc:sldMk cId="0" sldId="330"/>
            <ac:spMk id="3" creationId="{00000000-0000-0000-0000-000000000000}"/>
          </ac:spMkLst>
        </pc:spChg>
        <pc:spChg chg="mod">
          <ac:chgData name="Abdullah Khathlan" userId="c6ae9754e3b47ba5" providerId="LiveId" clId="{47B6B3DB-D3BD-40EA-ABC7-6A14BB5B73A6}" dt="2026-11-05T03:15:41.141" v="839" actId="403"/>
          <ac:spMkLst>
            <pc:docMk/>
            <pc:sldMk cId="0" sldId="330"/>
            <ac:spMk id="4" creationId="{00000000-0000-0000-0000-000000000000}"/>
          </ac:spMkLst>
        </pc:spChg>
        <pc:spChg chg="mod">
          <ac:chgData name="Abdullah Khathlan" userId="c6ae9754e3b47ba5" providerId="LiveId" clId="{47B6B3DB-D3BD-40EA-ABC7-6A14BB5B73A6}" dt="2026-11-05T03:15:41.141" v="839" actId="403"/>
          <ac:spMkLst>
            <pc:docMk/>
            <pc:sldMk cId="0" sldId="330"/>
            <ac:spMk id="5" creationId="{00000000-0000-0000-0000-000000000000}"/>
          </ac:spMkLst>
        </pc:spChg>
        <pc:spChg chg="mod">
          <ac:chgData name="Abdullah Khathlan" userId="c6ae9754e3b47ba5" providerId="LiveId" clId="{47B6B3DB-D3BD-40EA-ABC7-6A14BB5B73A6}" dt="2026-11-05T03:15:41.141" v="839" actId="403"/>
          <ac:spMkLst>
            <pc:docMk/>
            <pc:sldMk cId="0" sldId="330"/>
            <ac:spMk id="6" creationId="{00000000-0000-0000-0000-000000000000}"/>
          </ac:spMkLst>
        </pc:spChg>
        <pc:spChg chg="mod">
          <ac:chgData name="Abdullah Khathlan" userId="c6ae9754e3b47ba5" providerId="LiveId" clId="{47B6B3DB-D3BD-40EA-ABC7-6A14BB5B73A6}" dt="2026-11-05T03:15:41.141" v="839" actId="403"/>
          <ac:spMkLst>
            <pc:docMk/>
            <pc:sldMk cId="0" sldId="330"/>
            <ac:spMk id="7" creationId="{00000000-0000-0000-0000-000000000000}"/>
          </ac:spMkLst>
        </pc:spChg>
        <pc:spChg chg="mod">
          <ac:chgData name="Abdullah Khathlan" userId="c6ae9754e3b47ba5" providerId="LiveId" clId="{47B6B3DB-D3BD-40EA-ABC7-6A14BB5B73A6}" dt="2026-11-05T03:15:41.141" v="839" actId="403"/>
          <ac:spMkLst>
            <pc:docMk/>
            <pc:sldMk cId="0" sldId="330"/>
            <ac:spMk id="8" creationId="{00000000-0000-0000-0000-000000000000}"/>
          </ac:spMkLst>
        </pc:spChg>
        <pc:spChg chg="mod">
          <ac:chgData name="Abdullah Khathlan" userId="c6ae9754e3b47ba5" providerId="LiveId" clId="{47B6B3DB-D3BD-40EA-ABC7-6A14BB5B73A6}" dt="2026-11-05T03:15:41.141" v="839" actId="403"/>
          <ac:spMkLst>
            <pc:docMk/>
            <pc:sldMk cId="0" sldId="330"/>
            <ac:spMk id="9" creationId="{00000000-0000-0000-0000-000000000000}"/>
          </ac:spMkLst>
        </pc:spChg>
        <pc:spChg chg="mod">
          <ac:chgData name="Abdullah Khathlan" userId="c6ae9754e3b47ba5" providerId="LiveId" clId="{47B6B3DB-D3BD-40EA-ABC7-6A14BB5B73A6}" dt="2026-11-05T03:15:41.141" v="839" actId="403"/>
          <ac:spMkLst>
            <pc:docMk/>
            <pc:sldMk cId="0" sldId="330"/>
            <ac:spMk id="10" creationId="{00000000-0000-0000-0000-000000000000}"/>
          </ac:spMkLst>
        </pc:spChg>
        <pc:spChg chg="mod">
          <ac:chgData name="Abdullah Khathlan" userId="c6ae9754e3b47ba5" providerId="LiveId" clId="{47B6B3DB-D3BD-40EA-ABC7-6A14BB5B73A6}" dt="2026-11-05T03:15:41.141" v="839" actId="403"/>
          <ac:spMkLst>
            <pc:docMk/>
            <pc:sldMk cId="0" sldId="330"/>
            <ac:spMk id="11" creationId="{00000000-0000-0000-0000-000000000000}"/>
          </ac:spMkLst>
        </pc:spChg>
        <pc:spChg chg="mod">
          <ac:chgData name="Abdullah Khathlan" userId="c6ae9754e3b47ba5" providerId="LiveId" clId="{47B6B3DB-D3BD-40EA-ABC7-6A14BB5B73A6}" dt="2026-11-05T03:15:41.141" v="839" actId="403"/>
          <ac:spMkLst>
            <pc:docMk/>
            <pc:sldMk cId="0" sldId="330"/>
            <ac:spMk id="12" creationId="{00000000-0000-0000-0000-000000000000}"/>
          </ac:spMkLst>
        </pc:spChg>
        <pc:spChg chg="mod">
          <ac:chgData name="Abdullah Khathlan" userId="c6ae9754e3b47ba5" providerId="LiveId" clId="{47B6B3DB-D3BD-40EA-ABC7-6A14BB5B73A6}" dt="2026-11-05T03:15:41.141" v="840" actId="27636"/>
          <ac:spMkLst>
            <pc:docMk/>
            <pc:sldMk cId="0" sldId="330"/>
            <ac:spMk id="13" creationId="{00000000-0000-0000-0000-000000000000}"/>
          </ac:spMkLst>
        </pc:spChg>
        <pc:spChg chg="mod">
          <ac:chgData name="Abdullah Khathlan" userId="c6ae9754e3b47ba5" providerId="LiveId" clId="{47B6B3DB-D3BD-40EA-ABC7-6A14BB5B73A6}" dt="2026-11-05T03:15:49.753" v="841" actId="14100"/>
          <ac:spMkLst>
            <pc:docMk/>
            <pc:sldMk cId="0" sldId="330"/>
            <ac:spMk id="14" creationId="{00000000-0000-0000-0000-000000000000}"/>
          </ac:spMkLst>
        </pc:spChg>
        <pc:spChg chg="mod">
          <ac:chgData name="Abdullah Khathlan" userId="c6ae9754e3b47ba5" providerId="LiveId" clId="{47B6B3DB-D3BD-40EA-ABC7-6A14BB5B73A6}" dt="2026-11-05T03:15:22.661" v="836" actId="403"/>
          <ac:spMkLst>
            <pc:docMk/>
            <pc:sldMk cId="0" sldId="330"/>
            <ac:spMk id="15" creationId="{00000000-0000-0000-0000-000000000000}"/>
          </ac:spMkLst>
        </pc:spChg>
        <pc:spChg chg="mod">
          <ac:chgData name="Abdullah Khathlan" userId="c6ae9754e3b47ba5" providerId="LiveId" clId="{47B6B3DB-D3BD-40EA-ABC7-6A14BB5B73A6}" dt="2026-11-05T03:15:22.661" v="836" actId="403"/>
          <ac:spMkLst>
            <pc:docMk/>
            <pc:sldMk cId="0" sldId="330"/>
            <ac:spMk id="16" creationId="{00000000-0000-0000-0000-000000000000}"/>
          </ac:spMkLst>
        </pc:spChg>
        <pc:spChg chg="mod">
          <ac:chgData name="Abdullah Khathlan" userId="c6ae9754e3b47ba5" providerId="LiveId" clId="{47B6B3DB-D3BD-40EA-ABC7-6A14BB5B73A6}" dt="2026-11-05T03:15:22.661" v="836" actId="403"/>
          <ac:spMkLst>
            <pc:docMk/>
            <pc:sldMk cId="0" sldId="330"/>
            <ac:spMk id="17" creationId="{00000000-0000-0000-0000-000000000000}"/>
          </ac:spMkLst>
        </pc:spChg>
        <pc:spChg chg="mod">
          <ac:chgData name="Abdullah Khathlan" userId="c6ae9754e3b47ba5" providerId="LiveId" clId="{47B6B3DB-D3BD-40EA-ABC7-6A14BB5B73A6}" dt="2026-11-05T03:15:22.661" v="836" actId="403"/>
          <ac:spMkLst>
            <pc:docMk/>
            <pc:sldMk cId="0" sldId="330"/>
            <ac:spMk id="18" creationId="{00000000-0000-0000-0000-000000000000}"/>
          </ac:spMkLst>
        </pc:spChg>
        <pc:spChg chg="mod">
          <ac:chgData name="Abdullah Khathlan" userId="c6ae9754e3b47ba5" providerId="LiveId" clId="{47B6B3DB-D3BD-40EA-ABC7-6A14BB5B73A6}" dt="2026-11-05T03:15:22.661" v="836" actId="403"/>
          <ac:spMkLst>
            <pc:docMk/>
            <pc:sldMk cId="0" sldId="330"/>
            <ac:spMk id="19" creationId="{00000000-0000-0000-0000-000000000000}"/>
          </ac:spMkLst>
        </pc:spChg>
        <pc:spChg chg="mod">
          <ac:chgData name="Abdullah Khathlan" userId="c6ae9754e3b47ba5" providerId="LiveId" clId="{47B6B3DB-D3BD-40EA-ABC7-6A14BB5B73A6}" dt="2026-11-05T03:15:22.661" v="836" actId="403"/>
          <ac:spMkLst>
            <pc:docMk/>
            <pc:sldMk cId="0" sldId="330"/>
            <ac:spMk id="20" creationId="{00000000-0000-0000-0000-000000000000}"/>
          </ac:spMkLst>
        </pc:spChg>
        <pc:grpChg chg="add mod">
          <ac:chgData name="Abdullah Khathlan" userId="c6ae9754e3b47ba5" providerId="LiveId" clId="{47B6B3DB-D3BD-40EA-ABC7-6A14BB5B73A6}" dt="2026-11-05T03:15:08.664" v="832" actId="164"/>
          <ac:grpSpMkLst>
            <pc:docMk/>
            <pc:sldMk cId="0" sldId="330"/>
            <ac:grpSpMk id="22" creationId="{601972F9-1804-347E-8B4B-75F68CCA4CDB}"/>
          </ac:grpSpMkLst>
        </pc:grpChg>
        <pc:grpChg chg="add mod">
          <ac:chgData name="Abdullah Khathlan" userId="c6ae9754e3b47ba5" providerId="LiveId" clId="{47B6B3DB-D3BD-40EA-ABC7-6A14BB5B73A6}" dt="2026-11-05T03:15:18.854" v="834" actId="14100"/>
          <ac:grpSpMkLst>
            <pc:docMk/>
            <pc:sldMk cId="0" sldId="330"/>
            <ac:grpSpMk id="23" creationId="{48858836-4801-E385-4B20-BCF25AB82276}"/>
          </ac:grpSpMkLst>
        </pc:grpChg>
      </pc:sldChg>
      <pc:sldChg chg="delSp add del mod setBg">
        <pc:chgData name="Abdullah Khathlan" userId="c6ae9754e3b47ba5" providerId="LiveId" clId="{47B6B3DB-D3BD-40EA-ABC7-6A14BB5B73A6}" dt="2026-11-04T13:50:37.759" v="141" actId="47"/>
        <pc:sldMkLst>
          <pc:docMk/>
          <pc:sldMk cId="1240451167" sldId="331"/>
        </pc:sldMkLst>
        <pc:spChg chg="del">
          <ac:chgData name="Abdullah Khathlan" userId="c6ae9754e3b47ba5" providerId="LiveId" clId="{47B6B3DB-D3BD-40EA-ABC7-6A14BB5B73A6}" dt="2026-11-04T12:58:11.476" v="0" actId="478"/>
          <ac:spMkLst>
            <pc:docMk/>
            <pc:sldMk cId="1240451167" sldId="331"/>
            <ac:spMk id="3" creationId="{00000000-0000-0000-0000-000000000000}"/>
          </ac:spMkLst>
        </pc:spChg>
      </pc:sldChg>
      <pc:sldChg chg="modSp mod modTransition addAnim delAnim modAnim">
        <pc:chgData name="Abdullah Khathlan" userId="c6ae9754e3b47ba5" providerId="LiveId" clId="{47B6B3DB-D3BD-40EA-ABC7-6A14BB5B73A6}" dt="2026-11-04T17:00:27.870" v="346"/>
        <pc:sldMkLst>
          <pc:docMk/>
          <pc:sldMk cId="989369209" sldId="350"/>
        </pc:sldMkLst>
        <pc:spChg chg="mod">
          <ac:chgData name="Abdullah Khathlan" userId="c6ae9754e3b47ba5" providerId="LiveId" clId="{47B6B3DB-D3BD-40EA-ABC7-6A14BB5B73A6}" dt="2026-11-04T13:16:29.860" v="62" actId="20577"/>
          <ac:spMkLst>
            <pc:docMk/>
            <pc:sldMk cId="989369209" sldId="350"/>
            <ac:spMk id="21" creationId="{E6DC714C-D65F-8332-B51D-7C8BDF3A0549}"/>
          </ac:spMkLst>
        </pc:spChg>
      </pc:sldChg>
      <pc:sldChg chg="addSp mod">
        <pc:chgData name="Abdullah Khathlan" userId="c6ae9754e3b47ba5" providerId="LiveId" clId="{47B6B3DB-D3BD-40EA-ABC7-6A14BB5B73A6}" dt="2026-11-04T13:16:37.495" v="63" actId="22"/>
        <pc:sldMkLst>
          <pc:docMk/>
          <pc:sldMk cId="221848269" sldId="351"/>
        </pc:sldMkLst>
        <pc:spChg chg="add">
          <ac:chgData name="Abdullah Khathlan" userId="c6ae9754e3b47ba5" providerId="LiveId" clId="{47B6B3DB-D3BD-40EA-ABC7-6A14BB5B73A6}" dt="2026-11-04T13:16:37.495" v="63" actId="22"/>
          <ac:spMkLst>
            <pc:docMk/>
            <pc:sldMk cId="221848269" sldId="351"/>
            <ac:spMk id="6" creationId="{57054CCC-C472-A2A6-8A46-502F359015B6}"/>
          </ac:spMkLst>
        </pc:spChg>
      </pc:sldChg>
      <pc:sldChg chg="modSp mod modTransition modAnim">
        <pc:chgData name="Abdullah Khathlan" userId="c6ae9754e3b47ba5" providerId="LiveId" clId="{47B6B3DB-D3BD-40EA-ABC7-6A14BB5B73A6}" dt="2026-11-04T14:42:54.808" v="248"/>
        <pc:sldMkLst>
          <pc:docMk/>
          <pc:sldMk cId="1762464244" sldId="355"/>
        </pc:sldMkLst>
        <pc:grpChg chg="mod">
          <ac:chgData name="Abdullah Khathlan" userId="c6ae9754e3b47ba5" providerId="LiveId" clId="{47B6B3DB-D3BD-40EA-ABC7-6A14BB5B73A6}" dt="2026-11-04T14:42:49.673" v="247" actId="1076"/>
          <ac:grpSpMkLst>
            <pc:docMk/>
            <pc:sldMk cId="1762464244" sldId="355"/>
            <ac:grpSpMk id="17" creationId="{05D542C0-3B2C-4124-44CF-0FAC0A4FB06E}"/>
          </ac:grpSpMkLst>
        </pc:grpChg>
      </pc:sldChg>
      <pc:sldChg chg="addSp modSp mod modTransition modAnim">
        <pc:chgData name="Abdullah Khathlan" userId="c6ae9754e3b47ba5" providerId="LiveId" clId="{47B6B3DB-D3BD-40EA-ABC7-6A14BB5B73A6}" dt="2026-11-05T03:25:18.576" v="972" actId="6549"/>
        <pc:sldMkLst>
          <pc:docMk/>
          <pc:sldMk cId="3449699476" sldId="357"/>
        </pc:sldMkLst>
        <pc:spChg chg="mod">
          <ac:chgData name="Abdullah Khathlan" userId="c6ae9754e3b47ba5" providerId="LiveId" clId="{47B6B3DB-D3BD-40EA-ABC7-6A14BB5B73A6}" dt="2026-11-05T03:25:18.576" v="972" actId="6549"/>
          <ac:spMkLst>
            <pc:docMk/>
            <pc:sldMk cId="3449699476" sldId="357"/>
            <ac:spMk id="4" creationId="{97094C62-BAEE-469C-A3F1-0110B31BA863}"/>
          </ac:spMkLst>
        </pc:spChg>
        <pc:spChg chg="add mod">
          <ac:chgData name="Abdullah Khathlan" userId="c6ae9754e3b47ba5" providerId="LiveId" clId="{47B6B3DB-D3BD-40EA-ABC7-6A14BB5B73A6}" dt="2026-11-05T03:18:32.769" v="913" actId="14100"/>
          <ac:spMkLst>
            <pc:docMk/>
            <pc:sldMk cId="3449699476" sldId="357"/>
            <ac:spMk id="7" creationId="{2ED8C801-D4D6-FCB5-E7FF-6D90A8337C75}"/>
          </ac:spMkLst>
        </pc:spChg>
        <pc:spChg chg="mod">
          <ac:chgData name="Abdullah Khathlan" userId="c6ae9754e3b47ba5" providerId="LiveId" clId="{47B6B3DB-D3BD-40EA-ABC7-6A14BB5B73A6}" dt="2026-11-04T16:49:29.404" v="330" actId="1076"/>
          <ac:spMkLst>
            <pc:docMk/>
            <pc:sldMk cId="3449699476" sldId="357"/>
            <ac:spMk id="13" creationId="{89A81D1A-1676-DD89-0698-701A64D0A441}"/>
          </ac:spMkLst>
        </pc:spChg>
        <pc:spChg chg="mod">
          <ac:chgData name="Abdullah Khathlan" userId="c6ae9754e3b47ba5" providerId="LiveId" clId="{47B6B3DB-D3BD-40EA-ABC7-6A14BB5B73A6}" dt="2026-11-04T13:49:15.579" v="127" actId="6549"/>
          <ac:spMkLst>
            <pc:docMk/>
            <pc:sldMk cId="3449699476" sldId="357"/>
            <ac:spMk id="23" creationId="{DB8D75B0-CFA2-708B-F865-7249023D1977}"/>
          </ac:spMkLst>
        </pc:spChg>
        <pc:spChg chg="mod">
          <ac:chgData name="Abdullah Khathlan" userId="c6ae9754e3b47ba5" providerId="LiveId" clId="{47B6B3DB-D3BD-40EA-ABC7-6A14BB5B73A6}" dt="2026-11-04T13:49:17.496" v="128" actId="6549"/>
          <ac:spMkLst>
            <pc:docMk/>
            <pc:sldMk cId="3449699476" sldId="357"/>
            <ac:spMk id="32" creationId="{3B3305AB-8406-ABC9-DB5D-98E9AA0997D6}"/>
          </ac:spMkLst>
        </pc:spChg>
        <pc:spChg chg="mod">
          <ac:chgData name="Abdullah Khathlan" userId="c6ae9754e3b47ba5" providerId="LiveId" clId="{47B6B3DB-D3BD-40EA-ABC7-6A14BB5B73A6}" dt="2026-11-04T13:49:35.710" v="133" actId="1076"/>
          <ac:spMkLst>
            <pc:docMk/>
            <pc:sldMk cId="3449699476" sldId="357"/>
            <ac:spMk id="34" creationId="{2A8A66C7-8591-CE9E-87F0-7068740B1BC7}"/>
          </ac:spMkLst>
        </pc:spChg>
        <pc:spChg chg="mod">
          <ac:chgData name="Abdullah Khathlan" userId="c6ae9754e3b47ba5" providerId="LiveId" clId="{47B6B3DB-D3BD-40EA-ABC7-6A14BB5B73A6}" dt="2026-11-04T13:49:24.859" v="129" actId="14100"/>
          <ac:spMkLst>
            <pc:docMk/>
            <pc:sldMk cId="3449699476" sldId="357"/>
            <ac:spMk id="36" creationId="{49EC306F-CE35-5E2E-E8DB-F0CEB8A41497}"/>
          </ac:spMkLst>
        </pc:spChg>
        <pc:grpChg chg="mod">
          <ac:chgData name="Abdullah Khathlan" userId="c6ae9754e3b47ba5" providerId="LiveId" clId="{47B6B3DB-D3BD-40EA-ABC7-6A14BB5B73A6}" dt="2026-11-04T13:49:35.710" v="133" actId="1076"/>
          <ac:grpSpMkLst>
            <pc:docMk/>
            <pc:sldMk cId="3449699476" sldId="357"/>
            <ac:grpSpMk id="33" creationId="{30578BBE-0327-85A6-A3B5-19ED6FA2D543}"/>
          </ac:grpSpMkLst>
        </pc:grpChg>
        <pc:cxnChg chg="mod">
          <ac:chgData name="Abdullah Khathlan" userId="c6ae9754e3b47ba5" providerId="LiveId" clId="{47B6B3DB-D3BD-40EA-ABC7-6A14BB5B73A6}" dt="2026-11-04T16:49:32.721" v="331" actId="14100"/>
          <ac:cxnSpMkLst>
            <pc:docMk/>
            <pc:sldMk cId="3449699476" sldId="357"/>
            <ac:cxnSpMk id="38" creationId="{0424B616-7BF8-AF55-4451-FD9FA750436A}"/>
          </ac:cxnSpMkLst>
        </pc:cxnChg>
        <pc:cxnChg chg="mod">
          <ac:chgData name="Abdullah Khathlan" userId="c6ae9754e3b47ba5" providerId="LiveId" clId="{47B6B3DB-D3BD-40EA-ABC7-6A14BB5B73A6}" dt="2026-11-04T13:49:24.859" v="129" actId="14100"/>
          <ac:cxnSpMkLst>
            <pc:docMk/>
            <pc:sldMk cId="3449699476" sldId="357"/>
            <ac:cxnSpMk id="39" creationId="{9694F992-3831-3E46-219A-C357095E983D}"/>
          </ac:cxnSpMkLst>
        </pc:cxnChg>
      </pc:sldChg>
      <pc:sldChg chg="modSp mod modTransition">
        <pc:chgData name="Abdullah Khathlan" userId="c6ae9754e3b47ba5" providerId="LiveId" clId="{47B6B3DB-D3BD-40EA-ABC7-6A14BB5B73A6}" dt="2026-11-04T17:05:06.724" v="388" actId="14100"/>
        <pc:sldMkLst>
          <pc:docMk/>
          <pc:sldMk cId="637144228" sldId="358"/>
        </pc:sldMkLst>
        <pc:spChg chg="mod">
          <ac:chgData name="Abdullah Khathlan" userId="c6ae9754e3b47ba5" providerId="LiveId" clId="{47B6B3DB-D3BD-40EA-ABC7-6A14BB5B73A6}" dt="2026-11-04T13:28:58.610" v="95" actId="14100"/>
          <ac:spMkLst>
            <pc:docMk/>
            <pc:sldMk cId="637144228" sldId="358"/>
            <ac:spMk id="2" creationId="{D5EFF62B-C739-1C22-F2CE-698AEABFCDA7}"/>
          </ac:spMkLst>
        </pc:spChg>
        <pc:spChg chg="mod">
          <ac:chgData name="Abdullah Khathlan" userId="c6ae9754e3b47ba5" providerId="LiveId" clId="{47B6B3DB-D3BD-40EA-ABC7-6A14BB5B73A6}" dt="2026-11-04T17:05:06.724" v="388" actId="14100"/>
          <ac:spMkLst>
            <pc:docMk/>
            <pc:sldMk cId="637144228" sldId="358"/>
            <ac:spMk id="11" creationId="{C5D4C3EB-C152-641A-C280-72C99EAD776C}"/>
          </ac:spMkLst>
        </pc:spChg>
      </pc:sldChg>
      <pc:sldChg chg="modTransition">
        <pc:chgData name="Abdullah Khathlan" userId="c6ae9754e3b47ba5" providerId="LiveId" clId="{47B6B3DB-D3BD-40EA-ABC7-6A14BB5B73A6}" dt="2026-11-04T14:42:30.049" v="245"/>
        <pc:sldMkLst>
          <pc:docMk/>
          <pc:sldMk cId="1630789879" sldId="359"/>
        </pc:sldMkLst>
      </pc:sldChg>
      <pc:sldChg chg="modTransition">
        <pc:chgData name="Abdullah Khathlan" userId="c6ae9754e3b47ba5" providerId="LiveId" clId="{47B6B3DB-D3BD-40EA-ABC7-6A14BB5B73A6}" dt="2026-11-04T14:42:30.049" v="245"/>
        <pc:sldMkLst>
          <pc:docMk/>
          <pc:sldMk cId="0" sldId="360"/>
        </pc:sldMkLst>
      </pc:sldChg>
      <pc:sldChg chg="addSp delSp modSp mod modTransition modAnim">
        <pc:chgData name="Abdullah Khathlan" userId="c6ae9754e3b47ba5" providerId="LiveId" clId="{47B6B3DB-D3BD-40EA-ABC7-6A14BB5B73A6}" dt="2026-11-04T17:26:46.217" v="624" actId="478"/>
        <pc:sldMkLst>
          <pc:docMk/>
          <pc:sldMk cId="0" sldId="361"/>
        </pc:sldMkLst>
        <pc:spChg chg="del">
          <ac:chgData name="Abdullah Khathlan" userId="c6ae9754e3b47ba5" providerId="LiveId" clId="{47B6B3DB-D3BD-40EA-ABC7-6A14BB5B73A6}" dt="2026-11-04T17:26:46.217" v="624" actId="478"/>
          <ac:spMkLst>
            <pc:docMk/>
            <pc:sldMk cId="0" sldId="361"/>
            <ac:spMk id="3" creationId="{00000000-0000-0000-0000-000000000000}"/>
          </ac:spMkLst>
        </pc:spChg>
        <pc:spChg chg="mod">
          <ac:chgData name="Abdullah Khathlan" userId="c6ae9754e3b47ba5" providerId="LiveId" clId="{47B6B3DB-D3BD-40EA-ABC7-6A14BB5B73A6}" dt="2026-11-04T17:09:26.019" v="435" actId="14100"/>
          <ac:spMkLst>
            <pc:docMk/>
            <pc:sldMk cId="0" sldId="361"/>
            <ac:spMk id="4" creationId="{00000000-0000-0000-0000-000000000000}"/>
          </ac:spMkLst>
        </pc:spChg>
        <pc:spChg chg="mod topLvl">
          <ac:chgData name="Abdullah Khathlan" userId="c6ae9754e3b47ba5" providerId="LiveId" clId="{47B6B3DB-D3BD-40EA-ABC7-6A14BB5B73A6}" dt="2026-11-04T17:25:03.271" v="612" actId="165"/>
          <ac:spMkLst>
            <pc:docMk/>
            <pc:sldMk cId="0" sldId="361"/>
            <ac:spMk id="6" creationId="{00000000-0000-0000-0000-000000000000}"/>
          </ac:spMkLst>
        </pc:spChg>
        <pc:spChg chg="mod topLvl">
          <ac:chgData name="Abdullah Khathlan" userId="c6ae9754e3b47ba5" providerId="LiveId" clId="{47B6B3DB-D3BD-40EA-ABC7-6A14BB5B73A6}" dt="2026-11-04T17:25:03.271" v="612" actId="165"/>
          <ac:spMkLst>
            <pc:docMk/>
            <pc:sldMk cId="0" sldId="361"/>
            <ac:spMk id="8" creationId="{00000000-0000-0000-0000-000000000000}"/>
          </ac:spMkLst>
        </pc:spChg>
        <pc:spChg chg="mod topLvl">
          <ac:chgData name="Abdullah Khathlan" userId="c6ae9754e3b47ba5" providerId="LiveId" clId="{47B6B3DB-D3BD-40EA-ABC7-6A14BB5B73A6}" dt="2026-11-04T17:25:37.835" v="617" actId="113"/>
          <ac:spMkLst>
            <pc:docMk/>
            <pc:sldMk cId="0" sldId="361"/>
            <ac:spMk id="9" creationId="{00000000-0000-0000-0000-000000000000}"/>
          </ac:spMkLst>
        </pc:spChg>
        <pc:spChg chg="mod topLvl">
          <ac:chgData name="Abdullah Khathlan" userId="c6ae9754e3b47ba5" providerId="LiveId" clId="{47B6B3DB-D3BD-40EA-ABC7-6A14BB5B73A6}" dt="2026-11-04T17:25:03.271" v="612" actId="165"/>
          <ac:spMkLst>
            <pc:docMk/>
            <pc:sldMk cId="0" sldId="361"/>
            <ac:spMk id="10" creationId="{00000000-0000-0000-0000-000000000000}"/>
          </ac:spMkLst>
        </pc:spChg>
        <pc:spChg chg="mod">
          <ac:chgData name="Abdullah Khathlan" userId="c6ae9754e3b47ba5" providerId="LiveId" clId="{47B6B3DB-D3BD-40EA-ABC7-6A14BB5B73A6}" dt="2026-11-04T17:25:37.835" v="617" actId="113"/>
          <ac:spMkLst>
            <pc:docMk/>
            <pc:sldMk cId="0" sldId="361"/>
            <ac:spMk id="15" creationId="{00000000-0000-0000-0000-000000000000}"/>
          </ac:spMkLst>
        </pc:spChg>
        <pc:spChg chg="mod">
          <ac:chgData name="Abdullah Khathlan" userId="c6ae9754e3b47ba5" providerId="LiveId" clId="{47B6B3DB-D3BD-40EA-ABC7-6A14BB5B73A6}" dt="2026-11-04T17:09:26.019" v="435" actId="14100"/>
          <ac:spMkLst>
            <pc:docMk/>
            <pc:sldMk cId="0" sldId="361"/>
            <ac:spMk id="16" creationId="{00000000-0000-0000-0000-000000000000}"/>
          </ac:spMkLst>
        </pc:spChg>
        <pc:spChg chg="mod">
          <ac:chgData name="Abdullah Khathlan" userId="c6ae9754e3b47ba5" providerId="LiveId" clId="{47B6B3DB-D3BD-40EA-ABC7-6A14BB5B73A6}" dt="2026-11-04T17:25:37.835" v="617" actId="113"/>
          <ac:spMkLst>
            <pc:docMk/>
            <pc:sldMk cId="0" sldId="361"/>
            <ac:spMk id="21" creationId="{00000000-0000-0000-0000-000000000000}"/>
          </ac:spMkLst>
        </pc:spChg>
        <pc:spChg chg="mod topLvl">
          <ac:chgData name="Abdullah Khathlan" userId="c6ae9754e3b47ba5" providerId="LiveId" clId="{47B6B3DB-D3BD-40EA-ABC7-6A14BB5B73A6}" dt="2026-11-04T17:25:03.271" v="612" actId="165"/>
          <ac:spMkLst>
            <pc:docMk/>
            <pc:sldMk cId="0" sldId="361"/>
            <ac:spMk id="22" creationId="{00000000-0000-0000-0000-000000000000}"/>
          </ac:spMkLst>
        </pc:spChg>
        <pc:spChg chg="mod topLvl">
          <ac:chgData name="Abdullah Khathlan" userId="c6ae9754e3b47ba5" providerId="LiveId" clId="{47B6B3DB-D3BD-40EA-ABC7-6A14BB5B73A6}" dt="2026-11-04T17:25:03.271" v="612" actId="165"/>
          <ac:spMkLst>
            <pc:docMk/>
            <pc:sldMk cId="0" sldId="361"/>
            <ac:spMk id="25" creationId="{00000000-0000-0000-0000-000000000000}"/>
          </ac:spMkLst>
        </pc:spChg>
        <pc:spChg chg="mod topLvl">
          <ac:chgData name="Abdullah Khathlan" userId="c6ae9754e3b47ba5" providerId="LiveId" clId="{47B6B3DB-D3BD-40EA-ABC7-6A14BB5B73A6}" dt="2026-11-04T17:25:03.271" v="612" actId="165"/>
          <ac:spMkLst>
            <pc:docMk/>
            <pc:sldMk cId="0" sldId="361"/>
            <ac:spMk id="26" creationId="{00000000-0000-0000-0000-000000000000}"/>
          </ac:spMkLst>
        </pc:spChg>
        <pc:spChg chg="mod">
          <ac:chgData name="Abdullah Khathlan" userId="c6ae9754e3b47ba5" providerId="LiveId" clId="{47B6B3DB-D3BD-40EA-ABC7-6A14BB5B73A6}" dt="2026-11-04T17:26:08.858" v="619" actId="14100"/>
          <ac:spMkLst>
            <pc:docMk/>
            <pc:sldMk cId="0" sldId="361"/>
            <ac:spMk id="27" creationId="{00000000-0000-0000-0000-000000000000}"/>
          </ac:spMkLst>
        </pc:spChg>
        <pc:spChg chg="del">
          <ac:chgData name="Abdullah Khathlan" userId="c6ae9754e3b47ba5" providerId="LiveId" clId="{47B6B3DB-D3BD-40EA-ABC7-6A14BB5B73A6}" dt="2026-11-04T13:13:09.320" v="7" actId="478"/>
          <ac:spMkLst>
            <pc:docMk/>
            <pc:sldMk cId="0" sldId="361"/>
            <ac:spMk id="28" creationId="{00000000-0000-0000-0000-000000000000}"/>
          </ac:spMkLst>
        </pc:spChg>
        <pc:spChg chg="del">
          <ac:chgData name="Abdullah Khathlan" userId="c6ae9754e3b47ba5" providerId="LiveId" clId="{47B6B3DB-D3BD-40EA-ABC7-6A14BB5B73A6}" dt="2026-11-04T13:13:09.320" v="7" actId="478"/>
          <ac:spMkLst>
            <pc:docMk/>
            <pc:sldMk cId="0" sldId="361"/>
            <ac:spMk id="30" creationId="{00000000-0000-0000-0000-000000000000}"/>
          </ac:spMkLst>
        </pc:spChg>
        <pc:spChg chg="mod">
          <ac:chgData name="Abdullah Khathlan" userId="c6ae9754e3b47ba5" providerId="LiveId" clId="{47B6B3DB-D3BD-40EA-ABC7-6A14BB5B73A6}" dt="2026-11-04T17:01:19.714" v="347"/>
          <ac:spMkLst>
            <pc:docMk/>
            <pc:sldMk cId="0" sldId="361"/>
            <ac:spMk id="31" creationId="{00000000-0000-0000-0000-000000000000}"/>
          </ac:spMkLst>
        </pc:spChg>
        <pc:spChg chg="del">
          <ac:chgData name="Abdullah Khathlan" userId="c6ae9754e3b47ba5" providerId="LiveId" clId="{47B6B3DB-D3BD-40EA-ABC7-6A14BB5B73A6}" dt="2026-11-04T13:13:03.446" v="5" actId="478"/>
          <ac:spMkLst>
            <pc:docMk/>
            <pc:sldMk cId="0" sldId="361"/>
            <ac:spMk id="33" creationId="{F0500A5E-7064-FDA2-62E4-6FFD2164E9C6}"/>
          </ac:spMkLst>
        </pc:spChg>
        <pc:spChg chg="add mod ord topLvl">
          <ac:chgData name="Abdullah Khathlan" userId="c6ae9754e3b47ba5" providerId="LiveId" clId="{47B6B3DB-D3BD-40EA-ABC7-6A14BB5B73A6}" dt="2026-11-04T17:25:16.721" v="613" actId="207"/>
          <ac:spMkLst>
            <pc:docMk/>
            <pc:sldMk cId="0" sldId="361"/>
            <ac:spMk id="34" creationId="{1D443743-0F02-3E7C-6DF5-073871C29234}"/>
          </ac:spMkLst>
        </pc:spChg>
        <pc:spChg chg="del">
          <ac:chgData name="Abdullah Khathlan" userId="c6ae9754e3b47ba5" providerId="LiveId" clId="{47B6B3DB-D3BD-40EA-ABC7-6A14BB5B73A6}" dt="2026-11-04T13:13:05.145" v="6" actId="478"/>
          <ac:spMkLst>
            <pc:docMk/>
            <pc:sldMk cId="0" sldId="361"/>
            <ac:spMk id="35" creationId="{C6D994D0-EE8A-7C6A-AB66-6BF869A02D20}"/>
          </ac:spMkLst>
        </pc:spChg>
        <pc:spChg chg="add mod ord">
          <ac:chgData name="Abdullah Khathlan" userId="c6ae9754e3b47ba5" providerId="LiveId" clId="{47B6B3DB-D3BD-40EA-ABC7-6A14BB5B73A6}" dt="2026-11-04T17:25:16.721" v="613" actId="207"/>
          <ac:spMkLst>
            <pc:docMk/>
            <pc:sldMk cId="0" sldId="361"/>
            <ac:spMk id="37" creationId="{C42DB593-403F-F009-0048-CA070CC60DB9}"/>
          </ac:spMkLst>
        </pc:spChg>
        <pc:spChg chg="add mod ord topLvl">
          <ac:chgData name="Abdullah Khathlan" userId="c6ae9754e3b47ba5" providerId="LiveId" clId="{47B6B3DB-D3BD-40EA-ABC7-6A14BB5B73A6}" dt="2026-11-04T17:25:16.721" v="613" actId="207"/>
          <ac:spMkLst>
            <pc:docMk/>
            <pc:sldMk cId="0" sldId="361"/>
            <ac:spMk id="39" creationId="{EFCAFCAB-20BB-E3DA-1D66-21129B80CF8F}"/>
          </ac:spMkLst>
        </pc:spChg>
        <pc:spChg chg="add mod ord topLvl">
          <ac:chgData name="Abdullah Khathlan" userId="c6ae9754e3b47ba5" providerId="LiveId" clId="{47B6B3DB-D3BD-40EA-ABC7-6A14BB5B73A6}" dt="2026-11-04T17:26:04.038" v="618" actId="108"/>
          <ac:spMkLst>
            <pc:docMk/>
            <pc:sldMk cId="0" sldId="361"/>
            <ac:spMk id="41" creationId="{780767C3-44F9-6380-B3BA-64B5D8EB6F98}"/>
          </ac:spMkLst>
        </pc:spChg>
        <pc:grpChg chg="mod">
          <ac:chgData name="Abdullah Khathlan" userId="c6ae9754e3b47ba5" providerId="LiveId" clId="{47B6B3DB-D3BD-40EA-ABC7-6A14BB5B73A6}" dt="2026-11-04T17:15:05.864" v="490" actId="14100"/>
          <ac:grpSpMkLst>
            <pc:docMk/>
            <pc:sldMk cId="0" sldId="361"/>
            <ac:grpSpMk id="45" creationId="{044CEFBD-D907-E4BA-441A-3425E4A32AAB}"/>
          </ac:grpSpMkLst>
        </pc:grpChg>
        <pc:graphicFrameChg chg="add mod">
          <ac:chgData name="Abdullah Khathlan" userId="c6ae9754e3b47ba5" providerId="LiveId" clId="{47B6B3DB-D3BD-40EA-ABC7-6A14BB5B73A6}" dt="2026-11-04T17:13:51.012" v="471"/>
          <ac:graphicFrameMkLst>
            <pc:docMk/>
            <pc:sldMk cId="0" sldId="361"/>
            <ac:graphicFrameMk id="42" creationId="{85264D0C-10AD-4015-369F-BF32A5BBDB85}"/>
          </ac:graphicFrameMkLst>
        </pc:graphicFrameChg>
        <pc:graphicFrameChg chg="add mod modGraphic">
          <ac:chgData name="Abdullah Khathlan" userId="c6ae9754e3b47ba5" providerId="LiveId" clId="{47B6B3DB-D3BD-40EA-ABC7-6A14BB5B73A6}" dt="2026-11-04T17:23:44.254" v="606"/>
          <ac:graphicFrameMkLst>
            <pc:docMk/>
            <pc:sldMk cId="0" sldId="361"/>
            <ac:graphicFrameMk id="44" creationId="{8413C1CA-8DED-94E1-DBFC-A3CAF2E8A98A}"/>
          </ac:graphicFrameMkLst>
        </pc:graphicFrameChg>
        <pc:graphicFrameChg chg="add del mod">
          <ac:chgData name="Abdullah Khathlan" userId="c6ae9754e3b47ba5" providerId="LiveId" clId="{47B6B3DB-D3BD-40EA-ABC7-6A14BB5B73A6}" dt="2026-11-04T17:16:12.203" v="520" actId="22"/>
          <ac:graphicFrameMkLst>
            <pc:docMk/>
            <pc:sldMk cId="0" sldId="361"/>
            <ac:graphicFrameMk id="47" creationId="{CDD98F3B-7F0A-059E-5385-31DA179CEF81}"/>
          </ac:graphicFrameMkLst>
        </pc:graphicFrameChg>
        <pc:graphicFrameChg chg="add mod modGraphic">
          <ac:chgData name="Abdullah Khathlan" userId="c6ae9754e3b47ba5" providerId="LiveId" clId="{47B6B3DB-D3BD-40EA-ABC7-6A14BB5B73A6}" dt="2026-11-04T17:23:50.414" v="608"/>
          <ac:graphicFrameMkLst>
            <pc:docMk/>
            <pc:sldMk cId="0" sldId="361"/>
            <ac:graphicFrameMk id="49" creationId="{A03952DB-0C56-5A5B-AE21-8670D9ECBDF6}"/>
          </ac:graphicFrameMkLst>
        </pc:graphicFrameChg>
        <pc:graphicFrameChg chg="add mod modGraphic">
          <ac:chgData name="Abdullah Khathlan" userId="c6ae9754e3b47ba5" providerId="LiveId" clId="{47B6B3DB-D3BD-40EA-ABC7-6A14BB5B73A6}" dt="2026-11-04T17:23:52.745" v="609"/>
          <ac:graphicFrameMkLst>
            <pc:docMk/>
            <pc:sldMk cId="0" sldId="361"/>
            <ac:graphicFrameMk id="51" creationId="{5E0774C7-3138-739A-35BD-FF89ACFD1CA4}"/>
          </ac:graphicFrameMkLst>
        </pc:graphicFrameChg>
        <pc:graphicFrameChg chg="add mod modGraphic">
          <ac:chgData name="Abdullah Khathlan" userId="c6ae9754e3b47ba5" providerId="LiveId" clId="{47B6B3DB-D3BD-40EA-ABC7-6A14BB5B73A6}" dt="2026-11-04T17:23:55.513" v="610"/>
          <ac:graphicFrameMkLst>
            <pc:docMk/>
            <pc:sldMk cId="0" sldId="361"/>
            <ac:graphicFrameMk id="53" creationId="{0FA53573-0B07-73C0-E8F5-79F988294119}"/>
          </ac:graphicFrameMkLst>
        </pc:graphicFrameChg>
        <pc:picChg chg="del">
          <ac:chgData name="Abdullah Khathlan" userId="c6ae9754e3b47ba5" providerId="LiveId" clId="{47B6B3DB-D3BD-40EA-ABC7-6A14BB5B73A6}" dt="2026-11-04T13:13:09.320" v="7" actId="478"/>
          <ac:picMkLst>
            <pc:docMk/>
            <pc:sldMk cId="0" sldId="361"/>
            <ac:picMk id="29" creationId="{00000000-0000-0000-0000-000000000000}"/>
          </ac:picMkLst>
        </pc:picChg>
      </pc:sldChg>
      <pc:sldChg chg="addSp delSp modSp mod modTransition">
        <pc:chgData name="Abdullah Khathlan" userId="c6ae9754e3b47ba5" providerId="LiveId" clId="{47B6B3DB-D3BD-40EA-ABC7-6A14BB5B73A6}" dt="2026-11-04T17:02:55.570" v="372"/>
        <pc:sldMkLst>
          <pc:docMk/>
          <pc:sldMk cId="0" sldId="362"/>
        </pc:sldMkLst>
        <pc:spChg chg="del">
          <ac:chgData name="Abdullah Khathlan" userId="c6ae9754e3b47ba5" providerId="LiveId" clId="{47B6B3DB-D3BD-40EA-ABC7-6A14BB5B73A6}" dt="2026-11-04T13:17:39.438" v="68" actId="478"/>
          <ac:spMkLst>
            <pc:docMk/>
            <pc:sldMk cId="0" sldId="362"/>
            <ac:spMk id="3" creationId="{00000000-0000-0000-0000-000000000000}"/>
          </ac:spMkLst>
        </pc:spChg>
        <pc:spChg chg="mod">
          <ac:chgData name="Abdullah Khathlan" userId="c6ae9754e3b47ba5" providerId="LiveId" clId="{47B6B3DB-D3BD-40EA-ABC7-6A14BB5B73A6}" dt="2026-11-04T13:17:22.724" v="65" actId="164"/>
          <ac:spMkLst>
            <pc:docMk/>
            <pc:sldMk cId="0" sldId="362"/>
            <ac:spMk id="5" creationId="{00000000-0000-0000-0000-000000000000}"/>
          </ac:spMkLst>
        </pc:spChg>
        <pc:spChg chg="mod">
          <ac:chgData name="Abdullah Khathlan" userId="c6ae9754e3b47ba5" providerId="LiveId" clId="{47B6B3DB-D3BD-40EA-ABC7-6A14BB5B73A6}" dt="2026-11-04T13:17:22.724" v="65" actId="164"/>
          <ac:spMkLst>
            <pc:docMk/>
            <pc:sldMk cId="0" sldId="362"/>
            <ac:spMk id="7" creationId="{00000000-0000-0000-0000-000000000000}"/>
          </ac:spMkLst>
        </pc:spChg>
        <pc:spChg chg="mod">
          <ac:chgData name="Abdullah Khathlan" userId="c6ae9754e3b47ba5" providerId="LiveId" clId="{47B6B3DB-D3BD-40EA-ABC7-6A14BB5B73A6}" dt="2026-11-04T13:17:22.724" v="65" actId="164"/>
          <ac:spMkLst>
            <pc:docMk/>
            <pc:sldMk cId="0" sldId="362"/>
            <ac:spMk id="10" creationId="{00000000-0000-0000-0000-000000000000}"/>
          </ac:spMkLst>
        </pc:spChg>
        <pc:spChg chg="mod">
          <ac:chgData name="Abdullah Khathlan" userId="c6ae9754e3b47ba5" providerId="LiveId" clId="{47B6B3DB-D3BD-40EA-ABC7-6A14BB5B73A6}" dt="2026-11-04T13:17:22.724" v="65" actId="164"/>
          <ac:spMkLst>
            <pc:docMk/>
            <pc:sldMk cId="0" sldId="362"/>
            <ac:spMk id="14" creationId="{00000000-0000-0000-0000-000000000000}"/>
          </ac:spMkLst>
        </pc:spChg>
        <pc:spChg chg="mod">
          <ac:chgData name="Abdullah Khathlan" userId="c6ae9754e3b47ba5" providerId="LiveId" clId="{47B6B3DB-D3BD-40EA-ABC7-6A14BB5B73A6}" dt="2026-11-04T13:17:22.724" v="65" actId="164"/>
          <ac:spMkLst>
            <pc:docMk/>
            <pc:sldMk cId="0" sldId="362"/>
            <ac:spMk id="18" creationId="{00000000-0000-0000-0000-000000000000}"/>
          </ac:spMkLst>
        </pc:spChg>
        <pc:spChg chg="mod">
          <ac:chgData name="Abdullah Khathlan" userId="c6ae9754e3b47ba5" providerId="LiveId" clId="{47B6B3DB-D3BD-40EA-ABC7-6A14BB5B73A6}" dt="2026-11-04T13:17:22.724" v="65" actId="164"/>
          <ac:spMkLst>
            <pc:docMk/>
            <pc:sldMk cId="0" sldId="362"/>
            <ac:spMk id="20" creationId="{00000000-0000-0000-0000-000000000000}"/>
          </ac:spMkLst>
        </pc:spChg>
        <pc:spChg chg="mod">
          <ac:chgData name="Abdullah Khathlan" userId="c6ae9754e3b47ba5" providerId="LiveId" clId="{47B6B3DB-D3BD-40EA-ABC7-6A14BB5B73A6}" dt="2026-11-04T13:17:22.724" v="65" actId="164"/>
          <ac:spMkLst>
            <pc:docMk/>
            <pc:sldMk cId="0" sldId="362"/>
            <ac:spMk id="25" creationId="{00000000-0000-0000-0000-000000000000}"/>
          </ac:spMkLst>
        </pc:spChg>
        <pc:spChg chg="mod">
          <ac:chgData name="Abdullah Khathlan" userId="c6ae9754e3b47ba5" providerId="LiveId" clId="{47B6B3DB-D3BD-40EA-ABC7-6A14BB5B73A6}" dt="2026-11-04T13:17:22.724" v="65" actId="164"/>
          <ac:spMkLst>
            <pc:docMk/>
            <pc:sldMk cId="0" sldId="362"/>
            <ac:spMk id="26" creationId="{00000000-0000-0000-0000-000000000000}"/>
          </ac:spMkLst>
        </pc:spChg>
        <pc:spChg chg="mod">
          <ac:chgData name="Abdullah Khathlan" userId="c6ae9754e3b47ba5" providerId="LiveId" clId="{47B6B3DB-D3BD-40EA-ABC7-6A14BB5B73A6}" dt="2026-11-04T13:17:22.724" v="65" actId="164"/>
          <ac:spMkLst>
            <pc:docMk/>
            <pc:sldMk cId="0" sldId="362"/>
            <ac:spMk id="27" creationId="{00000000-0000-0000-0000-000000000000}"/>
          </ac:spMkLst>
        </pc:spChg>
        <pc:spChg chg="mod">
          <ac:chgData name="Abdullah Khathlan" userId="c6ae9754e3b47ba5" providerId="LiveId" clId="{47B6B3DB-D3BD-40EA-ABC7-6A14BB5B73A6}" dt="2026-11-04T13:17:22.724" v="65" actId="164"/>
          <ac:spMkLst>
            <pc:docMk/>
            <pc:sldMk cId="0" sldId="362"/>
            <ac:spMk id="33" creationId="{00000000-0000-0000-0000-000000000000}"/>
          </ac:spMkLst>
        </pc:spChg>
        <pc:spChg chg="mod">
          <ac:chgData name="Abdullah Khathlan" userId="c6ae9754e3b47ba5" providerId="LiveId" clId="{47B6B3DB-D3BD-40EA-ABC7-6A14BB5B73A6}" dt="2026-11-04T13:17:13.842" v="64" actId="1076"/>
          <ac:spMkLst>
            <pc:docMk/>
            <pc:sldMk cId="0" sldId="362"/>
            <ac:spMk id="36" creationId="{00000000-0000-0000-0000-000000000000}"/>
          </ac:spMkLst>
        </pc:spChg>
        <pc:spChg chg="mod">
          <ac:chgData name="Abdullah Khathlan" userId="c6ae9754e3b47ba5" providerId="LiveId" clId="{47B6B3DB-D3BD-40EA-ABC7-6A14BB5B73A6}" dt="2026-11-04T13:17:13.842" v="64" actId="1076"/>
          <ac:spMkLst>
            <pc:docMk/>
            <pc:sldMk cId="0" sldId="362"/>
            <ac:spMk id="37" creationId="{00000000-0000-0000-0000-000000000000}"/>
          </ac:spMkLst>
        </pc:spChg>
        <pc:spChg chg="mod">
          <ac:chgData name="Abdullah Khathlan" userId="c6ae9754e3b47ba5" providerId="LiveId" clId="{47B6B3DB-D3BD-40EA-ABC7-6A14BB5B73A6}" dt="2026-11-04T13:17:13.842" v="64" actId="1076"/>
          <ac:spMkLst>
            <pc:docMk/>
            <pc:sldMk cId="0" sldId="362"/>
            <ac:spMk id="38" creationId="{00000000-0000-0000-0000-000000000000}"/>
          </ac:spMkLst>
        </pc:spChg>
        <pc:spChg chg="mod">
          <ac:chgData name="Abdullah Khathlan" userId="c6ae9754e3b47ba5" providerId="LiveId" clId="{47B6B3DB-D3BD-40EA-ABC7-6A14BB5B73A6}" dt="2026-11-04T13:17:13.842" v="64" actId="1076"/>
          <ac:spMkLst>
            <pc:docMk/>
            <pc:sldMk cId="0" sldId="362"/>
            <ac:spMk id="39" creationId="{00000000-0000-0000-0000-000000000000}"/>
          </ac:spMkLst>
        </pc:spChg>
        <pc:spChg chg="mod">
          <ac:chgData name="Abdullah Khathlan" userId="c6ae9754e3b47ba5" providerId="LiveId" clId="{47B6B3DB-D3BD-40EA-ABC7-6A14BB5B73A6}" dt="2026-11-04T13:17:13.842" v="64" actId="1076"/>
          <ac:spMkLst>
            <pc:docMk/>
            <pc:sldMk cId="0" sldId="362"/>
            <ac:spMk id="40" creationId="{00000000-0000-0000-0000-000000000000}"/>
          </ac:spMkLst>
        </pc:spChg>
        <pc:spChg chg="mod">
          <ac:chgData name="Abdullah Khathlan" userId="c6ae9754e3b47ba5" providerId="LiveId" clId="{47B6B3DB-D3BD-40EA-ABC7-6A14BB5B73A6}" dt="2026-11-04T13:17:13.842" v="64" actId="1076"/>
          <ac:spMkLst>
            <pc:docMk/>
            <pc:sldMk cId="0" sldId="362"/>
            <ac:spMk id="41" creationId="{00000000-0000-0000-0000-000000000000}"/>
          </ac:spMkLst>
        </pc:spChg>
        <pc:spChg chg="mod">
          <ac:chgData name="Abdullah Khathlan" userId="c6ae9754e3b47ba5" providerId="LiveId" clId="{47B6B3DB-D3BD-40EA-ABC7-6A14BB5B73A6}" dt="2026-11-04T17:02:55.570" v="372"/>
          <ac:spMkLst>
            <pc:docMk/>
            <pc:sldMk cId="0" sldId="362"/>
            <ac:spMk id="42" creationId="{00000000-0000-0000-0000-000000000000}"/>
          </ac:spMkLst>
        </pc:spChg>
        <pc:grpChg chg="mod">
          <ac:chgData name="Abdullah Khathlan" userId="c6ae9754e3b47ba5" providerId="LiveId" clId="{47B6B3DB-D3BD-40EA-ABC7-6A14BB5B73A6}" dt="2026-11-04T13:17:29.136" v="67" actId="14100"/>
          <ac:grpSpMkLst>
            <pc:docMk/>
            <pc:sldMk cId="0" sldId="362"/>
            <ac:grpSpMk id="43" creationId="{B35E68DF-4ED5-64D8-6E5D-5EB3CC9ADB0A}"/>
          </ac:grpSpMkLst>
        </pc:grpChg>
      </pc:sldChg>
      <pc:sldChg chg="modTransition">
        <pc:chgData name="Abdullah Khathlan" userId="c6ae9754e3b47ba5" providerId="LiveId" clId="{47B6B3DB-D3BD-40EA-ABC7-6A14BB5B73A6}" dt="2026-11-04T14:42:30.049" v="245"/>
        <pc:sldMkLst>
          <pc:docMk/>
          <pc:sldMk cId="134581184" sldId="364"/>
        </pc:sldMkLst>
      </pc:sldChg>
      <pc:sldChg chg="modSp mod modTransition modAnim">
        <pc:chgData name="Abdullah Khathlan" userId="c6ae9754e3b47ba5" providerId="LiveId" clId="{47B6B3DB-D3BD-40EA-ABC7-6A14BB5B73A6}" dt="2026-11-04T17:30:55.142" v="663"/>
        <pc:sldMkLst>
          <pc:docMk/>
          <pc:sldMk cId="0" sldId="365"/>
        </pc:sldMkLst>
        <pc:spChg chg="mod">
          <ac:chgData name="Abdullah Khathlan" userId="c6ae9754e3b47ba5" providerId="LiveId" clId="{47B6B3DB-D3BD-40EA-ABC7-6A14BB5B73A6}" dt="2026-11-04T13:29:43.473" v="98" actId="339"/>
          <ac:spMkLst>
            <pc:docMk/>
            <pc:sldMk cId="0" sldId="365"/>
            <ac:spMk id="55" creationId="{1F3739D2-1542-D2D6-2881-699CAFA5ABF3}"/>
          </ac:spMkLst>
        </pc:spChg>
      </pc:sldChg>
      <pc:sldChg chg="addSp modSp del mod modTransition">
        <pc:chgData name="Abdullah Khathlan" userId="c6ae9754e3b47ba5" providerId="LiveId" clId="{47B6B3DB-D3BD-40EA-ABC7-6A14BB5B73A6}" dt="2026-11-04T16:50:52.707" v="333" actId="47"/>
        <pc:sldMkLst>
          <pc:docMk/>
          <pc:sldMk cId="2937059924" sldId="366"/>
        </pc:sldMkLst>
        <pc:spChg chg="add mod">
          <ac:chgData name="Abdullah Khathlan" userId="c6ae9754e3b47ba5" providerId="LiveId" clId="{47B6B3DB-D3BD-40EA-ABC7-6A14BB5B73A6}" dt="2026-11-04T13:20:09.143" v="78" actId="404"/>
          <ac:spMkLst>
            <pc:docMk/>
            <pc:sldMk cId="2937059924" sldId="366"/>
            <ac:spMk id="3" creationId="{ADF26724-C7DE-216D-86E9-FD0B4911E4F2}"/>
          </ac:spMkLst>
        </pc:spChg>
      </pc:sldChg>
      <pc:sldChg chg="delSp modSp mod modTransition">
        <pc:chgData name="Abdullah Khathlan" userId="c6ae9754e3b47ba5" providerId="LiveId" clId="{47B6B3DB-D3BD-40EA-ABC7-6A14BB5B73A6}" dt="2026-11-05T03:13:18.779" v="820" actId="108"/>
        <pc:sldMkLst>
          <pc:docMk/>
          <pc:sldMk cId="129451376" sldId="378"/>
        </pc:sldMkLst>
        <pc:spChg chg="mod">
          <ac:chgData name="Abdullah Khathlan" userId="c6ae9754e3b47ba5" providerId="LiveId" clId="{47B6B3DB-D3BD-40EA-ABC7-6A14BB5B73A6}" dt="2026-11-04T13:56:06.937" v="154" actId="108"/>
          <ac:spMkLst>
            <pc:docMk/>
            <pc:sldMk cId="129451376" sldId="378"/>
            <ac:spMk id="2" creationId="{99AE0909-3B2D-576C-8838-8A446515A2D1}"/>
          </ac:spMkLst>
        </pc:spChg>
        <pc:spChg chg="del">
          <ac:chgData name="Abdullah Khathlan" userId="c6ae9754e3b47ba5" providerId="LiveId" clId="{47B6B3DB-D3BD-40EA-ABC7-6A14BB5B73A6}" dt="2026-11-04T13:53:43.941" v="146" actId="478"/>
          <ac:spMkLst>
            <pc:docMk/>
            <pc:sldMk cId="129451376" sldId="378"/>
            <ac:spMk id="3" creationId="{44138965-CECF-99E3-8CAF-630E9049855F}"/>
          </ac:spMkLst>
        </pc:spChg>
        <pc:spChg chg="mod">
          <ac:chgData name="Abdullah Khathlan" userId="c6ae9754e3b47ba5" providerId="LiveId" clId="{47B6B3DB-D3BD-40EA-ABC7-6A14BB5B73A6}" dt="2026-11-05T03:13:18.779" v="820" actId="108"/>
          <ac:spMkLst>
            <pc:docMk/>
            <pc:sldMk cId="129451376" sldId="378"/>
            <ac:spMk id="13" creationId="{0B8014AB-C9B4-1CC4-9890-552707AA2207}"/>
          </ac:spMkLst>
        </pc:spChg>
      </pc:sldChg>
      <pc:sldChg chg="modSp mod modTransition">
        <pc:chgData name="Abdullah Khathlan" userId="c6ae9754e3b47ba5" providerId="LiveId" clId="{47B6B3DB-D3BD-40EA-ABC7-6A14BB5B73A6}" dt="2026-11-04T14:42:30.049" v="245"/>
        <pc:sldMkLst>
          <pc:docMk/>
          <pc:sldMk cId="3159604439" sldId="8381"/>
        </pc:sldMkLst>
        <pc:spChg chg="mod">
          <ac:chgData name="Abdullah Khathlan" userId="c6ae9754e3b47ba5" providerId="LiveId" clId="{47B6B3DB-D3BD-40EA-ABC7-6A14BB5B73A6}" dt="2026-11-04T13:55:50.121" v="151" actId="242"/>
          <ac:spMkLst>
            <pc:docMk/>
            <pc:sldMk cId="3159604439" sldId="8381"/>
            <ac:spMk id="4" creationId="{35B06E17-B12C-0B11-FD1D-6EC4EAD06873}"/>
          </ac:spMkLst>
        </pc:spChg>
      </pc:sldChg>
      <pc:sldChg chg="modSp del mod">
        <pc:chgData name="Abdullah Khathlan" userId="c6ae9754e3b47ba5" providerId="LiveId" clId="{47B6B3DB-D3BD-40EA-ABC7-6A14BB5B73A6}" dt="2026-11-04T14:26:17.938" v="169" actId="47"/>
        <pc:sldMkLst>
          <pc:docMk/>
          <pc:sldMk cId="2331730610" sldId="8382"/>
        </pc:sldMkLst>
        <pc:spChg chg="mod">
          <ac:chgData name="Abdullah Khathlan" userId="c6ae9754e3b47ba5" providerId="LiveId" clId="{47B6B3DB-D3BD-40EA-ABC7-6A14BB5B73A6}" dt="2026-11-04T13:55:56.247" v="152" actId="108"/>
          <ac:spMkLst>
            <pc:docMk/>
            <pc:sldMk cId="2331730610" sldId="8382"/>
            <ac:spMk id="2" creationId="{99AE0909-3B2D-576C-8838-8A446515A2D1}"/>
          </ac:spMkLst>
        </pc:spChg>
      </pc:sldChg>
      <pc:sldChg chg="addSp modSp mod modTransition setBg">
        <pc:chgData name="Abdullah Khathlan" userId="c6ae9754e3b47ba5" providerId="LiveId" clId="{47B6B3DB-D3BD-40EA-ABC7-6A14BB5B73A6}" dt="2026-11-04T14:42:30.049" v="245"/>
        <pc:sldMkLst>
          <pc:docMk/>
          <pc:sldMk cId="4066185038" sldId="8384"/>
        </pc:sldMkLst>
        <pc:spChg chg="mod">
          <ac:chgData name="Abdullah Khathlan" userId="c6ae9754e3b47ba5" providerId="LiveId" clId="{47B6B3DB-D3BD-40EA-ABC7-6A14BB5B73A6}" dt="2026-11-04T13:27:54.863" v="92" actId="1076"/>
          <ac:spMkLst>
            <pc:docMk/>
            <pc:sldMk cId="4066185038" sldId="8384"/>
            <ac:spMk id="3" creationId="{37E41355-F4E1-EE73-C961-BBEB23A0AB25}"/>
          </ac:spMkLst>
        </pc:spChg>
        <pc:spChg chg="add">
          <ac:chgData name="Abdullah Khathlan" userId="c6ae9754e3b47ba5" providerId="LiveId" clId="{47B6B3DB-D3BD-40EA-ABC7-6A14BB5B73A6}" dt="2026-11-04T13:27:51.453" v="91" actId="22"/>
          <ac:spMkLst>
            <pc:docMk/>
            <pc:sldMk cId="4066185038" sldId="8384"/>
            <ac:spMk id="4" creationId="{D440700D-4FFD-19AE-0136-7CF3DB623BA8}"/>
          </ac:spMkLst>
        </pc:spChg>
        <pc:picChg chg="mod">
          <ac:chgData name="Abdullah Khathlan" userId="c6ae9754e3b47ba5" providerId="LiveId" clId="{47B6B3DB-D3BD-40EA-ABC7-6A14BB5B73A6}" dt="2026-11-04T13:27:57.181" v="93" actId="1076"/>
          <ac:picMkLst>
            <pc:docMk/>
            <pc:sldMk cId="4066185038" sldId="8384"/>
            <ac:picMk id="5" creationId="{26384309-E157-D9D6-0034-04DD0A75FFCD}"/>
          </ac:picMkLst>
        </pc:picChg>
      </pc:sldChg>
      <pc:sldChg chg="modTransition">
        <pc:chgData name="Abdullah Khathlan" userId="c6ae9754e3b47ba5" providerId="LiveId" clId="{47B6B3DB-D3BD-40EA-ABC7-6A14BB5B73A6}" dt="2026-11-04T14:42:30.049" v="245"/>
        <pc:sldMkLst>
          <pc:docMk/>
          <pc:sldMk cId="0" sldId="8385"/>
        </pc:sldMkLst>
      </pc:sldChg>
      <pc:sldChg chg="delSp mod modTransition">
        <pc:chgData name="Abdullah Khathlan" userId="c6ae9754e3b47ba5" providerId="LiveId" clId="{47B6B3DB-D3BD-40EA-ABC7-6A14BB5B73A6}" dt="2026-11-04T14:48:46.426" v="274" actId="478"/>
        <pc:sldMkLst>
          <pc:docMk/>
          <pc:sldMk cId="3863941750" sldId="8386"/>
        </pc:sldMkLst>
        <pc:spChg chg="del">
          <ac:chgData name="Abdullah Khathlan" userId="c6ae9754e3b47ba5" providerId="LiveId" clId="{47B6B3DB-D3BD-40EA-ABC7-6A14BB5B73A6}" dt="2026-11-04T14:48:46.426" v="274" actId="478"/>
          <ac:spMkLst>
            <pc:docMk/>
            <pc:sldMk cId="3863941750" sldId="8386"/>
            <ac:spMk id="3" creationId="{2FF56886-EB75-E687-7117-AF77F95A14EA}"/>
          </ac:spMkLst>
        </pc:spChg>
      </pc:sldChg>
      <pc:sldChg chg="modSp mod modTransition addAnim delAnim modAnim">
        <pc:chgData name="Abdullah Khathlan" userId="c6ae9754e3b47ba5" providerId="LiveId" clId="{47B6B3DB-D3BD-40EA-ABC7-6A14BB5B73A6}" dt="2026-11-05T03:19:58.508" v="917"/>
        <pc:sldMkLst>
          <pc:docMk/>
          <pc:sldMk cId="0" sldId="8387"/>
        </pc:sldMkLst>
        <pc:spChg chg="mod">
          <ac:chgData name="Abdullah Khathlan" userId="c6ae9754e3b47ba5" providerId="LiveId" clId="{47B6B3DB-D3BD-40EA-ABC7-6A14BB5B73A6}" dt="2026-11-05T03:19:29.573" v="915" actId="1076"/>
          <ac:spMkLst>
            <pc:docMk/>
            <pc:sldMk cId="0" sldId="8387"/>
            <ac:spMk id="2" creationId="{00000000-0000-0000-0000-000000000000}"/>
          </ac:spMkLst>
        </pc:spChg>
        <pc:spChg chg="mod">
          <ac:chgData name="Abdullah Khathlan" userId="c6ae9754e3b47ba5" providerId="LiveId" clId="{47B6B3DB-D3BD-40EA-ABC7-6A14BB5B73A6}" dt="2026-11-04T17:33:09.696" v="665" actId="207"/>
          <ac:spMkLst>
            <pc:docMk/>
            <pc:sldMk cId="0" sldId="8387"/>
            <ac:spMk id="56" creationId="{8A886A38-19C3-A928-3DD6-0FE58D2231DE}"/>
          </ac:spMkLst>
        </pc:spChg>
        <pc:spChg chg="mod">
          <ac:chgData name="Abdullah Khathlan" userId="c6ae9754e3b47ba5" providerId="LiveId" clId="{47B6B3DB-D3BD-40EA-ABC7-6A14BB5B73A6}" dt="2026-11-04T17:33:07.361" v="664" actId="207"/>
          <ac:spMkLst>
            <pc:docMk/>
            <pc:sldMk cId="0" sldId="8387"/>
            <ac:spMk id="60" creationId="{65A5D52E-9D8B-C5A4-0BFD-56C63C56DCC5}"/>
          </ac:spMkLst>
        </pc:spChg>
      </pc:sldChg>
      <pc:sldChg chg="addSp delSp modSp add mod modTransition setBg modAnim">
        <pc:chgData name="Abdullah Khathlan" userId="c6ae9754e3b47ba5" providerId="LiveId" clId="{47B6B3DB-D3BD-40EA-ABC7-6A14BB5B73A6}" dt="2026-11-05T03:11:16.548" v="812"/>
        <pc:sldMkLst>
          <pc:docMk/>
          <pc:sldMk cId="0" sldId="8388"/>
        </pc:sldMkLst>
        <pc:spChg chg="del">
          <ac:chgData name="Abdullah Khathlan" userId="c6ae9754e3b47ba5" providerId="LiveId" clId="{47B6B3DB-D3BD-40EA-ABC7-6A14BB5B73A6}" dt="2026-11-04T13:25:42.104" v="81" actId="478"/>
          <ac:spMkLst>
            <pc:docMk/>
            <pc:sldMk cId="0" sldId="8388"/>
            <ac:spMk id="3" creationId="{00000000-0000-0000-0000-000000000000}"/>
          </ac:spMkLst>
        </pc:spChg>
        <pc:spChg chg="mod">
          <ac:chgData name="Abdullah Khathlan" userId="c6ae9754e3b47ba5" providerId="LiveId" clId="{47B6B3DB-D3BD-40EA-ABC7-6A14BB5B73A6}" dt="2026-11-04T13:26:06.246" v="87" actId="21"/>
          <ac:spMkLst>
            <pc:docMk/>
            <pc:sldMk cId="0" sldId="8388"/>
            <ac:spMk id="17" creationId="{00000000-0000-0000-0000-000000000000}"/>
          </ac:spMkLst>
        </pc:spChg>
        <pc:spChg chg="del">
          <ac:chgData name="Abdullah Khathlan" userId="c6ae9754e3b47ba5" providerId="LiveId" clId="{47B6B3DB-D3BD-40EA-ABC7-6A14BB5B73A6}" dt="2026-11-04T13:26:17.239" v="88" actId="478"/>
          <ac:spMkLst>
            <pc:docMk/>
            <pc:sldMk cId="0" sldId="8388"/>
            <ac:spMk id="48" creationId="{00000000-0000-0000-0000-000000000000}"/>
          </ac:spMkLst>
        </pc:spChg>
        <pc:spChg chg="del">
          <ac:chgData name="Abdullah Khathlan" userId="c6ae9754e3b47ba5" providerId="LiveId" clId="{47B6B3DB-D3BD-40EA-ABC7-6A14BB5B73A6}" dt="2026-11-04T13:26:17.239" v="88" actId="478"/>
          <ac:spMkLst>
            <pc:docMk/>
            <pc:sldMk cId="0" sldId="8388"/>
            <ac:spMk id="50" creationId="{00000000-0000-0000-0000-000000000000}"/>
          </ac:spMkLst>
        </pc:spChg>
        <pc:spChg chg="mod">
          <ac:chgData name="Abdullah Khathlan" userId="c6ae9754e3b47ba5" providerId="LiveId" clId="{47B6B3DB-D3BD-40EA-ABC7-6A14BB5B73A6}" dt="2026-11-04T17:06:18.136" v="406" actId="27636"/>
          <ac:spMkLst>
            <pc:docMk/>
            <pc:sldMk cId="0" sldId="8388"/>
            <ac:spMk id="51" creationId="{00000000-0000-0000-0000-000000000000}"/>
          </ac:spMkLst>
        </pc:spChg>
        <pc:spChg chg="add del">
          <ac:chgData name="Abdullah Khathlan" userId="c6ae9754e3b47ba5" providerId="LiveId" clId="{47B6B3DB-D3BD-40EA-ABC7-6A14BB5B73A6}" dt="2026-11-04T13:26:05.564" v="86" actId="22"/>
          <ac:spMkLst>
            <pc:docMk/>
            <pc:sldMk cId="0" sldId="8388"/>
            <ac:spMk id="53" creationId="{497A38C1-4F30-C239-1462-92BD3523185E}"/>
          </ac:spMkLst>
        </pc:spChg>
        <pc:picChg chg="del">
          <ac:chgData name="Abdullah Khathlan" userId="c6ae9754e3b47ba5" providerId="LiveId" clId="{47B6B3DB-D3BD-40EA-ABC7-6A14BB5B73A6}" dt="2026-11-04T13:26:17.239" v="88" actId="478"/>
          <ac:picMkLst>
            <pc:docMk/>
            <pc:sldMk cId="0" sldId="8388"/>
            <ac:picMk id="49" creationId="{00000000-0000-0000-0000-000000000000}"/>
          </ac:picMkLst>
        </pc:picChg>
      </pc:sldChg>
      <pc:sldChg chg="delSp modSp new del mod">
        <pc:chgData name="Abdullah Khathlan" userId="c6ae9754e3b47ba5" providerId="LiveId" clId="{47B6B3DB-D3BD-40EA-ABC7-6A14BB5B73A6}" dt="2026-11-04T14:37:34.266" v="186" actId="47"/>
        <pc:sldMkLst>
          <pc:docMk/>
          <pc:sldMk cId="1765701483" sldId="8389"/>
        </pc:sldMkLst>
        <pc:spChg chg="del">
          <ac:chgData name="Abdullah Khathlan" userId="c6ae9754e3b47ba5" providerId="LiveId" clId="{47B6B3DB-D3BD-40EA-ABC7-6A14BB5B73A6}" dt="2026-11-04T13:40:55.274" v="123" actId="478"/>
          <ac:spMkLst>
            <pc:docMk/>
            <pc:sldMk cId="1765701483" sldId="8389"/>
            <ac:spMk id="2" creationId="{F6600A77-8B28-73F1-700F-D900DCFA6EAF}"/>
          </ac:spMkLst>
        </pc:spChg>
        <pc:spChg chg="mod">
          <ac:chgData name="Abdullah Khathlan" userId="c6ae9754e3b47ba5" providerId="LiveId" clId="{47B6B3DB-D3BD-40EA-ABC7-6A14BB5B73A6}" dt="2026-11-04T13:40:57.690" v="124" actId="14100"/>
          <ac:spMkLst>
            <pc:docMk/>
            <pc:sldMk cId="1765701483" sldId="8389"/>
            <ac:spMk id="3" creationId="{07EB07F3-DFFD-AD5A-343B-B71753D8FD2B}"/>
          </ac:spMkLst>
        </pc:spChg>
      </pc:sldChg>
      <pc:sldChg chg="add del setBg">
        <pc:chgData name="Abdullah Khathlan" userId="c6ae9754e3b47ba5" providerId="LiveId" clId="{47B6B3DB-D3BD-40EA-ABC7-6A14BB5B73A6}" dt="2026-11-04T13:52:33.690" v="145" actId="47"/>
        <pc:sldMkLst>
          <pc:docMk/>
          <pc:sldMk cId="0" sldId="8390"/>
        </pc:sldMkLst>
      </pc:sldChg>
      <pc:sldChg chg="delSp modSp add del mod modTransition setBg modAnim">
        <pc:chgData name="Abdullah Khathlan" userId="c6ae9754e3b47ba5" providerId="LiveId" clId="{47B6B3DB-D3BD-40EA-ABC7-6A14BB5B73A6}" dt="2026-11-04T17:30:18.187" v="657"/>
        <pc:sldMkLst>
          <pc:docMk/>
          <pc:sldMk cId="0" sldId="8391"/>
        </pc:sldMkLst>
        <pc:spChg chg="mod">
          <ac:chgData name="Abdullah Khathlan" userId="c6ae9754e3b47ba5" providerId="LiveId" clId="{47B6B3DB-D3BD-40EA-ABC7-6A14BB5B73A6}" dt="2026-11-04T13:58:34.538" v="168" actId="20577"/>
          <ac:spMkLst>
            <pc:docMk/>
            <pc:sldMk cId="0" sldId="8391"/>
            <ac:spMk id="27" creationId="{00000000-0000-0000-0000-000000000000}"/>
          </ac:spMkLst>
        </pc:spChg>
        <pc:spChg chg="mod">
          <ac:chgData name="Abdullah Khathlan" userId="c6ae9754e3b47ba5" providerId="LiveId" clId="{47B6B3DB-D3BD-40EA-ABC7-6A14BB5B73A6}" dt="2026-11-04T17:30:00.066" v="655" actId="14100"/>
          <ac:spMkLst>
            <pc:docMk/>
            <pc:sldMk cId="0" sldId="8391"/>
            <ac:spMk id="30" creationId="{00000000-0000-0000-0000-000000000000}"/>
          </ac:spMkLst>
        </pc:spChg>
        <pc:spChg chg="del mod">
          <ac:chgData name="Abdullah Khathlan" userId="c6ae9754e3b47ba5" providerId="LiveId" clId="{47B6B3DB-D3BD-40EA-ABC7-6A14BB5B73A6}" dt="2026-11-04T17:29:13.486" v="640" actId="478"/>
          <ac:spMkLst>
            <pc:docMk/>
            <pc:sldMk cId="0" sldId="8391"/>
            <ac:spMk id="31" creationId="{00000000-0000-0000-0000-000000000000}"/>
          </ac:spMkLst>
        </pc:spChg>
        <pc:spChg chg="mod">
          <ac:chgData name="Abdullah Khathlan" userId="c6ae9754e3b47ba5" providerId="LiveId" clId="{47B6B3DB-D3BD-40EA-ABC7-6A14BB5B73A6}" dt="2026-11-04T17:30:02.142" v="656" actId="1076"/>
          <ac:spMkLst>
            <pc:docMk/>
            <pc:sldMk cId="0" sldId="8391"/>
            <ac:spMk id="32" creationId="{00000000-0000-0000-0000-000000000000}"/>
          </ac:spMkLst>
        </pc:spChg>
        <pc:spChg chg="del mod">
          <ac:chgData name="Abdullah Khathlan" userId="c6ae9754e3b47ba5" providerId="LiveId" clId="{47B6B3DB-D3BD-40EA-ABC7-6A14BB5B73A6}" dt="2026-11-04T17:28:58.855" v="633" actId="478"/>
          <ac:spMkLst>
            <pc:docMk/>
            <pc:sldMk cId="0" sldId="8391"/>
            <ac:spMk id="33" creationId="{00000000-0000-0000-0000-000000000000}"/>
          </ac:spMkLst>
        </pc:spChg>
        <pc:spChg chg="del mod">
          <ac:chgData name="Abdullah Khathlan" userId="c6ae9754e3b47ba5" providerId="LiveId" clId="{47B6B3DB-D3BD-40EA-ABC7-6A14BB5B73A6}" dt="2026-11-04T17:28:58.855" v="633" actId="478"/>
          <ac:spMkLst>
            <pc:docMk/>
            <pc:sldMk cId="0" sldId="8391"/>
            <ac:spMk id="34" creationId="{00000000-0000-0000-0000-000000000000}"/>
          </ac:spMkLst>
        </pc:spChg>
        <pc:spChg chg="mod">
          <ac:chgData name="Abdullah Khathlan" userId="c6ae9754e3b47ba5" providerId="LiveId" clId="{47B6B3DB-D3BD-40EA-ABC7-6A14BB5B73A6}" dt="2026-11-04T17:08:21.314" v="434" actId="1076"/>
          <ac:spMkLst>
            <pc:docMk/>
            <pc:sldMk cId="0" sldId="8391"/>
            <ac:spMk id="35" creationId="{00000000-0000-0000-0000-000000000000}"/>
          </ac:spMkLst>
        </pc:spChg>
      </pc:sldChg>
      <pc:sldChg chg="addSp modSp new mod modTransition setBg">
        <pc:chgData name="Abdullah Khathlan" userId="c6ae9754e3b47ba5" providerId="LiveId" clId="{47B6B3DB-D3BD-40EA-ABC7-6A14BB5B73A6}" dt="2026-11-04T14:42:30.049" v="245"/>
        <pc:sldMkLst>
          <pc:docMk/>
          <pc:sldMk cId="875098690" sldId="8392"/>
        </pc:sldMkLst>
        <pc:spChg chg="add mod">
          <ac:chgData name="Abdullah Khathlan" userId="c6ae9754e3b47ba5" providerId="LiveId" clId="{47B6B3DB-D3BD-40EA-ABC7-6A14BB5B73A6}" dt="2026-11-04T14:28:19.211" v="178" actId="1582"/>
          <ac:spMkLst>
            <pc:docMk/>
            <pc:sldMk cId="875098690" sldId="8392"/>
            <ac:spMk id="5" creationId="{1A974153-08D4-0E8F-9BBE-10C0E8118BDC}"/>
          </ac:spMkLst>
        </pc:spChg>
        <pc:spChg chg="add mod">
          <ac:chgData name="Abdullah Khathlan" userId="c6ae9754e3b47ba5" providerId="LiveId" clId="{47B6B3DB-D3BD-40EA-ABC7-6A14BB5B73A6}" dt="2026-11-04T14:29:06.109" v="185" actId="1036"/>
          <ac:spMkLst>
            <pc:docMk/>
            <pc:sldMk cId="875098690" sldId="8392"/>
            <ac:spMk id="7" creationId="{8E6EA310-59CE-AEEA-1D74-9AE6B7521A01}"/>
          </ac:spMkLst>
        </pc:spChg>
        <pc:picChg chg="add mod">
          <ac:chgData name="Abdullah Khathlan" userId="c6ae9754e3b47ba5" providerId="LiveId" clId="{47B6B3DB-D3BD-40EA-ABC7-6A14BB5B73A6}" dt="2026-11-04T14:26:38.314" v="171" actId="931"/>
          <ac:picMkLst>
            <pc:docMk/>
            <pc:sldMk cId="875098690" sldId="8392"/>
            <ac:picMk id="4" creationId="{D7C6B72B-B408-A8C1-B2FF-0E931F42329F}"/>
          </ac:picMkLst>
        </pc:picChg>
      </pc:sldChg>
      <pc:sldChg chg="addSp delSp modSp add del mod modTransition setBg">
        <pc:chgData name="Abdullah Khathlan" userId="c6ae9754e3b47ba5" providerId="LiveId" clId="{47B6B3DB-D3BD-40EA-ABC7-6A14BB5B73A6}" dt="2026-11-05T03:38:18.362" v="1094" actId="108"/>
        <pc:sldMkLst>
          <pc:docMk/>
          <pc:sldMk cId="0" sldId="8393"/>
        </pc:sldMkLst>
        <pc:spChg chg="del">
          <ac:chgData name="Abdullah Khathlan" userId="c6ae9754e3b47ba5" providerId="LiveId" clId="{47B6B3DB-D3BD-40EA-ABC7-6A14BB5B73A6}" dt="2026-11-04T14:37:44.761" v="190" actId="478"/>
          <ac:spMkLst>
            <pc:docMk/>
            <pc:sldMk cId="0" sldId="8393"/>
            <ac:spMk id="2" creationId="{00000000-0000-0000-0000-000000000000}"/>
          </ac:spMkLst>
        </pc:spChg>
        <pc:spChg chg="mod">
          <ac:chgData name="Abdullah Khathlan" userId="c6ae9754e3b47ba5" providerId="LiveId" clId="{47B6B3DB-D3BD-40EA-ABC7-6A14BB5B73A6}" dt="2026-11-04T14:37:51.505" v="192" actId="1076"/>
          <ac:spMkLst>
            <pc:docMk/>
            <pc:sldMk cId="0" sldId="8393"/>
            <ac:spMk id="3" creationId="{00000000-0000-0000-0000-000000000000}"/>
          </ac:spMkLst>
        </pc:spChg>
        <pc:spChg chg="mod">
          <ac:chgData name="Abdullah Khathlan" userId="c6ae9754e3b47ba5" providerId="LiveId" clId="{47B6B3DB-D3BD-40EA-ABC7-6A14BB5B73A6}" dt="2026-11-04T14:37:59.287" v="193" actId="164"/>
          <ac:spMkLst>
            <pc:docMk/>
            <pc:sldMk cId="0" sldId="8393"/>
            <ac:spMk id="4" creationId="{00000000-0000-0000-0000-000000000000}"/>
          </ac:spMkLst>
        </pc:spChg>
        <pc:spChg chg="mod">
          <ac:chgData name="Abdullah Khathlan" userId="c6ae9754e3b47ba5" providerId="LiveId" clId="{47B6B3DB-D3BD-40EA-ABC7-6A14BB5B73A6}" dt="2026-11-04T14:37:59.287" v="193" actId="164"/>
          <ac:spMkLst>
            <pc:docMk/>
            <pc:sldMk cId="0" sldId="8393"/>
            <ac:spMk id="5" creationId="{00000000-0000-0000-0000-000000000000}"/>
          </ac:spMkLst>
        </pc:spChg>
        <pc:spChg chg="mod">
          <ac:chgData name="Abdullah Khathlan" userId="c6ae9754e3b47ba5" providerId="LiveId" clId="{47B6B3DB-D3BD-40EA-ABC7-6A14BB5B73A6}" dt="2026-11-05T03:38:18.362" v="1094" actId="108"/>
          <ac:spMkLst>
            <pc:docMk/>
            <pc:sldMk cId="0" sldId="8393"/>
            <ac:spMk id="6" creationId="{00000000-0000-0000-0000-000000000000}"/>
          </ac:spMkLst>
        </pc:spChg>
        <pc:spChg chg="mod">
          <ac:chgData name="Abdullah Khathlan" userId="c6ae9754e3b47ba5" providerId="LiveId" clId="{47B6B3DB-D3BD-40EA-ABC7-6A14BB5B73A6}" dt="2026-11-04T14:38:07.363" v="194" actId="164"/>
          <ac:spMkLst>
            <pc:docMk/>
            <pc:sldMk cId="0" sldId="8393"/>
            <ac:spMk id="7" creationId="{00000000-0000-0000-0000-000000000000}"/>
          </ac:spMkLst>
        </pc:spChg>
        <pc:spChg chg="mod">
          <ac:chgData name="Abdullah Khathlan" userId="c6ae9754e3b47ba5" providerId="LiveId" clId="{47B6B3DB-D3BD-40EA-ABC7-6A14BB5B73A6}" dt="2026-11-04T14:38:07.363" v="194" actId="164"/>
          <ac:spMkLst>
            <pc:docMk/>
            <pc:sldMk cId="0" sldId="8393"/>
            <ac:spMk id="8" creationId="{00000000-0000-0000-0000-000000000000}"/>
          </ac:spMkLst>
        </pc:spChg>
        <pc:spChg chg="mod">
          <ac:chgData name="Abdullah Khathlan" userId="c6ae9754e3b47ba5" providerId="LiveId" clId="{47B6B3DB-D3BD-40EA-ABC7-6A14BB5B73A6}" dt="2026-11-05T03:38:10.970" v="1093" actId="108"/>
          <ac:spMkLst>
            <pc:docMk/>
            <pc:sldMk cId="0" sldId="8393"/>
            <ac:spMk id="9" creationId="{00000000-0000-0000-0000-000000000000}"/>
          </ac:spMkLst>
        </pc:spChg>
        <pc:spChg chg="mod">
          <ac:chgData name="Abdullah Khathlan" userId="c6ae9754e3b47ba5" providerId="LiveId" clId="{47B6B3DB-D3BD-40EA-ABC7-6A14BB5B73A6}" dt="2026-11-04T14:38:12.432" v="195" actId="164"/>
          <ac:spMkLst>
            <pc:docMk/>
            <pc:sldMk cId="0" sldId="8393"/>
            <ac:spMk id="10" creationId="{00000000-0000-0000-0000-000000000000}"/>
          </ac:spMkLst>
        </pc:spChg>
        <pc:spChg chg="mod">
          <ac:chgData name="Abdullah Khathlan" userId="c6ae9754e3b47ba5" providerId="LiveId" clId="{47B6B3DB-D3BD-40EA-ABC7-6A14BB5B73A6}" dt="2026-11-04T14:38:12.432" v="195" actId="164"/>
          <ac:spMkLst>
            <pc:docMk/>
            <pc:sldMk cId="0" sldId="8393"/>
            <ac:spMk id="11" creationId="{00000000-0000-0000-0000-000000000000}"/>
          </ac:spMkLst>
        </pc:spChg>
        <pc:spChg chg="mod">
          <ac:chgData name="Abdullah Khathlan" userId="c6ae9754e3b47ba5" providerId="LiveId" clId="{47B6B3DB-D3BD-40EA-ABC7-6A14BB5B73A6}" dt="2026-11-05T03:38:06.221" v="1092" actId="108"/>
          <ac:spMkLst>
            <pc:docMk/>
            <pc:sldMk cId="0" sldId="8393"/>
            <ac:spMk id="12" creationId="{00000000-0000-0000-0000-000000000000}"/>
          </ac:spMkLst>
        </pc:spChg>
        <pc:spChg chg="mod">
          <ac:chgData name="Abdullah Khathlan" userId="c6ae9754e3b47ba5" providerId="LiveId" clId="{47B6B3DB-D3BD-40EA-ABC7-6A14BB5B73A6}" dt="2026-11-04T14:38:17.730" v="196" actId="164"/>
          <ac:spMkLst>
            <pc:docMk/>
            <pc:sldMk cId="0" sldId="8393"/>
            <ac:spMk id="13" creationId="{00000000-0000-0000-0000-000000000000}"/>
          </ac:spMkLst>
        </pc:spChg>
        <pc:spChg chg="mod">
          <ac:chgData name="Abdullah Khathlan" userId="c6ae9754e3b47ba5" providerId="LiveId" clId="{47B6B3DB-D3BD-40EA-ABC7-6A14BB5B73A6}" dt="2026-11-04T14:38:17.730" v="196" actId="164"/>
          <ac:spMkLst>
            <pc:docMk/>
            <pc:sldMk cId="0" sldId="8393"/>
            <ac:spMk id="14" creationId="{00000000-0000-0000-0000-000000000000}"/>
          </ac:spMkLst>
        </pc:spChg>
        <pc:spChg chg="mod">
          <ac:chgData name="Abdullah Khathlan" userId="c6ae9754e3b47ba5" providerId="LiveId" clId="{47B6B3DB-D3BD-40EA-ABC7-6A14BB5B73A6}" dt="2026-11-05T03:37:51.034" v="1091" actId="108"/>
          <ac:spMkLst>
            <pc:docMk/>
            <pc:sldMk cId="0" sldId="8393"/>
            <ac:spMk id="15" creationId="{00000000-0000-0000-0000-000000000000}"/>
          </ac:spMkLst>
        </pc:spChg>
        <pc:spChg chg="mod">
          <ac:chgData name="Abdullah Khathlan" userId="c6ae9754e3b47ba5" providerId="LiveId" clId="{47B6B3DB-D3BD-40EA-ABC7-6A14BB5B73A6}" dt="2026-11-04T14:38:22.684" v="197" actId="164"/>
          <ac:spMkLst>
            <pc:docMk/>
            <pc:sldMk cId="0" sldId="8393"/>
            <ac:spMk id="16" creationId="{00000000-0000-0000-0000-000000000000}"/>
          </ac:spMkLst>
        </pc:spChg>
        <pc:spChg chg="mod">
          <ac:chgData name="Abdullah Khathlan" userId="c6ae9754e3b47ba5" providerId="LiveId" clId="{47B6B3DB-D3BD-40EA-ABC7-6A14BB5B73A6}" dt="2026-11-04T14:38:22.684" v="197" actId="164"/>
          <ac:spMkLst>
            <pc:docMk/>
            <pc:sldMk cId="0" sldId="8393"/>
            <ac:spMk id="17" creationId="{00000000-0000-0000-0000-000000000000}"/>
          </ac:spMkLst>
        </pc:spChg>
        <pc:spChg chg="mod">
          <ac:chgData name="Abdullah Khathlan" userId="c6ae9754e3b47ba5" providerId="LiveId" clId="{47B6B3DB-D3BD-40EA-ABC7-6A14BB5B73A6}" dt="2026-11-05T03:17:02.780" v="877" actId="108"/>
          <ac:spMkLst>
            <pc:docMk/>
            <pc:sldMk cId="0" sldId="8393"/>
            <ac:spMk id="18" creationId="{00000000-0000-0000-0000-000000000000}"/>
          </ac:spMkLst>
        </pc:spChg>
        <pc:spChg chg="del">
          <ac:chgData name="Abdullah Khathlan" userId="c6ae9754e3b47ba5" providerId="LiveId" clId="{47B6B3DB-D3BD-40EA-ABC7-6A14BB5B73A6}" dt="2026-11-04T14:37:47.696" v="191" actId="478"/>
          <ac:spMkLst>
            <pc:docMk/>
            <pc:sldMk cId="0" sldId="8393"/>
            <ac:spMk id="19" creationId="{00000000-0000-0000-0000-000000000000}"/>
          </ac:spMkLst>
        </pc:spChg>
        <pc:grpChg chg="add mod">
          <ac:chgData name="Abdullah Khathlan" userId="c6ae9754e3b47ba5" providerId="LiveId" clId="{47B6B3DB-D3BD-40EA-ABC7-6A14BB5B73A6}" dt="2026-11-04T14:38:32.302" v="199" actId="14100"/>
          <ac:grpSpMkLst>
            <pc:docMk/>
            <pc:sldMk cId="0" sldId="8393"/>
            <ac:grpSpMk id="20" creationId="{56821F03-F913-6BCF-2FAE-040192523EEA}"/>
          </ac:grpSpMkLst>
        </pc:grpChg>
        <pc:grpChg chg="add mod">
          <ac:chgData name="Abdullah Khathlan" userId="c6ae9754e3b47ba5" providerId="LiveId" clId="{47B6B3DB-D3BD-40EA-ABC7-6A14BB5B73A6}" dt="2026-11-04T14:38:44.550" v="201" actId="465"/>
          <ac:grpSpMkLst>
            <pc:docMk/>
            <pc:sldMk cId="0" sldId="8393"/>
            <ac:grpSpMk id="21" creationId="{BDC57FE9-B87A-A092-AAEA-C904B1690FB4}"/>
          </ac:grpSpMkLst>
        </pc:grpChg>
        <pc:grpChg chg="add mod">
          <ac:chgData name="Abdullah Khathlan" userId="c6ae9754e3b47ba5" providerId="LiveId" clId="{47B6B3DB-D3BD-40EA-ABC7-6A14BB5B73A6}" dt="2026-11-04T14:38:44.550" v="201" actId="465"/>
          <ac:grpSpMkLst>
            <pc:docMk/>
            <pc:sldMk cId="0" sldId="8393"/>
            <ac:grpSpMk id="22" creationId="{6B1BDF4D-3A8E-3908-9454-D0E1B872AE19}"/>
          </ac:grpSpMkLst>
        </pc:grpChg>
        <pc:grpChg chg="add mod">
          <ac:chgData name="Abdullah Khathlan" userId="c6ae9754e3b47ba5" providerId="LiveId" clId="{47B6B3DB-D3BD-40EA-ABC7-6A14BB5B73A6}" dt="2026-11-04T14:38:44.550" v="201" actId="465"/>
          <ac:grpSpMkLst>
            <pc:docMk/>
            <pc:sldMk cId="0" sldId="8393"/>
            <ac:grpSpMk id="23" creationId="{1BE2B708-FC21-980A-45DC-2291D881BFAC}"/>
          </ac:grpSpMkLst>
        </pc:grpChg>
        <pc:grpChg chg="add mod">
          <ac:chgData name="Abdullah Khathlan" userId="c6ae9754e3b47ba5" providerId="LiveId" clId="{47B6B3DB-D3BD-40EA-ABC7-6A14BB5B73A6}" dt="2026-11-04T14:38:35.863" v="200" actId="1076"/>
          <ac:grpSpMkLst>
            <pc:docMk/>
            <pc:sldMk cId="0" sldId="8393"/>
            <ac:grpSpMk id="24" creationId="{DFFFF05B-B541-D8EB-7E91-20CBA6C1DE43}"/>
          </ac:grpSpMkLst>
        </pc:grpChg>
      </pc:sldChg>
      <pc:sldChg chg="addSp delSp modSp add mod modClrScheme chgLayout">
        <pc:chgData name="Abdullah Khathlan" userId="c6ae9754e3b47ba5" providerId="LiveId" clId="{47B6B3DB-D3BD-40EA-ABC7-6A14BB5B73A6}" dt="2026-11-05T03:10:37.720" v="808" actId="6549"/>
        <pc:sldMkLst>
          <pc:docMk/>
          <pc:sldMk cId="0" sldId="8394"/>
        </pc:sldMkLst>
        <pc:spChg chg="mod">
          <ac:chgData name="Abdullah Khathlan" userId="c6ae9754e3b47ba5" providerId="LiveId" clId="{47B6B3DB-D3BD-40EA-ABC7-6A14BB5B73A6}" dt="2026-11-04T17:34:22.070" v="670" actId="14100"/>
          <ac:spMkLst>
            <pc:docMk/>
            <pc:sldMk cId="0" sldId="8394"/>
            <ac:spMk id="2" creationId="{00000000-0000-0000-0000-000000000000}"/>
          </ac:spMkLst>
        </pc:spChg>
        <pc:spChg chg="mod">
          <ac:chgData name="Abdullah Khathlan" userId="c6ae9754e3b47ba5" providerId="LiveId" clId="{47B6B3DB-D3BD-40EA-ABC7-6A14BB5B73A6}" dt="2026-11-05T03:10:37.720" v="808" actId="6549"/>
          <ac:spMkLst>
            <pc:docMk/>
            <pc:sldMk cId="0" sldId="8394"/>
            <ac:spMk id="14" creationId="{00000000-0000-0000-0000-000000000000}"/>
          </ac:spMkLst>
        </pc:spChg>
        <pc:spChg chg="mod">
          <ac:chgData name="Abdullah Khathlan" userId="c6ae9754e3b47ba5" providerId="LiveId" clId="{47B6B3DB-D3BD-40EA-ABC7-6A14BB5B73A6}" dt="2026-11-04T16:58:20.965" v="342" actId="14100"/>
          <ac:spMkLst>
            <pc:docMk/>
            <pc:sldMk cId="0" sldId="8394"/>
            <ac:spMk id="15" creationId="{00000000-0000-0000-0000-000000000000}"/>
          </ac:spMkLst>
        </pc:spChg>
        <pc:spChg chg="mod">
          <ac:chgData name="Abdullah Khathlan" userId="c6ae9754e3b47ba5" providerId="LiveId" clId="{47B6B3DB-D3BD-40EA-ABC7-6A14BB5B73A6}" dt="2026-11-05T03:10:35.645" v="807" actId="6549"/>
          <ac:spMkLst>
            <pc:docMk/>
            <pc:sldMk cId="0" sldId="8394"/>
            <ac:spMk id="23" creationId="{00000000-0000-0000-0000-000000000000}"/>
          </ac:spMkLst>
        </pc:spChg>
        <pc:spChg chg="mod">
          <ac:chgData name="Abdullah Khathlan" userId="c6ae9754e3b47ba5" providerId="LiveId" clId="{47B6B3DB-D3BD-40EA-ABC7-6A14BB5B73A6}" dt="2026-11-04T16:57:09.580" v="341" actId="20577"/>
          <ac:spMkLst>
            <pc:docMk/>
            <pc:sldMk cId="0" sldId="8394"/>
            <ac:spMk id="26" creationId="{00000000-0000-0000-0000-000000000000}"/>
          </ac:spMkLst>
        </pc:spChg>
        <pc:spChg chg="del">
          <ac:chgData name="Abdullah Khathlan" userId="c6ae9754e3b47ba5" providerId="LiveId" clId="{47B6B3DB-D3BD-40EA-ABC7-6A14BB5B73A6}" dt="2026-11-04T16:51:41.695" v="335" actId="478"/>
          <ac:spMkLst>
            <pc:docMk/>
            <pc:sldMk cId="0" sldId="8394"/>
            <ac:spMk id="47" creationId="{00000000-0000-0000-0000-000000000000}"/>
          </ac:spMkLst>
        </pc:spChg>
        <pc:spChg chg="del">
          <ac:chgData name="Abdullah Khathlan" userId="c6ae9754e3b47ba5" providerId="LiveId" clId="{47B6B3DB-D3BD-40EA-ABC7-6A14BB5B73A6}" dt="2026-11-04T16:51:41.695" v="335" actId="478"/>
          <ac:spMkLst>
            <pc:docMk/>
            <pc:sldMk cId="0" sldId="8394"/>
            <ac:spMk id="48" creationId="{00000000-0000-0000-0000-000000000000}"/>
          </ac:spMkLst>
        </pc:spChg>
        <pc:spChg chg="del">
          <ac:chgData name="Abdullah Khathlan" userId="c6ae9754e3b47ba5" providerId="LiveId" clId="{47B6B3DB-D3BD-40EA-ABC7-6A14BB5B73A6}" dt="2026-11-04T17:06:02.474" v="400" actId="478"/>
          <ac:spMkLst>
            <pc:docMk/>
            <pc:sldMk cId="0" sldId="8394"/>
            <ac:spMk id="49" creationId="{00000000-0000-0000-0000-000000000000}"/>
          </ac:spMkLst>
        </pc:spChg>
        <pc:spChg chg="add del mod">
          <ac:chgData name="Abdullah Khathlan" userId="c6ae9754e3b47ba5" providerId="LiveId" clId="{47B6B3DB-D3BD-40EA-ABC7-6A14BB5B73A6}" dt="2026-11-04T16:56:59.182" v="338" actId="478"/>
          <ac:spMkLst>
            <pc:docMk/>
            <pc:sldMk cId="0" sldId="8394"/>
            <ac:spMk id="51" creationId="{7BC42238-7C08-C15B-BDCE-6A791DF8FEA8}"/>
          </ac:spMkLst>
        </pc:spChg>
        <pc:spChg chg="add del mod ord">
          <ac:chgData name="Abdullah Khathlan" userId="c6ae9754e3b47ba5" providerId="LiveId" clId="{47B6B3DB-D3BD-40EA-ABC7-6A14BB5B73A6}" dt="2026-11-04T17:34:18.466" v="669" actId="478"/>
          <ac:spMkLst>
            <pc:docMk/>
            <pc:sldMk cId="0" sldId="8394"/>
            <ac:spMk id="52" creationId="{C0C3630F-1B51-A595-6FE4-D676DEB5A1E7}"/>
          </ac:spMkLst>
        </pc:spChg>
        <pc:spChg chg="add del mod ord">
          <ac:chgData name="Abdullah Khathlan" userId="c6ae9754e3b47ba5" providerId="LiveId" clId="{47B6B3DB-D3BD-40EA-ABC7-6A14BB5B73A6}" dt="2026-11-04T17:34:17.085" v="668" actId="478"/>
          <ac:spMkLst>
            <pc:docMk/>
            <pc:sldMk cId="0" sldId="8394"/>
            <ac:spMk id="53" creationId="{427DB250-0A3E-BBC7-4E90-40236AB43AF6}"/>
          </ac:spMkLst>
        </pc:spChg>
        <pc:graphicFrameChg chg="mod">
          <ac:chgData name="Abdullah Khathlan" userId="c6ae9754e3b47ba5" providerId="LiveId" clId="{47B6B3DB-D3BD-40EA-ABC7-6A14BB5B73A6}" dt="2026-11-04T16:51:10.487" v="334" actId="207"/>
          <ac:graphicFrameMkLst>
            <pc:docMk/>
            <pc:sldMk cId="0" sldId="8394"/>
            <ac:graphicFrameMk id="11" creationId="{00000000-0000-0000-0000-000000000000}"/>
          </ac:graphicFrameMkLst>
        </pc:graphicFrameChg>
      </pc:sldChg>
      <pc:sldChg chg="addSp delSp modSp new mod">
        <pc:chgData name="Abdullah Khathlan" userId="c6ae9754e3b47ba5" providerId="LiveId" clId="{47B6B3DB-D3BD-40EA-ABC7-6A14BB5B73A6}" dt="2026-11-05T03:25:28.940" v="975" actId="1076"/>
        <pc:sldMkLst>
          <pc:docMk/>
          <pc:sldMk cId="134578900" sldId="8395"/>
        </pc:sldMkLst>
        <pc:spChg chg="del">
          <ac:chgData name="Abdullah Khathlan" userId="c6ae9754e3b47ba5" providerId="LiveId" clId="{47B6B3DB-D3BD-40EA-ABC7-6A14BB5B73A6}" dt="2026-11-05T03:25:05.090" v="969"/>
          <ac:spMkLst>
            <pc:docMk/>
            <pc:sldMk cId="134578900" sldId="8395"/>
            <ac:spMk id="3" creationId="{E62B9EF9-A941-6898-05EA-D32BD93C869D}"/>
          </ac:spMkLst>
        </pc:spChg>
        <pc:spChg chg="add">
          <ac:chgData name="Abdullah Khathlan" userId="c6ae9754e3b47ba5" providerId="LiveId" clId="{47B6B3DB-D3BD-40EA-ABC7-6A14BB5B73A6}" dt="2026-11-05T03:25:24.295" v="973" actId="22"/>
          <ac:spMkLst>
            <pc:docMk/>
            <pc:sldMk cId="134578900" sldId="8395"/>
            <ac:spMk id="8" creationId="{72BED7D4-4B0F-3BCC-72E3-5B2EA7CC51EC}"/>
          </ac:spMkLst>
        </pc:spChg>
        <pc:picChg chg="add del">
          <ac:chgData name="Abdullah Khathlan" userId="c6ae9754e3b47ba5" providerId="LiveId" clId="{47B6B3DB-D3BD-40EA-ABC7-6A14BB5B73A6}" dt="2026-11-05T03:24:20.725" v="967" actId="22"/>
          <ac:picMkLst>
            <pc:docMk/>
            <pc:sldMk cId="134578900" sldId="8395"/>
            <ac:picMk id="4" creationId="{15CC63B6-42F3-0349-CC13-1C7B1E39F55A}"/>
          </ac:picMkLst>
        </pc:picChg>
        <pc:picChg chg="add mod ord">
          <ac:chgData name="Abdullah Khathlan" userId="c6ae9754e3b47ba5" providerId="LiveId" clId="{47B6B3DB-D3BD-40EA-ABC7-6A14BB5B73A6}" dt="2026-11-05T03:25:28.940" v="975" actId="1076"/>
          <ac:picMkLst>
            <pc:docMk/>
            <pc:sldMk cId="134578900" sldId="8395"/>
            <ac:picMk id="6" creationId="{77C3E04E-AA14-779F-87B1-F9918A1C4297}"/>
          </ac:picMkLst>
        </pc:picChg>
      </pc:sldChg>
      <pc:sldChg chg="addSp delSp modSp new del mod">
        <pc:chgData name="Abdullah Khathlan" userId="c6ae9754e3b47ba5" providerId="LiveId" clId="{47B6B3DB-D3BD-40EA-ABC7-6A14BB5B73A6}" dt="2026-11-04T17:24:52.670" v="611" actId="47"/>
        <pc:sldMkLst>
          <pc:docMk/>
          <pc:sldMk cId="4192604333" sldId="8395"/>
        </pc:sldMkLst>
        <pc:spChg chg="del">
          <ac:chgData name="Abdullah Khathlan" userId="c6ae9754e3b47ba5" providerId="LiveId" clId="{47B6B3DB-D3BD-40EA-ABC7-6A14BB5B73A6}" dt="2026-11-04T17:17:56.913" v="541" actId="478"/>
          <ac:spMkLst>
            <pc:docMk/>
            <pc:sldMk cId="4192604333" sldId="8395"/>
            <ac:spMk id="2" creationId="{C383C745-F74A-E72C-9DD6-10264324B2C1}"/>
          </ac:spMkLst>
        </pc:spChg>
        <pc:spChg chg="del">
          <ac:chgData name="Abdullah Khathlan" userId="c6ae9754e3b47ba5" providerId="LiveId" clId="{47B6B3DB-D3BD-40EA-ABC7-6A14BB5B73A6}" dt="2026-11-04T17:13:53.788" v="473"/>
          <ac:spMkLst>
            <pc:docMk/>
            <pc:sldMk cId="4192604333" sldId="8395"/>
            <ac:spMk id="3" creationId="{6CC81E7A-3BA9-1ED3-A418-EE6C8B5E7710}"/>
          </ac:spMkLst>
        </pc:spChg>
        <pc:spChg chg="add mod">
          <ac:chgData name="Abdullah Khathlan" userId="c6ae9754e3b47ba5" providerId="LiveId" clId="{47B6B3DB-D3BD-40EA-ABC7-6A14BB5B73A6}" dt="2026-11-04T17:17:56.913" v="541" actId="478"/>
          <ac:spMkLst>
            <pc:docMk/>
            <pc:sldMk cId="4192604333" sldId="8395"/>
            <ac:spMk id="10" creationId="{4C2E9A01-30B3-18B1-CB00-E0E50A82AC78}"/>
          </ac:spMkLst>
        </pc:spChg>
        <pc:graphicFrameChg chg="add del mod">
          <ac:chgData name="Abdullah Khathlan" userId="c6ae9754e3b47ba5" providerId="LiveId" clId="{47B6B3DB-D3BD-40EA-ABC7-6A14BB5B73A6}" dt="2026-11-04T17:17:56.913" v="541" actId="478"/>
          <ac:graphicFrameMkLst>
            <pc:docMk/>
            <pc:sldMk cId="4192604333" sldId="8395"/>
            <ac:graphicFrameMk id="4" creationId="{9E939A2F-377A-1BEF-4EFF-BC8C1DD32EA4}"/>
          </ac:graphicFrameMkLst>
        </pc:graphicFrameChg>
        <pc:graphicFrameChg chg="add del mod">
          <ac:chgData name="Abdullah Khathlan" userId="c6ae9754e3b47ba5" providerId="LiveId" clId="{47B6B3DB-D3BD-40EA-ABC7-6A14BB5B73A6}" dt="2026-11-04T17:17:56.913" v="541" actId="478"/>
          <ac:graphicFrameMkLst>
            <pc:docMk/>
            <pc:sldMk cId="4192604333" sldId="8395"/>
            <ac:graphicFrameMk id="5" creationId="{90B02EB2-5C30-AEFB-2DB0-649D3307301C}"/>
          </ac:graphicFrameMkLst>
        </pc:graphicFrameChg>
        <pc:graphicFrameChg chg="add del mod">
          <ac:chgData name="Abdullah Khathlan" userId="c6ae9754e3b47ba5" providerId="LiveId" clId="{47B6B3DB-D3BD-40EA-ABC7-6A14BB5B73A6}" dt="2026-11-04T17:17:56.913" v="541" actId="478"/>
          <ac:graphicFrameMkLst>
            <pc:docMk/>
            <pc:sldMk cId="4192604333" sldId="8395"/>
            <ac:graphicFrameMk id="6" creationId="{F17ECAFA-2853-0461-E075-FAB16985BF93}"/>
          </ac:graphicFrameMkLst>
        </pc:graphicFrameChg>
        <pc:graphicFrameChg chg="add del mod">
          <ac:chgData name="Abdullah Khathlan" userId="c6ae9754e3b47ba5" providerId="LiveId" clId="{47B6B3DB-D3BD-40EA-ABC7-6A14BB5B73A6}" dt="2026-11-04T17:17:54.678" v="540" actId="21"/>
          <ac:graphicFrameMkLst>
            <pc:docMk/>
            <pc:sldMk cId="4192604333" sldId="8395"/>
            <ac:graphicFrameMk id="7" creationId="{C4F9C950-177D-72BA-399F-18191D621BD9}"/>
          </ac:graphicFrameMkLst>
        </pc:graphicFrameChg>
        <pc:graphicFrameChg chg="add del mod modGraphic">
          <ac:chgData name="Abdullah Khathlan" userId="c6ae9754e3b47ba5" providerId="LiveId" clId="{47B6B3DB-D3BD-40EA-ABC7-6A14BB5B73A6}" dt="2026-11-04T17:17:56.913" v="541" actId="478"/>
          <ac:graphicFrameMkLst>
            <pc:docMk/>
            <pc:sldMk cId="4192604333" sldId="8395"/>
            <ac:graphicFrameMk id="8" creationId="{7DBC773C-47D0-65AD-A958-61EA5387CD5E}"/>
          </ac:graphicFrameMkLst>
        </pc:graphicFrameChg>
        <pc:graphicFrameChg chg="add modGraphic">
          <ac:chgData name="Abdullah Khathlan" userId="c6ae9754e3b47ba5" providerId="LiveId" clId="{47B6B3DB-D3BD-40EA-ABC7-6A14BB5B73A6}" dt="2026-11-04T17:19:57.314" v="573" actId="20577"/>
          <ac:graphicFrameMkLst>
            <pc:docMk/>
            <pc:sldMk cId="4192604333" sldId="8395"/>
            <ac:graphicFrameMk id="12" creationId="{85577F0C-2631-A843-F724-E47A38F2E4F4}"/>
          </ac:graphicFrameMkLst>
        </pc:graphicFrameChg>
      </pc:sldChg>
      <pc:sldMasterChg chg="add del addSldLayout delSldLayout">
        <pc:chgData name="Abdullah Khathlan" userId="c6ae9754e3b47ba5" providerId="LiveId" clId="{47B6B3DB-D3BD-40EA-ABC7-6A14BB5B73A6}" dt="2026-11-04T14:48:08.817" v="263" actId="700"/>
        <pc:sldMasterMkLst>
          <pc:docMk/>
          <pc:sldMasterMk cId="671237338" sldId="2147483648"/>
        </pc:sldMasterMkLst>
        <pc:sldLayoutChg chg="add del">
          <pc:chgData name="Abdullah Khathlan" userId="c6ae9754e3b47ba5" providerId="LiveId" clId="{47B6B3DB-D3BD-40EA-ABC7-6A14BB5B73A6}" dt="2026-11-04T14:48:08.817" v="263" actId="700"/>
          <pc:sldLayoutMkLst>
            <pc:docMk/>
            <pc:sldMasterMk cId="671237338" sldId="2147483648"/>
            <pc:sldLayoutMk cId="2093113308" sldId="2147483649"/>
          </pc:sldLayoutMkLst>
        </pc:sldLayoutChg>
        <pc:sldLayoutChg chg="add del">
          <pc:chgData name="Abdullah Khathlan" userId="c6ae9754e3b47ba5" providerId="LiveId" clId="{47B6B3DB-D3BD-40EA-ABC7-6A14BB5B73A6}" dt="2026-11-04T14:48:08.817" v="263" actId="700"/>
          <pc:sldLayoutMkLst>
            <pc:docMk/>
            <pc:sldMasterMk cId="671237338" sldId="2147483648"/>
            <pc:sldLayoutMk cId="3718537064" sldId="2147483650"/>
          </pc:sldLayoutMkLst>
        </pc:sldLayoutChg>
        <pc:sldLayoutChg chg="add del">
          <pc:chgData name="Abdullah Khathlan" userId="c6ae9754e3b47ba5" providerId="LiveId" clId="{47B6B3DB-D3BD-40EA-ABC7-6A14BB5B73A6}" dt="2026-11-04T14:48:08.817" v="263" actId="700"/>
          <pc:sldLayoutMkLst>
            <pc:docMk/>
            <pc:sldMasterMk cId="671237338" sldId="2147483648"/>
            <pc:sldLayoutMk cId="573745768" sldId="2147483651"/>
          </pc:sldLayoutMkLst>
        </pc:sldLayoutChg>
        <pc:sldLayoutChg chg="add del">
          <pc:chgData name="Abdullah Khathlan" userId="c6ae9754e3b47ba5" providerId="LiveId" clId="{47B6B3DB-D3BD-40EA-ABC7-6A14BB5B73A6}" dt="2026-11-04T14:48:08.817" v="263" actId="700"/>
          <pc:sldLayoutMkLst>
            <pc:docMk/>
            <pc:sldMasterMk cId="671237338" sldId="2147483648"/>
            <pc:sldLayoutMk cId="155100821" sldId="2147483652"/>
          </pc:sldLayoutMkLst>
        </pc:sldLayoutChg>
        <pc:sldLayoutChg chg="add del">
          <pc:chgData name="Abdullah Khathlan" userId="c6ae9754e3b47ba5" providerId="LiveId" clId="{47B6B3DB-D3BD-40EA-ABC7-6A14BB5B73A6}" dt="2026-11-04T14:48:08.817" v="263" actId="700"/>
          <pc:sldLayoutMkLst>
            <pc:docMk/>
            <pc:sldMasterMk cId="671237338" sldId="2147483648"/>
            <pc:sldLayoutMk cId="1088852313" sldId="2147483653"/>
          </pc:sldLayoutMkLst>
        </pc:sldLayoutChg>
        <pc:sldLayoutChg chg="add del">
          <pc:chgData name="Abdullah Khathlan" userId="c6ae9754e3b47ba5" providerId="LiveId" clId="{47B6B3DB-D3BD-40EA-ABC7-6A14BB5B73A6}" dt="2026-11-04T14:48:08.817" v="263" actId="700"/>
          <pc:sldLayoutMkLst>
            <pc:docMk/>
            <pc:sldMasterMk cId="671237338" sldId="2147483648"/>
            <pc:sldLayoutMk cId="1920309205" sldId="2147483654"/>
          </pc:sldLayoutMkLst>
        </pc:sldLayoutChg>
        <pc:sldLayoutChg chg="add del">
          <pc:chgData name="Abdullah Khathlan" userId="c6ae9754e3b47ba5" providerId="LiveId" clId="{47B6B3DB-D3BD-40EA-ABC7-6A14BB5B73A6}" dt="2026-11-04T14:48:08.817" v="263" actId="700"/>
          <pc:sldLayoutMkLst>
            <pc:docMk/>
            <pc:sldMasterMk cId="671237338" sldId="2147483648"/>
            <pc:sldLayoutMk cId="1272116771" sldId="2147483655"/>
          </pc:sldLayoutMkLst>
        </pc:sldLayoutChg>
        <pc:sldLayoutChg chg="add del">
          <pc:chgData name="Abdullah Khathlan" userId="c6ae9754e3b47ba5" providerId="LiveId" clId="{47B6B3DB-D3BD-40EA-ABC7-6A14BB5B73A6}" dt="2026-11-04T14:48:08.817" v="263" actId="700"/>
          <pc:sldLayoutMkLst>
            <pc:docMk/>
            <pc:sldMasterMk cId="671237338" sldId="2147483648"/>
            <pc:sldLayoutMk cId="3394294195" sldId="2147483656"/>
          </pc:sldLayoutMkLst>
        </pc:sldLayoutChg>
        <pc:sldLayoutChg chg="add del">
          <pc:chgData name="Abdullah Khathlan" userId="c6ae9754e3b47ba5" providerId="LiveId" clId="{47B6B3DB-D3BD-40EA-ABC7-6A14BB5B73A6}" dt="2026-11-04T14:48:08.817" v="263" actId="700"/>
          <pc:sldLayoutMkLst>
            <pc:docMk/>
            <pc:sldMasterMk cId="671237338" sldId="2147483648"/>
            <pc:sldLayoutMk cId="2092187154" sldId="2147483657"/>
          </pc:sldLayoutMkLst>
        </pc:sldLayoutChg>
        <pc:sldLayoutChg chg="add del">
          <pc:chgData name="Abdullah Khathlan" userId="c6ae9754e3b47ba5" providerId="LiveId" clId="{47B6B3DB-D3BD-40EA-ABC7-6A14BB5B73A6}" dt="2026-11-04T14:48:08.817" v="263" actId="700"/>
          <pc:sldLayoutMkLst>
            <pc:docMk/>
            <pc:sldMasterMk cId="671237338" sldId="2147483648"/>
            <pc:sldLayoutMk cId="2667161645" sldId="2147483658"/>
          </pc:sldLayoutMkLst>
        </pc:sldLayoutChg>
        <pc:sldLayoutChg chg="add del">
          <pc:chgData name="Abdullah Khathlan" userId="c6ae9754e3b47ba5" providerId="LiveId" clId="{47B6B3DB-D3BD-40EA-ABC7-6A14BB5B73A6}" dt="2026-11-04T14:48:08.817" v="263" actId="700"/>
          <pc:sldLayoutMkLst>
            <pc:docMk/>
            <pc:sldMasterMk cId="671237338" sldId="2147483648"/>
            <pc:sldLayoutMk cId="2606285745" sldId="2147483659"/>
          </pc:sldLayoutMkLst>
        </pc:sldLayoutChg>
      </pc:sldMasterChg>
      <pc:sldMasterChg chg="addSp mod">
        <pc:chgData name="Abdullah Khathlan" userId="c6ae9754e3b47ba5" providerId="LiveId" clId="{47B6B3DB-D3BD-40EA-ABC7-6A14BB5B73A6}" dt="2026-11-04T14:46:57.153" v="255" actId="22"/>
        <pc:sldMasterMkLst>
          <pc:docMk/>
          <pc:sldMasterMk cId="820616701" sldId="2147483660"/>
        </pc:sldMasterMkLst>
        <pc:spChg chg="add">
          <ac:chgData name="Abdullah Khathlan" userId="c6ae9754e3b47ba5" providerId="LiveId" clId="{47B6B3DB-D3BD-40EA-ABC7-6A14BB5B73A6}" dt="2026-11-04T14:46:57.153" v="255" actId="22"/>
          <ac:spMkLst>
            <pc:docMk/>
            <pc:sldMasterMk cId="820616701" sldId="2147483660"/>
            <ac:spMk id="5" creationId="{05C44E66-9E7C-462D-1488-E417A373F5DD}"/>
          </ac:spMkLst>
        </pc:spChg>
      </pc:sldMasterChg>
      <pc:sldMasterChg chg="addSp mod">
        <pc:chgData name="Abdullah Khathlan" userId="c6ae9754e3b47ba5" providerId="LiveId" clId="{47B6B3DB-D3BD-40EA-ABC7-6A14BB5B73A6}" dt="2026-11-04T14:47:08.919" v="256" actId="22"/>
        <pc:sldMasterMkLst>
          <pc:docMk/>
          <pc:sldMasterMk cId="800608881" sldId="2147483665"/>
        </pc:sldMasterMkLst>
        <pc:spChg chg="add">
          <ac:chgData name="Abdullah Khathlan" userId="c6ae9754e3b47ba5" providerId="LiveId" clId="{47B6B3DB-D3BD-40EA-ABC7-6A14BB5B73A6}" dt="2026-11-04T14:47:08.919" v="256" actId="22"/>
          <ac:spMkLst>
            <pc:docMk/>
            <pc:sldMasterMk cId="800608881" sldId="2147483665"/>
            <ac:spMk id="5" creationId="{4AA54603-3765-E6A5-F546-5CFFD9EB01BE}"/>
          </ac:spMkLst>
        </pc:spChg>
      </pc:sldMasterChg>
      <pc:sldMasterChg chg="addSp mod">
        <pc:chgData name="Abdullah Khathlan" userId="c6ae9754e3b47ba5" providerId="LiveId" clId="{47B6B3DB-D3BD-40EA-ABC7-6A14BB5B73A6}" dt="2026-11-04T14:47:11.549" v="257" actId="22"/>
        <pc:sldMasterMkLst>
          <pc:docMk/>
          <pc:sldMasterMk cId="1863460302" sldId="2147483669"/>
        </pc:sldMasterMkLst>
        <pc:spChg chg="add">
          <ac:chgData name="Abdullah Khathlan" userId="c6ae9754e3b47ba5" providerId="LiveId" clId="{47B6B3DB-D3BD-40EA-ABC7-6A14BB5B73A6}" dt="2026-11-04T14:47:11.549" v="257" actId="22"/>
          <ac:spMkLst>
            <pc:docMk/>
            <pc:sldMasterMk cId="1863460302" sldId="2147483669"/>
            <ac:spMk id="5" creationId="{F3077F28-28CF-85D6-6A2A-E23BA4687545}"/>
          </ac:spMkLst>
        </pc:spChg>
      </pc:sldMasterChg>
      <pc:sldMasterChg chg="addSp delSp mod">
        <pc:chgData name="Abdullah Khathlan" userId="c6ae9754e3b47ba5" providerId="LiveId" clId="{47B6B3DB-D3BD-40EA-ABC7-6A14BB5B73A6}" dt="2026-11-04T14:47:45.767" v="262" actId="22"/>
        <pc:sldMasterMkLst>
          <pc:docMk/>
          <pc:sldMasterMk cId="2223668620" sldId="2147483671"/>
        </pc:sldMasterMkLst>
        <pc:spChg chg="add del">
          <ac:chgData name="Abdullah Khathlan" userId="c6ae9754e3b47ba5" providerId="LiveId" clId="{47B6B3DB-D3BD-40EA-ABC7-6A14BB5B73A6}" dt="2026-11-04T14:47:45.767" v="262" actId="22"/>
          <ac:spMkLst>
            <pc:docMk/>
            <pc:sldMasterMk cId="2223668620" sldId="2147483671"/>
            <ac:spMk id="5" creationId="{91FEFFEF-30D8-2A42-517B-3FEA0AFFE660}"/>
          </ac:spMkLst>
        </pc:spChg>
      </pc:sldMasterChg>
      <pc:sldMasterChg chg="del delSldLayout">
        <pc:chgData name="Abdullah Khathlan" userId="c6ae9754e3b47ba5" providerId="LiveId" clId="{47B6B3DB-D3BD-40EA-ABC7-6A14BB5B73A6}" dt="2026-11-04T17:34:12.784" v="667" actId="700"/>
        <pc:sldMasterMkLst>
          <pc:docMk/>
          <pc:sldMasterMk cId="592044491" sldId="2147483675"/>
        </pc:sldMasterMkLst>
        <pc:sldLayoutChg chg="del">
          <pc:chgData name="Abdullah Khathlan" userId="c6ae9754e3b47ba5" providerId="LiveId" clId="{47B6B3DB-D3BD-40EA-ABC7-6A14BB5B73A6}" dt="2026-11-04T17:34:12.784" v="667" actId="700"/>
          <pc:sldLayoutMkLst>
            <pc:docMk/>
            <pc:sldMasterMk cId="592044491" sldId="2147483675"/>
            <pc:sldLayoutMk cId="3183095641" sldId="2147483676"/>
          </pc:sldLayoutMkLst>
        </pc:sldLayoutChg>
      </pc:sldMaster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Bland cholestasis</c:v>
                </c:pt>
              </c:strCache>
            </c:strRef>
          </c:tx>
          <c:spPr>
            <a:ln w="28575" cap="rnd">
              <a:solidFill>
                <a:schemeClr val="accent1"/>
              </a:solidFill>
              <a:round/>
            </a:ln>
            <a:effectLst>
              <a:glow rad="101600">
                <a:schemeClr val="accent1">
                  <a:satMod val="175000"/>
                  <a:alpha val="40000"/>
                </a:schemeClr>
              </a:glow>
            </a:effectLst>
          </c:spPr>
          <c:marker>
            <c:symbol val="none"/>
          </c:marker>
          <c:cat>
            <c:strRef>
              <c:f>Sheet1!$A$2:$A$6</c:f>
              <c:strCache>
                <c:ptCount val="5"/>
                <c:pt idx="0">
                  <c:v>ALP</c:v>
                </c:pt>
                <c:pt idx="1">
                  <c:v>ALT</c:v>
                </c:pt>
                <c:pt idx="2">
                  <c:v>GGT</c:v>
                </c:pt>
                <c:pt idx="3">
                  <c:v>Bilirubin</c:v>
                </c:pt>
                <c:pt idx="4">
                  <c:v>Bile acids</c:v>
                </c:pt>
              </c:strCache>
            </c:strRef>
          </c:cat>
          <c:val>
            <c:numRef>
              <c:f>Sheet1!$B$2:$B$6</c:f>
              <c:numCache>
                <c:formatCode>General</c:formatCode>
                <c:ptCount val="5"/>
                <c:pt idx="0">
                  <c:v>1</c:v>
                </c:pt>
                <c:pt idx="1">
                  <c:v>1</c:v>
                </c:pt>
                <c:pt idx="2">
                  <c:v>2</c:v>
                </c:pt>
                <c:pt idx="3">
                  <c:v>5</c:v>
                </c:pt>
                <c:pt idx="4">
                  <c:v>4</c:v>
                </c:pt>
              </c:numCache>
            </c:numRef>
          </c:val>
          <c:extLst>
            <c:ext xmlns:c16="http://schemas.microsoft.com/office/drawing/2014/chart" uri="{C3380CC4-5D6E-409C-BE32-E72D297353CC}">
              <c16:uniqueId val="{00000000-3758-4054-AEB0-0B9C85D610E5}"/>
            </c:ext>
          </c:extLst>
        </c:ser>
        <c:ser>
          <c:idx val="1"/>
          <c:order val="1"/>
          <c:tx>
            <c:strRef>
              <c:f>Sheet1!$C$1</c:f>
              <c:strCache>
                <c:ptCount val="1"/>
                <c:pt idx="0">
                  <c:v>Cholestatic hepatitis</c:v>
                </c:pt>
              </c:strCache>
            </c:strRef>
          </c:tx>
          <c:spPr>
            <a:ln w="28575" cap="rnd">
              <a:solidFill>
                <a:schemeClr val="accent2"/>
              </a:solidFill>
              <a:round/>
            </a:ln>
            <a:effectLst>
              <a:glow rad="101600">
                <a:schemeClr val="accent2">
                  <a:satMod val="175000"/>
                  <a:alpha val="40000"/>
                </a:schemeClr>
              </a:glow>
            </a:effectLst>
          </c:spPr>
          <c:marker>
            <c:symbol val="none"/>
          </c:marker>
          <c:cat>
            <c:strRef>
              <c:f>Sheet1!$A$2:$A$6</c:f>
              <c:strCache>
                <c:ptCount val="5"/>
                <c:pt idx="0">
                  <c:v>ALP</c:v>
                </c:pt>
                <c:pt idx="1">
                  <c:v>ALT</c:v>
                </c:pt>
                <c:pt idx="2">
                  <c:v>GGT</c:v>
                </c:pt>
                <c:pt idx="3">
                  <c:v>Bilirubin</c:v>
                </c:pt>
                <c:pt idx="4">
                  <c:v>Bile acids</c:v>
                </c:pt>
              </c:strCache>
            </c:strRef>
          </c:cat>
          <c:val>
            <c:numRef>
              <c:f>Sheet1!$C$2:$C$6</c:f>
              <c:numCache>
                <c:formatCode>General</c:formatCode>
                <c:ptCount val="5"/>
                <c:pt idx="0">
                  <c:v>3</c:v>
                </c:pt>
                <c:pt idx="1">
                  <c:v>5</c:v>
                </c:pt>
                <c:pt idx="2">
                  <c:v>3</c:v>
                </c:pt>
                <c:pt idx="3">
                  <c:v>3</c:v>
                </c:pt>
                <c:pt idx="4">
                  <c:v>2</c:v>
                </c:pt>
              </c:numCache>
            </c:numRef>
          </c:val>
          <c:extLst>
            <c:ext xmlns:c16="http://schemas.microsoft.com/office/drawing/2014/chart" uri="{C3380CC4-5D6E-409C-BE32-E72D297353CC}">
              <c16:uniqueId val="{00000001-3758-4054-AEB0-0B9C85D610E5}"/>
            </c:ext>
          </c:extLst>
        </c:ser>
        <c:ser>
          <c:idx val="2"/>
          <c:order val="2"/>
          <c:tx>
            <c:strRef>
              <c:f>Sheet1!$D$1</c:f>
              <c:strCache>
                <c:ptCount val="1"/>
                <c:pt idx="0">
                  <c:v>Chronic biliary injury</c:v>
                </c:pt>
              </c:strCache>
            </c:strRef>
          </c:tx>
          <c:spPr>
            <a:ln w="28575" cap="rnd">
              <a:solidFill>
                <a:schemeClr val="accent3"/>
              </a:solidFill>
              <a:round/>
            </a:ln>
            <a:effectLst>
              <a:glow rad="101600">
                <a:schemeClr val="accent3">
                  <a:satMod val="175000"/>
                  <a:alpha val="40000"/>
                </a:schemeClr>
              </a:glow>
            </a:effectLst>
          </c:spPr>
          <c:marker>
            <c:symbol val="none"/>
          </c:marker>
          <c:cat>
            <c:strRef>
              <c:f>Sheet1!$A$2:$A$6</c:f>
              <c:strCache>
                <c:ptCount val="5"/>
                <c:pt idx="0">
                  <c:v>ALP</c:v>
                </c:pt>
                <c:pt idx="1">
                  <c:v>ALT</c:v>
                </c:pt>
                <c:pt idx="2">
                  <c:v>GGT</c:v>
                </c:pt>
                <c:pt idx="3">
                  <c:v>Bilirubin</c:v>
                </c:pt>
                <c:pt idx="4">
                  <c:v>Bile acids</c:v>
                </c:pt>
              </c:strCache>
            </c:strRef>
          </c:cat>
          <c:val>
            <c:numRef>
              <c:f>Sheet1!$D$2:$D$6</c:f>
              <c:numCache>
                <c:formatCode>General</c:formatCode>
                <c:ptCount val="5"/>
                <c:pt idx="0">
                  <c:v>5</c:v>
                </c:pt>
                <c:pt idx="1">
                  <c:v>2</c:v>
                </c:pt>
                <c:pt idx="2">
                  <c:v>5</c:v>
                </c:pt>
                <c:pt idx="3">
                  <c:v>2</c:v>
                </c:pt>
                <c:pt idx="4">
                  <c:v>3</c:v>
                </c:pt>
              </c:numCache>
            </c:numRef>
          </c:val>
          <c:extLst>
            <c:ext xmlns:c16="http://schemas.microsoft.com/office/drawing/2014/chart" uri="{C3380CC4-5D6E-409C-BE32-E72D297353CC}">
              <c16:uniqueId val="{00000002-3758-4054-AEB0-0B9C85D610E5}"/>
            </c:ext>
          </c:extLst>
        </c:ser>
        <c:ser>
          <c:idx val="3"/>
          <c:order val="3"/>
          <c:tx>
            <c:strRef>
              <c:f>Sheet1!$E$1</c:f>
              <c:strCache>
                <c:ptCount val="1"/>
                <c:pt idx="0">
                  <c:v>Obstructive pattern</c:v>
                </c:pt>
              </c:strCache>
            </c:strRef>
          </c:tx>
          <c:spPr>
            <a:ln w="28575" cap="rnd">
              <a:solidFill>
                <a:schemeClr val="accent6">
                  <a:lumMod val="40000"/>
                  <a:lumOff val="60000"/>
                </a:schemeClr>
              </a:solidFill>
              <a:round/>
            </a:ln>
            <a:effectLst>
              <a:glow rad="101600">
                <a:schemeClr val="accent6">
                  <a:satMod val="175000"/>
                  <a:alpha val="40000"/>
                </a:schemeClr>
              </a:glow>
            </a:effectLst>
          </c:spPr>
          <c:marker>
            <c:symbol val="none"/>
          </c:marker>
          <c:cat>
            <c:strRef>
              <c:f>Sheet1!$A$2:$A$6</c:f>
              <c:strCache>
                <c:ptCount val="5"/>
                <c:pt idx="0">
                  <c:v>ALP</c:v>
                </c:pt>
                <c:pt idx="1">
                  <c:v>ALT</c:v>
                </c:pt>
                <c:pt idx="2">
                  <c:v>GGT</c:v>
                </c:pt>
                <c:pt idx="3">
                  <c:v>Bilirubin</c:v>
                </c:pt>
                <c:pt idx="4">
                  <c:v>Bile acids</c:v>
                </c:pt>
              </c:strCache>
            </c:strRef>
          </c:cat>
          <c:val>
            <c:numRef>
              <c:f>Sheet1!$E$2:$E$6</c:f>
              <c:numCache>
                <c:formatCode>General</c:formatCode>
                <c:ptCount val="5"/>
                <c:pt idx="0">
                  <c:v>4</c:v>
                </c:pt>
                <c:pt idx="1">
                  <c:v>2</c:v>
                </c:pt>
                <c:pt idx="2">
                  <c:v>4</c:v>
                </c:pt>
                <c:pt idx="3">
                  <c:v>3</c:v>
                </c:pt>
                <c:pt idx="4">
                  <c:v>4</c:v>
                </c:pt>
              </c:numCache>
            </c:numRef>
          </c:val>
          <c:extLst>
            <c:ext xmlns:c16="http://schemas.microsoft.com/office/drawing/2014/chart" uri="{C3380CC4-5D6E-409C-BE32-E72D297353CC}">
              <c16:uniqueId val="{00000003-3758-4054-AEB0-0B9C85D610E5}"/>
            </c:ext>
          </c:extLst>
        </c:ser>
        <c:dLbls>
          <c:showLegendKey val="0"/>
          <c:showVal val="0"/>
          <c:showCatName val="0"/>
          <c:showSerName val="0"/>
          <c:showPercent val="0"/>
          <c:showBubbleSize val="0"/>
        </c:dLbls>
        <c:axId val="1638877343"/>
        <c:axId val="1039861423"/>
      </c:radarChart>
      <c:catAx>
        <c:axId val="163887734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039861423"/>
        <c:crosses val="autoZero"/>
        <c:auto val="1"/>
        <c:lblAlgn val="ctr"/>
        <c:lblOffset val="100"/>
        <c:noMultiLvlLbl val="0"/>
      </c:catAx>
      <c:valAx>
        <c:axId val="1039861423"/>
        <c:scaling>
          <c:orientation val="minMax"/>
        </c:scaling>
        <c:delete val="1"/>
        <c:axPos val="l"/>
        <c:numFmt formatCode="General" sourceLinked="1"/>
        <c:majorTickMark val="none"/>
        <c:minorTickMark val="none"/>
        <c:tickLblPos val="nextTo"/>
        <c:crossAx val="1638877343"/>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barChart>
        <c:barDir val="bar"/>
        <c:grouping val="clustered"/>
        <c:varyColors val="0"/>
        <c:ser>
          <c:idx val="0"/>
          <c:order val="0"/>
          <c:tx>
            <c:strRef>
              <c:f>Sheet1!$B$1</c:f>
              <c:strCache>
                <c:ptCount val="1"/>
                <c:pt idx="0">
                  <c:v>Patients</c:v>
                </c:pt>
              </c:strCache>
            </c:strRef>
          </c:tx>
          <c:spPr>
            <a:solidFill>
              <a:srgbClr val="4C8C5A"/>
            </a:solidFill>
            <a:effectLst/>
          </c:spPr>
          <c:invertIfNegative val="0"/>
          <c:dPt>
            <c:idx val="0"/>
            <c:invertIfNegative val="0"/>
            <c:bubble3D val="0"/>
            <c:spPr>
              <a:solidFill>
                <a:srgbClr val="7FB3B8"/>
              </a:solidFill>
              <a:effectLst/>
            </c:spPr>
            <c:extLst>
              <c:ext xmlns:c16="http://schemas.microsoft.com/office/drawing/2014/chart" uri="{C3380CC4-5D6E-409C-BE32-E72D297353CC}">
                <c16:uniqueId val="{00000001-C2D6-4F94-B6B7-2223B250AF08}"/>
              </c:ext>
            </c:extLst>
          </c:dPt>
          <c:dPt>
            <c:idx val="1"/>
            <c:invertIfNegative val="0"/>
            <c:bubble3D val="0"/>
            <c:spPr>
              <a:solidFill>
                <a:srgbClr val="E8923A"/>
              </a:solidFill>
              <a:effectLst/>
            </c:spPr>
            <c:extLst>
              <c:ext xmlns:c16="http://schemas.microsoft.com/office/drawing/2014/chart" uri="{C3380CC4-5D6E-409C-BE32-E72D297353CC}">
                <c16:uniqueId val="{00000003-C2D6-4F94-B6B7-2223B250AF08}"/>
              </c:ext>
            </c:extLst>
          </c:dPt>
          <c:dPt>
            <c:idx val="2"/>
            <c:invertIfNegative val="0"/>
            <c:bubble3D val="0"/>
            <c:spPr>
              <a:solidFill>
                <a:srgbClr val="8A9699"/>
              </a:solidFill>
              <a:effectLst/>
            </c:spPr>
            <c:extLst>
              <c:ext xmlns:c16="http://schemas.microsoft.com/office/drawing/2014/chart" uri="{C3380CC4-5D6E-409C-BE32-E72D297353CC}">
                <c16:uniqueId val="{00000005-C2D6-4F94-B6B7-2223B250AF08}"/>
              </c:ext>
            </c:extLst>
          </c:dPt>
          <c:dLbls>
            <c:numFmt formatCode="0" sourceLinked="0"/>
            <c:spPr>
              <a:noFill/>
              <a:ln>
                <a:noFill/>
              </a:ln>
              <a:effectLst/>
            </c:spPr>
            <c:txPr>
              <a:bodyPr/>
              <a:lstStyle/>
              <a:p>
                <a:pPr>
                  <a:defRPr sz="1000" b="1" i="0" u="none" strike="noStrike">
                    <a:solidFill>
                      <a:srgbClr val="12262E"/>
                    </a:solidFill>
                    <a:latin typeface="Aria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Sheet1!$A$2:$A$4</c:f>
              <c:strCache>
                <c:ptCount val="3"/>
                <c:pt idx="0">
                  <c:v>ABCB4</c:v>
                </c:pt>
                <c:pt idx="1">
                  <c:v>ABCB11</c:v>
                </c:pt>
                <c:pt idx="2">
                  <c:v>ATP8B1</c:v>
                </c:pt>
              </c:strCache>
            </c:strRef>
          </c:cat>
          <c:val>
            <c:numRef>
              <c:f>Sheet1!$B$2:$B$4</c:f>
              <c:numCache>
                <c:formatCode>General</c:formatCode>
                <c:ptCount val="3"/>
                <c:pt idx="0">
                  <c:v>46</c:v>
                </c:pt>
                <c:pt idx="1">
                  <c:v>35</c:v>
                </c:pt>
                <c:pt idx="2">
                  <c:v>28</c:v>
                </c:pt>
              </c:numCache>
            </c:numRef>
          </c:val>
          <c:extLst>
            <c:ext xmlns:c16="http://schemas.microsoft.com/office/drawing/2014/chart" uri="{C3380CC4-5D6E-409C-BE32-E72D297353CC}">
              <c16:uniqueId val="{00000006-C2D6-4F94-B6B7-2223B250AF08}"/>
            </c:ext>
          </c:extLst>
        </c:ser>
        <c:dLbls>
          <c:showLegendKey val="0"/>
          <c:showVal val="1"/>
          <c:showCatName val="0"/>
          <c:showSerName val="0"/>
          <c:showPercent val="0"/>
          <c:showBubbleSize val="0"/>
        </c:dLbls>
        <c:gapWidth val="45"/>
        <c:axId val="2094734554"/>
        <c:axId val="2094734552"/>
      </c:barChart>
      <c:catAx>
        <c:axId val="2094734554"/>
        <c:scaling>
          <c:orientation val="maxMin"/>
        </c:scaling>
        <c:delete val="0"/>
        <c:axPos val="l"/>
        <c:numFmt formatCode="General" sourceLinked="1"/>
        <c:majorTickMark val="out"/>
        <c:minorTickMark val="none"/>
        <c:tickLblPos val="nextTo"/>
        <c:spPr>
          <a:ln w="12700" cap="flat">
            <a:noFill/>
            <a:prstDash val="solid"/>
            <a:round/>
          </a:ln>
        </c:spPr>
        <c:txPr>
          <a:bodyPr/>
          <a:lstStyle/>
          <a:p>
            <a:pPr>
              <a:defRPr sz="950" b="0" i="0" u="none" strike="noStrike">
                <a:solidFill>
                  <a:srgbClr val="12262E"/>
                </a:solidFill>
                <a:latin typeface="Arial"/>
              </a:defRPr>
            </a:pPr>
            <a:endParaRPr lang="en-US"/>
          </a:p>
        </c:txPr>
        <c:crossAx val="2094734552"/>
        <c:crosses val="autoZero"/>
        <c:auto val="1"/>
        <c:lblAlgn val="ctr"/>
        <c:lblOffset val="100"/>
        <c:noMultiLvlLbl val="1"/>
      </c:catAx>
      <c:valAx>
        <c:axId val="2094734552"/>
        <c:scaling>
          <c:orientation val="minMax"/>
          <c:max val="52"/>
          <c:min val="0"/>
        </c:scaling>
        <c:delete val="1"/>
        <c:axPos val="t"/>
        <c:numFmt formatCode="General" sourceLinked="0"/>
        <c:majorTickMark val="out"/>
        <c:minorTickMark val="none"/>
        <c:tickLblPos val="low"/>
        <c:crossAx val="2094734554"/>
        <c:crosses val="autoZero"/>
        <c:crossBetween val="between"/>
      </c:valAx>
      <c:spPr>
        <a:noFill/>
        <a:ln>
          <a:noFill/>
        </a:ln>
        <a:effectLst/>
      </c:spPr>
    </c:plotArea>
    <c:plotVisOnly val="1"/>
    <c:dispBlanksAs val="span"/>
    <c:showDLblsOverMax val="1"/>
  </c:chart>
  <c:spPr>
    <a:noFill/>
    <a:ln>
      <a:noFill/>
    </a:ln>
    <a:effectLst/>
  </c:sp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barChart>
        <c:barDir val="bar"/>
        <c:grouping val="clustered"/>
        <c:varyColors val="0"/>
        <c:ser>
          <c:idx val="0"/>
          <c:order val="0"/>
          <c:tx>
            <c:strRef>
              <c:f>Sheet1!$B$1</c:f>
              <c:strCache>
                <c:ptCount val="1"/>
                <c:pt idx="0">
                  <c:v>%</c:v>
                </c:pt>
              </c:strCache>
            </c:strRef>
          </c:tx>
          <c:spPr>
            <a:solidFill>
              <a:srgbClr val="B3382C"/>
            </a:solidFill>
            <a:effectLst/>
          </c:spPr>
          <c:invertIfNegative val="0"/>
          <c:dPt>
            <c:idx val="0"/>
            <c:invertIfNegative val="0"/>
            <c:bubble3D val="0"/>
            <c:spPr>
              <a:solidFill>
                <a:srgbClr val="B3382C"/>
              </a:solidFill>
              <a:effectLst/>
            </c:spPr>
            <c:extLst>
              <c:ext xmlns:c16="http://schemas.microsoft.com/office/drawing/2014/chart" uri="{C3380CC4-5D6E-409C-BE32-E72D297353CC}">
                <c16:uniqueId val="{00000001-110E-4C5A-A9E8-839556CD161F}"/>
              </c:ext>
            </c:extLst>
          </c:dPt>
          <c:dPt>
            <c:idx val="1"/>
            <c:invertIfNegative val="0"/>
            <c:bubble3D val="0"/>
            <c:spPr>
              <a:solidFill>
                <a:srgbClr val="7FB3B8"/>
              </a:solidFill>
              <a:effectLst/>
            </c:spPr>
            <c:extLst>
              <c:ext xmlns:c16="http://schemas.microsoft.com/office/drawing/2014/chart" uri="{C3380CC4-5D6E-409C-BE32-E72D297353CC}">
                <c16:uniqueId val="{00000003-110E-4C5A-A9E8-839556CD161F}"/>
              </c:ext>
            </c:extLst>
          </c:dPt>
          <c:dLbls>
            <c:numFmt formatCode="0.0&quot;%&quot;" sourceLinked="0"/>
            <c:spPr>
              <a:noFill/>
              <a:ln>
                <a:noFill/>
              </a:ln>
              <a:effectLst/>
            </c:spPr>
            <c:txPr>
              <a:bodyPr/>
              <a:lstStyle/>
              <a:p>
                <a:pPr>
                  <a:defRPr sz="1000" b="1" i="0" u="none" strike="noStrike">
                    <a:solidFill>
                      <a:srgbClr val="12262E"/>
                    </a:solidFill>
                    <a:latin typeface="Aria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Sheet1!$A$2:$A$3</c:f>
              <c:strCache>
                <c:ptCount val="2"/>
                <c:pt idx="0">
                  <c:v>P/LP</c:v>
                </c:pt>
                <c:pt idx="1">
                  <c:v>P/LP or VUS</c:v>
                </c:pt>
              </c:strCache>
            </c:strRef>
          </c:cat>
          <c:val>
            <c:numRef>
              <c:f>Sheet1!$B$2:$B$3</c:f>
              <c:numCache>
                <c:formatCode>General</c:formatCode>
                <c:ptCount val="2"/>
                <c:pt idx="0">
                  <c:v>19.3</c:v>
                </c:pt>
                <c:pt idx="1">
                  <c:v>45.5</c:v>
                </c:pt>
              </c:numCache>
            </c:numRef>
          </c:val>
          <c:extLst>
            <c:ext xmlns:c16="http://schemas.microsoft.com/office/drawing/2014/chart" uri="{C3380CC4-5D6E-409C-BE32-E72D297353CC}">
              <c16:uniqueId val="{00000004-110E-4C5A-A9E8-839556CD161F}"/>
            </c:ext>
          </c:extLst>
        </c:ser>
        <c:dLbls>
          <c:showLegendKey val="0"/>
          <c:showVal val="1"/>
          <c:showCatName val="0"/>
          <c:showSerName val="0"/>
          <c:showPercent val="0"/>
          <c:showBubbleSize val="0"/>
        </c:dLbls>
        <c:gapWidth val="45"/>
        <c:axId val="2094734554"/>
        <c:axId val="2094734552"/>
      </c:barChart>
      <c:catAx>
        <c:axId val="2094734554"/>
        <c:scaling>
          <c:orientation val="maxMin"/>
        </c:scaling>
        <c:delete val="0"/>
        <c:axPos val="l"/>
        <c:numFmt formatCode="General" sourceLinked="1"/>
        <c:majorTickMark val="out"/>
        <c:minorTickMark val="none"/>
        <c:tickLblPos val="nextTo"/>
        <c:spPr>
          <a:ln w="12700" cap="flat">
            <a:noFill/>
            <a:prstDash val="solid"/>
            <a:round/>
          </a:ln>
        </c:spPr>
        <c:txPr>
          <a:bodyPr/>
          <a:lstStyle/>
          <a:p>
            <a:pPr>
              <a:defRPr sz="950" b="0" i="0" u="none" strike="noStrike">
                <a:solidFill>
                  <a:srgbClr val="12262E"/>
                </a:solidFill>
                <a:latin typeface="Arial"/>
              </a:defRPr>
            </a:pPr>
            <a:endParaRPr lang="en-US"/>
          </a:p>
        </c:txPr>
        <c:crossAx val="2094734552"/>
        <c:crosses val="autoZero"/>
        <c:auto val="1"/>
        <c:lblAlgn val="ctr"/>
        <c:lblOffset val="100"/>
        <c:noMultiLvlLbl val="1"/>
      </c:catAx>
      <c:valAx>
        <c:axId val="2094734552"/>
        <c:scaling>
          <c:orientation val="minMax"/>
          <c:max val="100"/>
          <c:min val="0"/>
        </c:scaling>
        <c:delete val="1"/>
        <c:axPos val="t"/>
        <c:numFmt formatCode="General" sourceLinked="0"/>
        <c:majorTickMark val="out"/>
        <c:minorTickMark val="none"/>
        <c:tickLblPos val="low"/>
        <c:crossAx val="2094734554"/>
        <c:crosses val="autoZero"/>
        <c:crossBetween val="between"/>
      </c:valAx>
      <c:spPr>
        <a:noFill/>
        <a:ln>
          <a:noFill/>
        </a:ln>
        <a:effectLst/>
      </c:spPr>
    </c:plotArea>
    <c:plotVisOnly val="1"/>
    <c:dispBlanksAs val="span"/>
    <c:showDLblsOverMax val="1"/>
  </c:chart>
  <c:spPr>
    <a:noFill/>
    <a:ln>
      <a:noFill/>
    </a:ln>
    <a:effectLst/>
  </c:sp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barChart>
        <c:barDir val="bar"/>
        <c:grouping val="stacked"/>
        <c:varyColors val="0"/>
        <c:ser>
          <c:idx val="0"/>
          <c:order val="0"/>
          <c:tx>
            <c:strRef>
              <c:f>Sheet1!$B$1</c:f>
              <c:strCache>
                <c:ptCount val="1"/>
                <c:pt idx="0">
                  <c:v>Established</c:v>
                </c:pt>
              </c:strCache>
            </c:strRef>
          </c:tx>
          <c:spPr>
            <a:solidFill>
              <a:srgbClr val="0A4A52"/>
            </a:solidFill>
            <a:effectLst/>
          </c:spPr>
          <c:invertIfNegative val="0"/>
          <c:cat>
            <c:strRef>
              <c:f>Sheet1!$A$2:$A$2</c:f>
              <c:strCache>
                <c:ptCount val="1"/>
                <c:pt idx="0">
                  <c:v>263 patients</c:v>
                </c:pt>
              </c:strCache>
            </c:strRef>
          </c:cat>
          <c:val>
            <c:numRef>
              <c:f>Sheet1!$B$2:$B$2</c:f>
              <c:numCache>
                <c:formatCode>General</c:formatCode>
                <c:ptCount val="1"/>
                <c:pt idx="0">
                  <c:v>11</c:v>
                </c:pt>
              </c:numCache>
            </c:numRef>
          </c:val>
          <c:extLst>
            <c:ext xmlns:c16="http://schemas.microsoft.com/office/drawing/2014/chart" uri="{C3380CC4-5D6E-409C-BE32-E72D297353CC}">
              <c16:uniqueId val="{00000000-6BE4-47C3-BAA3-FB5C0C2691F2}"/>
            </c:ext>
          </c:extLst>
        </c:ser>
        <c:ser>
          <c:idx val="1"/>
          <c:order val="1"/>
          <c:tx>
            <c:strRef>
              <c:f>Sheet1!$C$1</c:f>
              <c:strCache>
                <c:ptCount val="1"/>
                <c:pt idx="0">
                  <c:v>Possible</c:v>
                </c:pt>
              </c:strCache>
            </c:strRef>
          </c:tx>
          <c:spPr>
            <a:solidFill>
              <a:srgbClr val="B3382C"/>
            </a:solidFill>
            <a:effectLst/>
          </c:spPr>
          <c:invertIfNegative val="0"/>
          <c:cat>
            <c:strRef>
              <c:f>Sheet1!$A$2:$A$2</c:f>
              <c:strCache>
                <c:ptCount val="1"/>
                <c:pt idx="0">
                  <c:v>263 patients</c:v>
                </c:pt>
              </c:strCache>
            </c:strRef>
          </c:cat>
          <c:val>
            <c:numRef>
              <c:f>Sheet1!$C$2:$C$2</c:f>
              <c:numCache>
                <c:formatCode>General</c:formatCode>
                <c:ptCount val="1"/>
                <c:pt idx="0">
                  <c:v>76</c:v>
                </c:pt>
              </c:numCache>
            </c:numRef>
          </c:val>
          <c:extLst>
            <c:ext xmlns:c16="http://schemas.microsoft.com/office/drawing/2014/chart" uri="{C3380CC4-5D6E-409C-BE32-E72D297353CC}">
              <c16:uniqueId val="{00000001-6BE4-47C3-BAA3-FB5C0C2691F2}"/>
            </c:ext>
          </c:extLst>
        </c:ser>
        <c:ser>
          <c:idx val="2"/>
          <c:order val="2"/>
          <c:tx>
            <c:strRef>
              <c:f>Sheet1!$D$1</c:f>
              <c:strCache>
                <c:ptCount val="1"/>
                <c:pt idx="0">
                  <c:v>Neither</c:v>
                </c:pt>
              </c:strCache>
            </c:strRef>
          </c:tx>
          <c:spPr>
            <a:solidFill>
              <a:srgbClr val="C9CFD0"/>
            </a:solidFill>
            <a:effectLst/>
          </c:spPr>
          <c:invertIfNegative val="0"/>
          <c:cat>
            <c:strRef>
              <c:f>Sheet1!$A$2:$A$2</c:f>
              <c:strCache>
                <c:ptCount val="1"/>
                <c:pt idx="0">
                  <c:v>263 patients</c:v>
                </c:pt>
              </c:strCache>
            </c:strRef>
          </c:cat>
          <c:val>
            <c:numRef>
              <c:f>Sheet1!$D$2:$D$2</c:f>
              <c:numCache>
                <c:formatCode>General</c:formatCode>
                <c:ptCount val="1"/>
                <c:pt idx="0">
                  <c:v>176</c:v>
                </c:pt>
              </c:numCache>
            </c:numRef>
          </c:val>
          <c:extLst>
            <c:ext xmlns:c16="http://schemas.microsoft.com/office/drawing/2014/chart" uri="{C3380CC4-5D6E-409C-BE32-E72D297353CC}">
              <c16:uniqueId val="{00000002-6BE4-47C3-BAA3-FB5C0C2691F2}"/>
            </c:ext>
          </c:extLst>
        </c:ser>
        <c:dLbls>
          <c:showLegendKey val="0"/>
          <c:showVal val="0"/>
          <c:showCatName val="0"/>
          <c:showSerName val="0"/>
          <c:showPercent val="0"/>
          <c:showBubbleSize val="0"/>
        </c:dLbls>
        <c:gapWidth val="8"/>
        <c:overlap val="100"/>
        <c:axId val="2094734554"/>
        <c:axId val="2094734552"/>
      </c:barChart>
      <c:catAx>
        <c:axId val="2094734554"/>
        <c:scaling>
          <c:orientation val="maxMin"/>
        </c:scaling>
        <c:delete val="1"/>
        <c:axPos val="l"/>
        <c:numFmt formatCode="General" sourceLinked="1"/>
        <c:majorTickMark val="out"/>
        <c:minorTickMark val="none"/>
        <c:tickLblPos val="nextTo"/>
        <c:crossAx val="2094734552"/>
        <c:crosses val="autoZero"/>
        <c:auto val="1"/>
        <c:lblAlgn val="ctr"/>
        <c:lblOffset val="100"/>
        <c:noMultiLvlLbl val="1"/>
      </c:catAx>
      <c:valAx>
        <c:axId val="2094734552"/>
        <c:scaling>
          <c:orientation val="minMax"/>
          <c:max val="263"/>
          <c:min val="0"/>
        </c:scaling>
        <c:delete val="1"/>
        <c:axPos val="t"/>
        <c:numFmt formatCode="General" sourceLinked="0"/>
        <c:majorTickMark val="out"/>
        <c:minorTickMark val="none"/>
        <c:tickLblPos val="low"/>
        <c:crossAx val="2094734554"/>
        <c:crosses val="autoZero"/>
        <c:crossBetween val="between"/>
      </c:valAx>
      <c:spPr>
        <a:noFill/>
        <a:ln>
          <a:noFill/>
        </a:ln>
        <a:effectLst/>
      </c:spPr>
    </c:plotArea>
    <c:plotVisOnly val="1"/>
    <c:dispBlanksAs val="span"/>
    <c:showDLblsOverMax val="1"/>
  </c:chart>
  <c:spPr>
    <a:noFill/>
    <a:ln>
      <a:noFill/>
    </a:ln>
    <a:effectLst/>
  </c:sp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barChart>
        <c:barDir val="bar"/>
        <c:grouping val="clustered"/>
        <c:varyColors val="0"/>
        <c:ser>
          <c:idx val="0"/>
          <c:order val="0"/>
          <c:tx>
            <c:strRef>
              <c:f>Sheet1!$B$1</c:f>
              <c:strCache>
                <c:ptCount val="1"/>
                <c:pt idx="0">
                  <c:v>%</c:v>
                </c:pt>
              </c:strCache>
            </c:strRef>
          </c:tx>
          <c:spPr>
            <a:solidFill>
              <a:srgbClr val="8A9699"/>
            </a:solidFill>
            <a:effectLst/>
          </c:spPr>
          <c:invertIfNegative val="0"/>
          <c:dPt>
            <c:idx val="0"/>
            <c:invertIfNegative val="0"/>
            <c:bubble3D val="0"/>
            <c:spPr>
              <a:solidFill>
                <a:srgbClr val="8A9699"/>
              </a:solidFill>
              <a:effectLst/>
            </c:spPr>
            <c:extLst>
              <c:ext xmlns:c16="http://schemas.microsoft.com/office/drawing/2014/chart" uri="{C3380CC4-5D6E-409C-BE32-E72D297353CC}">
                <c16:uniqueId val="{00000001-FBA7-473A-8690-12058D72C77A}"/>
              </c:ext>
            </c:extLst>
          </c:dPt>
          <c:dPt>
            <c:idx val="1"/>
            <c:invertIfNegative val="0"/>
            <c:bubble3D val="0"/>
            <c:spPr>
              <a:solidFill>
                <a:srgbClr val="B3382C"/>
              </a:solidFill>
              <a:effectLst/>
            </c:spPr>
            <c:extLst>
              <c:ext xmlns:c16="http://schemas.microsoft.com/office/drawing/2014/chart" uri="{C3380CC4-5D6E-409C-BE32-E72D297353CC}">
                <c16:uniqueId val="{00000003-FBA7-473A-8690-12058D72C77A}"/>
              </c:ext>
            </c:extLst>
          </c:dPt>
          <c:dLbls>
            <c:numFmt formatCode="0&quot;%&quot;" sourceLinked="0"/>
            <c:spPr>
              <a:noFill/>
              <a:ln>
                <a:noFill/>
              </a:ln>
              <a:effectLst/>
            </c:spPr>
            <c:txPr>
              <a:bodyPr/>
              <a:lstStyle/>
              <a:p>
                <a:pPr>
                  <a:defRPr sz="1000" b="1" i="0" u="none" strike="noStrike">
                    <a:solidFill>
                      <a:srgbClr val="12262E"/>
                    </a:solidFill>
                    <a:latin typeface="Aria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Sheet1!$A$2:$A$3</c:f>
              <c:strCache>
                <c:ptCount val="2"/>
                <c:pt idx="0">
                  <c:v>Initial analysis</c:v>
                </c:pt>
                <c:pt idx="1">
                  <c:v>After reanalysis</c:v>
                </c:pt>
              </c:strCache>
            </c:strRef>
          </c:cat>
          <c:val>
            <c:numRef>
              <c:f>Sheet1!$B$2:$B$3</c:f>
              <c:numCache>
                <c:formatCode>General</c:formatCode>
                <c:ptCount val="2"/>
                <c:pt idx="0">
                  <c:v>30</c:v>
                </c:pt>
                <c:pt idx="1">
                  <c:v>43</c:v>
                </c:pt>
              </c:numCache>
            </c:numRef>
          </c:val>
          <c:extLst>
            <c:ext xmlns:c16="http://schemas.microsoft.com/office/drawing/2014/chart" uri="{C3380CC4-5D6E-409C-BE32-E72D297353CC}">
              <c16:uniqueId val="{00000004-FBA7-473A-8690-12058D72C77A}"/>
            </c:ext>
          </c:extLst>
        </c:ser>
        <c:dLbls>
          <c:showLegendKey val="0"/>
          <c:showVal val="1"/>
          <c:showCatName val="0"/>
          <c:showSerName val="0"/>
          <c:showPercent val="0"/>
          <c:showBubbleSize val="0"/>
        </c:dLbls>
        <c:gapWidth val="45"/>
        <c:axId val="2094734554"/>
        <c:axId val="2094734552"/>
      </c:barChart>
      <c:catAx>
        <c:axId val="2094734554"/>
        <c:scaling>
          <c:orientation val="maxMin"/>
        </c:scaling>
        <c:delete val="0"/>
        <c:axPos val="l"/>
        <c:numFmt formatCode="General" sourceLinked="1"/>
        <c:majorTickMark val="out"/>
        <c:minorTickMark val="none"/>
        <c:tickLblPos val="nextTo"/>
        <c:spPr>
          <a:ln w="12700" cap="flat">
            <a:noFill/>
            <a:prstDash val="solid"/>
            <a:round/>
          </a:ln>
        </c:spPr>
        <c:txPr>
          <a:bodyPr/>
          <a:lstStyle/>
          <a:p>
            <a:pPr>
              <a:defRPr sz="950" b="0" i="0" u="none" strike="noStrike">
                <a:solidFill>
                  <a:srgbClr val="12262E"/>
                </a:solidFill>
                <a:latin typeface="Arial"/>
              </a:defRPr>
            </a:pPr>
            <a:endParaRPr lang="en-US"/>
          </a:p>
        </c:txPr>
        <c:crossAx val="2094734552"/>
        <c:crosses val="autoZero"/>
        <c:auto val="1"/>
        <c:lblAlgn val="ctr"/>
        <c:lblOffset val="100"/>
        <c:noMultiLvlLbl val="1"/>
      </c:catAx>
      <c:valAx>
        <c:axId val="2094734552"/>
        <c:scaling>
          <c:orientation val="minMax"/>
          <c:max val="100"/>
          <c:min val="0"/>
        </c:scaling>
        <c:delete val="1"/>
        <c:axPos val="t"/>
        <c:numFmt formatCode="General" sourceLinked="0"/>
        <c:majorTickMark val="out"/>
        <c:minorTickMark val="none"/>
        <c:tickLblPos val="low"/>
        <c:crossAx val="2094734554"/>
        <c:crosses val="autoZero"/>
        <c:crossBetween val="between"/>
      </c:valAx>
      <c:spPr>
        <a:noFill/>
        <a:ln>
          <a:noFill/>
        </a:ln>
        <a:effectLst/>
      </c:spPr>
    </c:plotArea>
    <c:plotVisOnly val="1"/>
    <c:dispBlanksAs val="span"/>
    <c:showDLblsOverMax val="1"/>
  </c:chart>
  <c:spPr>
    <a:noFill/>
    <a:ln>
      <a:noFill/>
    </a:ln>
    <a:effectLst/>
  </c:sp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DE5C931-40E1-4613-BCC0-AEC13C4F7F6D}"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AU"/>
        </a:p>
      </dgm:t>
    </dgm:pt>
    <dgm:pt modelId="{40F375B3-5A2C-4816-92A6-2D91022D47DA}">
      <dgm:prSet custT="1"/>
      <dgm:spPr/>
      <dgm:t>
        <a:bodyPr/>
        <a:lstStyle/>
        <a:p>
          <a:r>
            <a:rPr lang="en-AU" sz="2000"/>
            <a:t>Isolated ALP elevation</a:t>
          </a:r>
        </a:p>
      </dgm:t>
    </dgm:pt>
    <dgm:pt modelId="{E2B9F8BD-2490-40DB-808B-F0300D05E631}" type="parTrans" cxnId="{AE66ED7B-01DA-4DB2-B6DA-94B4FC139FAD}">
      <dgm:prSet/>
      <dgm:spPr/>
      <dgm:t>
        <a:bodyPr/>
        <a:lstStyle/>
        <a:p>
          <a:endParaRPr lang="en-AU" sz="1000"/>
        </a:p>
      </dgm:t>
    </dgm:pt>
    <dgm:pt modelId="{C45A34CC-2AF9-44D2-A1B1-D209C79E896B}" type="sibTrans" cxnId="{AE66ED7B-01DA-4DB2-B6DA-94B4FC139FAD}">
      <dgm:prSet/>
      <dgm:spPr/>
      <dgm:t>
        <a:bodyPr/>
        <a:lstStyle/>
        <a:p>
          <a:endParaRPr lang="en-AU" sz="1000"/>
        </a:p>
      </dgm:t>
    </dgm:pt>
    <dgm:pt modelId="{9ED8E670-79E7-4D05-A9F0-9B62E4E98376}">
      <dgm:prSet custT="1"/>
      <dgm:spPr/>
      <dgm:t>
        <a:bodyPr/>
        <a:lstStyle/>
        <a:p>
          <a:r>
            <a:rPr lang="en-AU" sz="2000"/>
            <a:t>Isolated GGT elevation</a:t>
          </a:r>
        </a:p>
      </dgm:t>
    </dgm:pt>
    <dgm:pt modelId="{63035031-D7FD-4C2C-86CE-206171705389}" type="parTrans" cxnId="{86EF4E06-57E1-4D85-8CAC-CDD7DA4FFB20}">
      <dgm:prSet/>
      <dgm:spPr/>
      <dgm:t>
        <a:bodyPr/>
        <a:lstStyle/>
        <a:p>
          <a:endParaRPr lang="en-AU" sz="1000"/>
        </a:p>
      </dgm:t>
    </dgm:pt>
    <dgm:pt modelId="{A8CFE016-D198-4E2F-8F5E-85A51BBCEF23}" type="sibTrans" cxnId="{86EF4E06-57E1-4D85-8CAC-CDD7DA4FFB20}">
      <dgm:prSet/>
      <dgm:spPr/>
      <dgm:t>
        <a:bodyPr/>
        <a:lstStyle/>
        <a:p>
          <a:endParaRPr lang="en-AU" sz="1000"/>
        </a:p>
      </dgm:t>
    </dgm:pt>
    <dgm:pt modelId="{E535AFE4-1E24-4AE4-8C13-4EE3FBCB231F}">
      <dgm:prSet custT="1"/>
      <dgm:spPr/>
      <dgm:t>
        <a:bodyPr/>
        <a:lstStyle/>
        <a:p>
          <a:r>
            <a:rPr lang="en-AU" sz="2000"/>
            <a:t>Isolated conjugated hyperbilirubinemia</a:t>
          </a:r>
        </a:p>
      </dgm:t>
    </dgm:pt>
    <dgm:pt modelId="{1B2A68FA-95F4-4038-95CB-7CCCCD0C744F}" type="parTrans" cxnId="{71E0FE0B-99EB-42D7-B588-770C32A87124}">
      <dgm:prSet/>
      <dgm:spPr/>
      <dgm:t>
        <a:bodyPr/>
        <a:lstStyle/>
        <a:p>
          <a:endParaRPr lang="en-AU" sz="1000"/>
        </a:p>
      </dgm:t>
    </dgm:pt>
    <dgm:pt modelId="{053E1E27-45A6-4450-8B05-6C98BDF31EBA}" type="sibTrans" cxnId="{71E0FE0B-99EB-42D7-B588-770C32A87124}">
      <dgm:prSet/>
      <dgm:spPr/>
      <dgm:t>
        <a:bodyPr/>
        <a:lstStyle/>
        <a:p>
          <a:endParaRPr lang="en-AU" sz="1000"/>
        </a:p>
      </dgm:t>
    </dgm:pt>
    <dgm:pt modelId="{666A18DD-6850-4127-8AFA-EB26F0470D91}">
      <dgm:prSet custT="1"/>
      <dgm:spPr/>
      <dgm:t>
        <a:bodyPr/>
        <a:lstStyle/>
        <a:p>
          <a:r>
            <a:rPr lang="en-AU" sz="2000"/>
            <a:t>Elevated serum bile acids</a:t>
          </a:r>
        </a:p>
      </dgm:t>
    </dgm:pt>
    <dgm:pt modelId="{5729F399-59B9-4B0D-B97B-0EE217325B27}" type="parTrans" cxnId="{F4099791-070B-4E7D-9966-703EE1754A24}">
      <dgm:prSet/>
      <dgm:spPr/>
      <dgm:t>
        <a:bodyPr/>
        <a:lstStyle/>
        <a:p>
          <a:endParaRPr lang="en-AU" sz="1000"/>
        </a:p>
      </dgm:t>
    </dgm:pt>
    <dgm:pt modelId="{22D5FA30-2F8F-4BB9-B244-D2DEE60785A3}" type="sibTrans" cxnId="{F4099791-070B-4E7D-9966-703EE1754A24}">
      <dgm:prSet/>
      <dgm:spPr/>
      <dgm:t>
        <a:bodyPr/>
        <a:lstStyle/>
        <a:p>
          <a:endParaRPr lang="en-AU" sz="1000"/>
        </a:p>
      </dgm:t>
    </dgm:pt>
    <dgm:pt modelId="{CD7405DF-A0C4-43AF-BF7F-4334B84E33B2}" type="pres">
      <dgm:prSet presAssocID="{CDE5C931-40E1-4613-BCC0-AEC13C4F7F6D}" presName="linear" presStyleCnt="0">
        <dgm:presLayoutVars>
          <dgm:animLvl val="lvl"/>
          <dgm:resizeHandles val="exact"/>
        </dgm:presLayoutVars>
      </dgm:prSet>
      <dgm:spPr/>
    </dgm:pt>
    <dgm:pt modelId="{DFEB54AE-81E7-4E3A-B802-F7A765E224CC}" type="pres">
      <dgm:prSet presAssocID="{40F375B3-5A2C-4816-92A6-2D91022D47DA}" presName="parentText" presStyleLbl="node1" presStyleIdx="0" presStyleCnt="4">
        <dgm:presLayoutVars>
          <dgm:chMax val="0"/>
          <dgm:bulletEnabled val="1"/>
        </dgm:presLayoutVars>
      </dgm:prSet>
      <dgm:spPr/>
    </dgm:pt>
    <dgm:pt modelId="{160C7688-EC8B-4B8D-AC37-9D2EAA014386}" type="pres">
      <dgm:prSet presAssocID="{C45A34CC-2AF9-44D2-A1B1-D209C79E896B}" presName="spacer" presStyleCnt="0"/>
      <dgm:spPr/>
    </dgm:pt>
    <dgm:pt modelId="{056A1F78-2968-4CB8-A092-45A954682272}" type="pres">
      <dgm:prSet presAssocID="{9ED8E670-79E7-4D05-A9F0-9B62E4E98376}" presName="parentText" presStyleLbl="node1" presStyleIdx="1" presStyleCnt="4">
        <dgm:presLayoutVars>
          <dgm:chMax val="0"/>
          <dgm:bulletEnabled val="1"/>
        </dgm:presLayoutVars>
      </dgm:prSet>
      <dgm:spPr/>
    </dgm:pt>
    <dgm:pt modelId="{A736A640-313E-4987-AA57-B37E074E7D78}" type="pres">
      <dgm:prSet presAssocID="{A8CFE016-D198-4E2F-8F5E-85A51BBCEF23}" presName="spacer" presStyleCnt="0"/>
      <dgm:spPr/>
    </dgm:pt>
    <dgm:pt modelId="{04C54466-76DB-4195-B4B0-7BB7647810D1}" type="pres">
      <dgm:prSet presAssocID="{E535AFE4-1E24-4AE4-8C13-4EE3FBCB231F}" presName="parentText" presStyleLbl="node1" presStyleIdx="2" presStyleCnt="4">
        <dgm:presLayoutVars>
          <dgm:chMax val="0"/>
          <dgm:bulletEnabled val="1"/>
        </dgm:presLayoutVars>
      </dgm:prSet>
      <dgm:spPr/>
    </dgm:pt>
    <dgm:pt modelId="{45D8CF0B-6152-47E2-9AF6-C31B81DFFDFA}" type="pres">
      <dgm:prSet presAssocID="{053E1E27-45A6-4450-8B05-6C98BDF31EBA}" presName="spacer" presStyleCnt="0"/>
      <dgm:spPr/>
    </dgm:pt>
    <dgm:pt modelId="{BEB0AE21-A571-442D-B1F5-B28948D33241}" type="pres">
      <dgm:prSet presAssocID="{666A18DD-6850-4127-8AFA-EB26F0470D91}" presName="parentText" presStyleLbl="node1" presStyleIdx="3" presStyleCnt="4">
        <dgm:presLayoutVars>
          <dgm:chMax val="0"/>
          <dgm:bulletEnabled val="1"/>
        </dgm:presLayoutVars>
      </dgm:prSet>
      <dgm:spPr/>
    </dgm:pt>
  </dgm:ptLst>
  <dgm:cxnLst>
    <dgm:cxn modelId="{86EF4E06-57E1-4D85-8CAC-CDD7DA4FFB20}" srcId="{CDE5C931-40E1-4613-BCC0-AEC13C4F7F6D}" destId="{9ED8E670-79E7-4D05-A9F0-9B62E4E98376}" srcOrd="1" destOrd="0" parTransId="{63035031-D7FD-4C2C-86CE-206171705389}" sibTransId="{A8CFE016-D198-4E2F-8F5E-85A51BBCEF23}"/>
    <dgm:cxn modelId="{71E0FE0B-99EB-42D7-B588-770C32A87124}" srcId="{CDE5C931-40E1-4613-BCC0-AEC13C4F7F6D}" destId="{E535AFE4-1E24-4AE4-8C13-4EE3FBCB231F}" srcOrd="2" destOrd="0" parTransId="{1B2A68FA-95F4-4038-95CB-7CCCCD0C744F}" sibTransId="{053E1E27-45A6-4450-8B05-6C98BDF31EBA}"/>
    <dgm:cxn modelId="{68270617-A8F6-4620-A272-E87E4553717E}" type="presOf" srcId="{CDE5C931-40E1-4613-BCC0-AEC13C4F7F6D}" destId="{CD7405DF-A0C4-43AF-BF7F-4334B84E33B2}" srcOrd="0" destOrd="0" presId="urn:microsoft.com/office/officeart/2005/8/layout/vList2"/>
    <dgm:cxn modelId="{8F31DB50-CA3E-4FB9-BB46-5125A4965073}" type="presOf" srcId="{9ED8E670-79E7-4D05-A9F0-9B62E4E98376}" destId="{056A1F78-2968-4CB8-A092-45A954682272}" srcOrd="0" destOrd="0" presId="urn:microsoft.com/office/officeart/2005/8/layout/vList2"/>
    <dgm:cxn modelId="{AE66ED7B-01DA-4DB2-B6DA-94B4FC139FAD}" srcId="{CDE5C931-40E1-4613-BCC0-AEC13C4F7F6D}" destId="{40F375B3-5A2C-4816-92A6-2D91022D47DA}" srcOrd="0" destOrd="0" parTransId="{E2B9F8BD-2490-40DB-808B-F0300D05E631}" sibTransId="{C45A34CC-2AF9-44D2-A1B1-D209C79E896B}"/>
    <dgm:cxn modelId="{F4099791-070B-4E7D-9966-703EE1754A24}" srcId="{CDE5C931-40E1-4613-BCC0-AEC13C4F7F6D}" destId="{666A18DD-6850-4127-8AFA-EB26F0470D91}" srcOrd="3" destOrd="0" parTransId="{5729F399-59B9-4B0D-B97B-0EE217325B27}" sibTransId="{22D5FA30-2F8F-4BB9-B244-D2DEE60785A3}"/>
    <dgm:cxn modelId="{3D5DA7A6-F6CA-49E0-BCE9-E115534BA823}" type="presOf" srcId="{E535AFE4-1E24-4AE4-8C13-4EE3FBCB231F}" destId="{04C54466-76DB-4195-B4B0-7BB7647810D1}" srcOrd="0" destOrd="0" presId="urn:microsoft.com/office/officeart/2005/8/layout/vList2"/>
    <dgm:cxn modelId="{53E5AFD7-4D38-436E-93A6-C499F6C0543C}" type="presOf" srcId="{40F375B3-5A2C-4816-92A6-2D91022D47DA}" destId="{DFEB54AE-81E7-4E3A-B802-F7A765E224CC}" srcOrd="0" destOrd="0" presId="urn:microsoft.com/office/officeart/2005/8/layout/vList2"/>
    <dgm:cxn modelId="{3FE2C1E1-6DCE-4B8F-807D-D9B161BD6594}" type="presOf" srcId="{666A18DD-6850-4127-8AFA-EB26F0470D91}" destId="{BEB0AE21-A571-442D-B1F5-B28948D33241}" srcOrd="0" destOrd="0" presId="urn:microsoft.com/office/officeart/2005/8/layout/vList2"/>
    <dgm:cxn modelId="{8ABB5E1D-4456-4BFA-8249-0A7531237BAA}" type="presParOf" srcId="{CD7405DF-A0C4-43AF-BF7F-4334B84E33B2}" destId="{DFEB54AE-81E7-4E3A-B802-F7A765E224CC}" srcOrd="0" destOrd="0" presId="urn:microsoft.com/office/officeart/2005/8/layout/vList2"/>
    <dgm:cxn modelId="{3651CA0E-E36D-41FB-8272-608E91EB9253}" type="presParOf" srcId="{CD7405DF-A0C4-43AF-BF7F-4334B84E33B2}" destId="{160C7688-EC8B-4B8D-AC37-9D2EAA014386}" srcOrd="1" destOrd="0" presId="urn:microsoft.com/office/officeart/2005/8/layout/vList2"/>
    <dgm:cxn modelId="{EFE555C3-83ED-4C38-9311-B0ED1224D395}" type="presParOf" srcId="{CD7405DF-A0C4-43AF-BF7F-4334B84E33B2}" destId="{056A1F78-2968-4CB8-A092-45A954682272}" srcOrd="2" destOrd="0" presId="urn:microsoft.com/office/officeart/2005/8/layout/vList2"/>
    <dgm:cxn modelId="{A6C08177-B9A7-4C23-BEEE-9B5CCB0C1E3D}" type="presParOf" srcId="{CD7405DF-A0C4-43AF-BF7F-4334B84E33B2}" destId="{A736A640-313E-4987-AA57-B37E074E7D78}" srcOrd="3" destOrd="0" presId="urn:microsoft.com/office/officeart/2005/8/layout/vList2"/>
    <dgm:cxn modelId="{85482974-B7D5-47FF-8808-CF6B9FA582A3}" type="presParOf" srcId="{CD7405DF-A0C4-43AF-BF7F-4334B84E33B2}" destId="{04C54466-76DB-4195-B4B0-7BB7647810D1}" srcOrd="4" destOrd="0" presId="urn:microsoft.com/office/officeart/2005/8/layout/vList2"/>
    <dgm:cxn modelId="{B6CA8B82-9C16-4072-A23F-42CF375DD313}" type="presParOf" srcId="{CD7405DF-A0C4-43AF-BF7F-4334B84E33B2}" destId="{45D8CF0B-6152-47E2-9AF6-C31B81DFFDFA}" srcOrd="5" destOrd="0" presId="urn:microsoft.com/office/officeart/2005/8/layout/vList2"/>
    <dgm:cxn modelId="{26C68B05-8349-424B-84E2-D0E5C23DF92B}" type="presParOf" srcId="{CD7405DF-A0C4-43AF-BF7F-4334B84E33B2}" destId="{BEB0AE21-A571-442D-B1F5-B28948D33241}"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EB54AE-81E7-4E3A-B802-F7A765E224CC}">
      <dsp:nvSpPr>
        <dsp:cNvPr id="0" name=""/>
        <dsp:cNvSpPr/>
      </dsp:nvSpPr>
      <dsp:spPr>
        <a:xfrm>
          <a:off x="0" y="13199"/>
          <a:ext cx="5757682" cy="101088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AU" sz="2000" kern="1200"/>
            <a:t>Isolated ALP elevation</a:t>
          </a:r>
        </a:p>
      </dsp:txBody>
      <dsp:txXfrm>
        <a:off x="49347" y="62546"/>
        <a:ext cx="5658988" cy="912186"/>
      </dsp:txXfrm>
    </dsp:sp>
    <dsp:sp modelId="{056A1F78-2968-4CB8-A092-45A954682272}">
      <dsp:nvSpPr>
        <dsp:cNvPr id="0" name=""/>
        <dsp:cNvSpPr/>
      </dsp:nvSpPr>
      <dsp:spPr>
        <a:xfrm>
          <a:off x="0" y="1179600"/>
          <a:ext cx="5757682" cy="101088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AU" sz="2000" kern="1200"/>
            <a:t>Isolated GGT elevation</a:t>
          </a:r>
        </a:p>
      </dsp:txBody>
      <dsp:txXfrm>
        <a:off x="49347" y="1228947"/>
        <a:ext cx="5658988" cy="912186"/>
      </dsp:txXfrm>
    </dsp:sp>
    <dsp:sp modelId="{04C54466-76DB-4195-B4B0-7BB7647810D1}">
      <dsp:nvSpPr>
        <dsp:cNvPr id="0" name=""/>
        <dsp:cNvSpPr/>
      </dsp:nvSpPr>
      <dsp:spPr>
        <a:xfrm>
          <a:off x="0" y="2346000"/>
          <a:ext cx="5757682" cy="101088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AU" sz="2000" kern="1200"/>
            <a:t>Isolated conjugated hyperbilirubinemia</a:t>
          </a:r>
        </a:p>
      </dsp:txBody>
      <dsp:txXfrm>
        <a:off x="49347" y="2395347"/>
        <a:ext cx="5658988" cy="912186"/>
      </dsp:txXfrm>
    </dsp:sp>
    <dsp:sp modelId="{BEB0AE21-A571-442D-B1F5-B28948D33241}">
      <dsp:nvSpPr>
        <dsp:cNvPr id="0" name=""/>
        <dsp:cNvSpPr/>
      </dsp:nvSpPr>
      <dsp:spPr>
        <a:xfrm>
          <a:off x="0" y="3512400"/>
          <a:ext cx="5757682" cy="101088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AU" sz="2000" kern="1200"/>
            <a:t>Elevated serum bile acids</a:t>
          </a:r>
        </a:p>
      </dsp:txBody>
      <dsp:txXfrm>
        <a:off x="49347" y="3561747"/>
        <a:ext cx="5658988" cy="912186"/>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1A95E5D-4084-4D38-AE3F-F7C4B5C8C8C9}" type="datetimeFigureOut">
              <a:rPr lang="en-AU" smtClean="0"/>
              <a:t>4/11/2026</a:t>
            </a:fld>
            <a:endParaRPr lang="en-AU"/>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E7A4CCA-F38D-4C08-91C7-4A8697318867}" type="slidenum">
              <a:rPr lang="en-AU" smtClean="0"/>
              <a:t>‹#›</a:t>
            </a:fld>
            <a:endParaRPr lang="en-AU"/>
          </a:p>
        </p:txBody>
      </p:sp>
    </p:spTree>
    <p:extLst>
      <p:ext uri="{BB962C8B-B14F-4D97-AF65-F5344CB8AC3E}">
        <p14:creationId xmlns:p14="http://schemas.microsoft.com/office/powerpoint/2010/main" val="23927677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Transition slide 1 of 5. Same slide repeated between sections; the lit branch marks the topic that starts now. Order: What is cholestasis; The biopsy and patterns; Pruritus: mechanisms and treatment; Adult genetic cholestasis; Established and emerging therapeutics.</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Thompson and colleagues define cholestasis as impaired bile formation or disrupted bile flow through the biliary tree into the small intestine, and note that bile formation itself involves synthesis of constituents, transport across the canalicular membrane, and movement through the biliary tree. This slide lays those stages out in order and adds the fourth stage, ileal reclamation, because it becomes a therapeutic target in Lecture 2. The teaching point for juniors: obstruction is only one way to be cholestatic. A patient can be deeply cholestatic with completely normal ducts on imaging because the failure is at the canalicular membrane. That is why imaging cannot be the last word in this field. For consultants: retention, not jaundice, is the common end point. Many cholangiopathies are anicteric for years. And the same retained bile acid pool injures differently depending on species, compartment, duration, immune milieu and compensatory capacity, not just total concentration ( , section 1.1, drawing on Fuchs 2025). Colour code used throughout: amber marks canalicular secretory failure, green marks ducts (the same green as ducts in the anatomical schematics), teal marks the enterohepatic and therapeutic side. Evidence status: the staging is established physiology. Examples in each box are representative, not exhaustive.</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Follow one bile acid. The hepatocyte makes primary bile acids from cholesterol, mainly through the classical CYP7A1 pathway, conjugates them and exports them across the canalicular membrane. Canalicular bile salt secretion is an important osmotic driver of bile flow, which is why a bile salt export defect causes cholestasis even with perfectly normal ducts. In the intestine, bile acids form micelles that carry dietary fat and fat-soluble vitamins; microbes chemically modify some of them. Most are actively reabsorbed in the terminal ileum through the apical sodium-dependent bile acid transporter, ASBT, also called IBAT, and return to the liver in portal blood, where NTCP is the main sinusoidal uptake route. New synthesis replaces the small fraction lost in stool. Three compartments matter clinically: the canaliculus, where secretion begins; the duct lumen, where cholangiocytes are exposed to detergent stress; and the ileum, which controls how much bile acid comes back. Each is now a therapeutic target, which is the preview in the dark box. One mechanistic consequence worth stating now: blocking ileal reuptake delivers more bile acid to the colon, which predictably causes diarrhoea. In the linerixibat phase 3 trial, diarrhoea was the most frequent adverse event; details in Lecture 2. I have avoided a precise recycling percentage on the slide; textbooks quote that most of the pool is reclaimed, and that is all the argument needs. Evidence status: established physiology.</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replaces a list of transporters with one mechanistic contrast that explains several clinical observations. Left: normally, bile salts exported by BSEP and phosphatidylcholine supplied by MDR3 form mixed micelles with cholesterol. Phosphatidylcholine increases cholesterol solubility and protects the biliary epithelium from the detergent activity of bile acids (Thompson, MDR3 section). Middle: when BSEP function is severely reduced, bile salts cannot leave the hepatocyte. They accumulate inside, injure the hepatocyte and spill back into blood. Little reaches the ducts, so the duct lining is spared and GGT is classically normal despite high serum bile acids. Thompson describes this low-GGT, high-bile-acid picture for biallelic ABCB11 and NR1H4 defects. Right: when MDR3 function is reduced, bile salts still reach the ducts but without enough phosphatidylcholine to form micelles. Free bile acids injure cholangiocytes, GGT rises, and the reduced capacity to solubilise cholesterol increases the risk of gallstones and low phospholipid-associated cholelithiasis. Thompson adds that Mdr2-deficient mice develop gallstones, periductal fibrosis, strictures and hepatobiliary malignancy. The caution in the grey bar matters for adults. These are archetypes drawn from severe, usually biallelic disease. Adult partial-function and heterozygous alleles produce milder, intermittent and less stereotyped biochemistry. Evidence status: mechanism established; the adult GGT association is probabilistic.</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D279F8-8688-F12A-F92F-785CE2E295F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180AD17-BD78-7722-7FBC-2A90E1EDC96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245C8E0-80D0-D67F-F5BB-B999D3DDFE30}"/>
              </a:ext>
            </a:extLst>
          </p:cNvPr>
          <p:cNvSpPr>
            <a:spLocks noGrp="1"/>
          </p:cNvSpPr>
          <p:nvPr>
            <p:ph type="body" idx="1"/>
          </p:nvPr>
        </p:nvSpPr>
        <p:spPr/>
        <p:txBody>
          <a:bodyPr/>
          <a:lstStyle/>
          <a:p>
            <a:r>
              <a:rPr lang="en-US" dirty="0"/>
              <a:t>Transition slide 1 of 5. Same slide repeated between sections; the lit branch marks the topic that starts now. Order: What is cholestasis; The biopsy and patterns; Pruritus: mechanisms and treatment; Adult genetic cholestasis; Established and emerging therapeutics.</a:t>
            </a:r>
          </a:p>
        </p:txBody>
      </p:sp>
      <p:sp>
        <p:nvSpPr>
          <p:cNvPr id="4" name="Slide Number Placeholder 3">
            <a:extLst>
              <a:ext uri="{FF2B5EF4-FFF2-40B4-BE49-F238E27FC236}">
                <a16:creationId xmlns:a16="http://schemas.microsoft.com/office/drawing/2014/main" id="{E4DA8604-D3B1-C8A4-FAF2-AEC00463F870}"/>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9729452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replaces the old "three observations" slide, which had image placeholders. The drawings are original schematics, not histology; add licensed images later if you want them beside the drawings. Colours: artery red, portal vein blue, ducts green, bile amber, inflammatory cells purple, as on the earlier histology slides. Three observations that are often blurred in clinical letters. Ductular reaction is a repair response: irregular ductular profiles at the portal–parenchymal interface, often with oedema, inflammation and stromal expansion. In the drawing, ductules spread from the tract edge into the parenchyma. It occurs in large-duct obstruction, PBC, PSC, drug injury and some hepatitic injuries, so on its own it is not evidence of obstruction. Ductopenia is loss of native interlobular bile ducts. The usual working definition is absence of interlobular ducts in more than half of evaluable portal tracts, and assessment needs an adequate sample; the   cites about ten or more adequately represented portal tracts. In the drawing, two of three tracts show an artery and vein without a duct (dashed outline where it should be). Orientation and sampling matter. Causes include PBC, PSC, drug-induced vanishing bile duct syndrome, allograft rejection and graft-versus-host disease. Bland cholestasis is bile in canaliculi and hepatocytes with little inflammation and no duct injury, mainly in zone 3. It points toward secretory dysfunction but does not identify a specific transporter or gene. The dark bar is the pearl: fewer native ducts and many reactive ductules can be present together. A biopsy full of CK7-positive profiles can still be ductopenic. Slide number 23 assumes this follows the four histology insert slides (19 to 22) in the master. Evidence status: established descriptive pathology; the ten-portal-tract threshold is a convention, not a validated cut-off.</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differential for ductopenia, for use when duct loss is reported. Immune cholangiopathies, PBC and small-duct PSC, are the commonest. Drug-induced vanishing bile duct syndrome follows a cholestatic drug injury and may persist after withdrawal. After transplantation, chronic rejection and graft-versus-host disease cause duct loss. Systemic causes include sarcoidosis and Hodgkin lymphoma, where vanishing bile duct syndrome can be paraneoplastic. Genetic causes include ABCB4 and, per Thompson, ABCC12, which is notable for duct loss with normal GGT; Alagille syndrome is a paediatric diagnosis that can surface in adults. Idiopathic adulthood ductopenia remains a diagnosis of exclusion, and some such cases may have an undetected genetic basis. The working definition is absence of interlobular ducts in more than half of portal tracts in an adequate sample. Evidence status: established descriptive pathology.</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replaces the old histology table with a picture-first version. Group the four patterns by predominant site of injury, and say at once that the grouping is not exclusive: cholestatic hepatitis and chronic biliary injury involve both the lobule and the portal tract, and mechanical obstruction causes secondary hepatocellular cholestasis. The first two patterns follow Thompson’s pathology section; the others follow the  . Bland cholestasis: bile pigment in hepatocyte cytoplasm and, more typically, in dilated canaliculi, with hepatocyte swelling, cholestatic rosettes and sometimes multinucleation, without significant portal or lobular inflammation. Typical of ICP and recurrent intrahepatic cholestasis; also seen with sepsis, ischaemia and paraneoplastic settings such as Hodgkin lymphoma, none of which excludes an underlying genetic abnormality. Anabolic steroid injury is the classic drug example (LiverTox; the   lists anabolic steroids and oestrogens). Cholestatic hepatitis: lobular bile stasis with a lobular hepatitis component, sometimes with portal inflammation and duct injury. Typical of DILI (amoxicillin–clavulanate is the classic example, from standard teaching); it can also occur in viral or autoimmune hepatitis. Chronic biliary injury: duct injury with or without loss, ductular reaction that tends to extend beyond the portal tract, periportal copper-associated protein and CK7-positive hepatocytes. Obstructive pattern: the portal-confined, well-formed form of ductular proliferation, with portal oedema, neutrophils and ductular bile plugs. It leans toward large-duct outflow impairment but overlaps with cholangiopathies. Ductular reaction itself is an umbrella term and is nonspecific; the portal-confined form is classically linked to obstruction (Desmet and Clerbaux/Jain schemes, as summarised by Pathology Outlines; the primary papers were not read), and observer agreement on the distinction is low. Schematic colours: artery red, portal vein blue, ducts green, bile amber, inflammatory cells purple. These are original drawings, not histology images; add licensed images if wanted. Evidence status: established descriptive pathology.</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14</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this slide after the four patterns to make one point: a pattern is shared by many diseases, and one disease can produce several patterns. Read it as which patterns a disease can produce, not which diseases a pattern proves. Dark chips appear in more than one bubble. A dashed amber edge means the placement is possible and depends on stage or trigger. Typical placements. Bland cholestasis: ICP, BRIC/PFIC-type disease, sepsis, ischaemia and Hodgkin lymphoma (Thompson, pathology section); anabolic steroids (LiverTox and the  ). Cholestatic hepatitis: DILI, and viral or autoimmune hepatitis (Thompson). Chronic biliary injury: PBC, PSC and MDR3 deficiency (Thompson and the  ). Obstructive: stones, strictures and malignancy (large-duct outflow impairment). Multi-bubble diagnoses. DILI: bland cholestasis (steroid-type injury) and cholestatic hepatitis are typical; vanishing bile duct syndrome after drug injury places it in chronic biliary injury as a possibility. ABCB4 spectrum: ICP (bland), cholangiopathy (chronic biliary) and low phospholipid-associated cholelithiasis with stones (obstructive picture), per Thompson’s spectrum. PSC: chronic biliary injury, and obstructive physiology from dominant strictures. IgG4 cholangitis: chronic biliary injury, and large-duct strictures that mimic PSC or cholangiocarcinoma. AIH–PBC overlap: chronic biliary injury with a hepatitic component, hence cholestatic hepatitis as a possibility (standard teaching). Sepsis, ischaemia and Hodgkin lymphoma: bland cholestasis acutely; secondary sclerosing cholangitis after prolonged critical illness, ischaemic cholangiopathy and paraneoplastic ductopenia place them in chronic biliary injury as possibilities ( ’s causes of duct loss and secondary sclerosing cholangitis). Evidence status: typical placements are sourced as above. The dashed placements, and the obstructive placements of PSC, IgG4 cholangitis and ABCB4/LPAC, describe how a disease can behave and are not histology-classification results. They are supported by the   and standard teaching, and I have not checked them against a primary pathology source. Not shown on purpose: parenteral nutrition, congestion and infiltrative disease.</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15</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D2704D-0AAA-DDCA-3C6D-F2262243B7C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6E43892-01B3-8C5B-3A3F-BB52B4ECF5D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6547FD1-C737-E728-7955-F011D14A510B}"/>
              </a:ext>
            </a:extLst>
          </p:cNvPr>
          <p:cNvSpPr>
            <a:spLocks noGrp="1"/>
          </p:cNvSpPr>
          <p:nvPr>
            <p:ph type="body" idx="1"/>
          </p:nvPr>
        </p:nvSpPr>
        <p:spPr/>
        <p:txBody>
          <a:bodyPr/>
          <a:lstStyle/>
          <a:p>
            <a:r>
              <a:rPr lang="en-US" dirty="0"/>
              <a:t>This table follows the anchor review’s pathology section, written with a liver pathologist, supplemented by the  . Bland cholestasis: bile pigment in hepatocyte cytoplasm and, more typically, in dilated canaliculi, with hepatocyte swelling, cholestatic rosettes and sometimes multinucleation, but without significant portal or lobular inflammation. Thompson calls this pattern typical of ICP and recurrent intrahepatic cholestasis, and notes it also occurs in sepsis, ischaemia and paraneoplastic settings such as Hodgkin lymphoma, adding that these settings cannot exclude an underlying genetic abnormality. That last point is on the slide because it is easily forgotten. Cholestatic hepatitis: lobular bile stasis with a lobular hepatitis component, sometimes with portal inflammation and duct injury. This is the pattern typical of drug-induced liver injury; in viral or autoimmune hepatitis the necroinflammatory component usually dominates. Biliary pattern: duct injury with or without loss, ductular reaction, periportal cholate stasis, copper or copper-associated protein deposition, and aberrant CK7 expression in periportal hepatocytes. Obstructive pattern: ductular reaction with portal oedema, neutrophils and ductular bile plugs, which supports outflow impairment but overlaps with intrahepatic cholangiopathies ( ). Teaching line for juniors: the pattern narrows the differential; it does not name the disease. Evidence status: established descriptive pathology.</a:t>
            </a:r>
          </a:p>
        </p:txBody>
      </p:sp>
      <p:sp>
        <p:nvSpPr>
          <p:cNvPr id="4" name="Slide Number Placeholder 3">
            <a:extLst>
              <a:ext uri="{FF2B5EF4-FFF2-40B4-BE49-F238E27FC236}">
                <a16:creationId xmlns:a16="http://schemas.microsoft.com/office/drawing/2014/main" id="{D3B02645-54F6-5C7D-97D6-6D5917AB0021}"/>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17</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00267697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C77025-B2CC-EF74-3AB6-0681DD66616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ECE5BD9-3477-5633-2602-4DB4668DFEB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AE0A7EA-A2EF-A39E-440F-471906E222A4}"/>
              </a:ext>
            </a:extLst>
          </p:cNvPr>
          <p:cNvSpPr>
            <a:spLocks noGrp="1"/>
          </p:cNvSpPr>
          <p:nvPr>
            <p:ph type="body" idx="1"/>
          </p:nvPr>
        </p:nvSpPr>
        <p:spPr/>
        <p:txBody>
          <a:bodyPr/>
          <a:lstStyle/>
          <a:p>
            <a:r>
              <a:rPr lang="en-US" dirty="0"/>
              <a:t>Transition slide 1 of 5. Same slide repeated between sections; the lit branch marks the topic that starts now. Order: What is cholestasis; The biopsy and patterns; Pruritus: mechanisms and treatment; Adult genetic cholestasis; Established and emerging therapeutics.</a:t>
            </a:r>
          </a:p>
        </p:txBody>
      </p:sp>
      <p:sp>
        <p:nvSpPr>
          <p:cNvPr id="4" name="Slide Number Placeholder 3">
            <a:extLst>
              <a:ext uri="{FF2B5EF4-FFF2-40B4-BE49-F238E27FC236}">
                <a16:creationId xmlns:a16="http://schemas.microsoft.com/office/drawing/2014/main" id="{370EBAE0-1CB8-E048-118B-837F906BA831}"/>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18</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3203584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8600" y="1524000"/>
            <a:ext cx="7315200" cy="4114800"/>
          </a:xfrm>
          <a:prstGeom prst="rect">
            <a:avLst/>
          </a:prstGeom>
          <a:noFill/>
          <a:ln w="12700">
            <a:solidFill>
              <a:prstClr val="black"/>
            </a:solidFill>
          </a:ln>
        </p:spPr>
      </p:sp>
      <p:sp>
        <p:nvSpPr>
          <p:cNvPr id="3" name="Notes Placeholder 2"/>
          <p:cNvSpPr>
            <a:spLocks noGrp="1"/>
          </p:cNvSpPr>
          <p:nvPr>
            <p:ph type="body" idx="1"/>
          </p:nvPr>
        </p:nvSpPr>
        <p:spPr>
          <a:xfrm>
            <a:off x="685800" y="5867400"/>
            <a:ext cx="5486400" cy="4800600"/>
          </a:xfrm>
          <a:prstGeom prst="rect">
            <a:avLst/>
          </a:prstGeom>
        </p:spPr>
        <p:txBody>
          <a:bodyPr/>
          <a:lstStyle/>
          <a:p>
            <a:endParaRPr lang="en-AU" dirty="0"/>
          </a:p>
        </p:txBody>
      </p:sp>
    </p:spTree>
    <p:extLst>
      <p:ext uri="{BB962C8B-B14F-4D97-AF65-F5344CB8AC3E}">
        <p14:creationId xmlns:p14="http://schemas.microsoft.com/office/powerpoint/2010/main" val="410169346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r>
              <a:rPr lang="en-US" dirty="0"/>
              <a:t>Rebuild of the itch ladder slide. The ladder is the generic, guideline-order sequence: cholestyramine, rifampicin, naltrexone, sertraline, then refractory itch as the true last rung (specialist and transplant assessment). The side panel is a parallel track chosen by diagnosis; it is not a fifth step. Step height is equal on purpose: the old version used rising heights that implied rising efficacy, which no data supports. Cautions: cholestyramine binds other drugs (the 4 h separation is from the earlier slide; check the exact interval against the guideline you cite). Rifampicin: hepatotoxicity, so monitor liver tests; many interactions. Naltrexone: start low because of opioid withdrawal-like reactions; not for patients on opioids. Sertraline: modest effect only. Doses are left off the slide on purpose. PBC track. FITCH (de Vries et al, Hepatology 2021; abstract read): 74 randomised patients with PSC, PBC or secondary sclerosing cholangitis and moderate to severe itch, bezafibrate 400 mg or placebo for 21 days; at least 50% itch reduction in 45% vs 11% (P=0.003), 55% in the PBC subgroup. Short trial in a mixed population, so do not read it as PBC-only or long-term evidence. Seladelpar: itch improved more than placebo in RESPONSE (−3.2 vs −1.7, P=0.005, month 6, patients with baseline itch of 4 or more). Elafibranor: no significant itch difference in ELATIVE (P=0.20). Linerixibat (Lynavoy), an ileal bile acid transporter inhibitor: reported as FDA-approved in March 2026 for cholestatic pruritus in adults with PBC on the strength of the GLISTEN trial; the news report I read gave no itch score figures, said absolute reductions were modest, and gave diarrhoea in 61% and abdominal pain in 18%. I did not read the label or the GLISTEN paper; check them before presenting numbers. PFIC and Alagille: IBAT inhibitors have their evidence mainly in children; I did not verify current labels or adult data. Evidence status: ladder order and cautions are standard guideline content that I did not re-verify against the full guideline text in this session; the side panel figures are from the sources named above.</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795BD2-8929-95EB-BB6B-492CA843943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0C8DC5F-365E-0BAD-1111-91983DF4AC9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A855DE8-C625-ABDF-2155-143D6875F923}"/>
              </a:ext>
            </a:extLst>
          </p:cNvPr>
          <p:cNvSpPr>
            <a:spLocks noGrp="1"/>
          </p:cNvSpPr>
          <p:nvPr>
            <p:ph type="body" idx="1"/>
          </p:nvPr>
        </p:nvSpPr>
        <p:spPr/>
        <p:txBody>
          <a:bodyPr/>
          <a:lstStyle/>
          <a:p>
            <a:r>
              <a:rPr lang="en-US" dirty="0"/>
              <a:t>Transition slide 1 of 5. Same slide repeated between sections; the lit branch marks the topic that starts now. Order: What is cholestasis; The biopsy and patterns; Pruritus: mechanisms and treatment; Adult genetic cholestasis; Established and emerging therapeutics.</a:t>
            </a:r>
          </a:p>
        </p:txBody>
      </p:sp>
      <p:sp>
        <p:nvSpPr>
          <p:cNvPr id="4" name="Slide Number Placeholder 3">
            <a:extLst>
              <a:ext uri="{FF2B5EF4-FFF2-40B4-BE49-F238E27FC236}">
                <a16:creationId xmlns:a16="http://schemas.microsoft.com/office/drawing/2014/main" id="{29557B20-890A-8F21-93EE-D3F98B8AB8D5}"/>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22</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68062997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Six ways adults with inherited cholestasis actually present. Each card now carries three things: a sketch of the liver-test course over time, the clue to ask for, and the genes most often linked to that presentation. The sketches are teaching drawings, not patient data. The point of the slide is in the subtitle: the shape over a lifetime is the clue, and a single set of liver tests rarely shows it. Thompson describes the adult spectrum as elevated liver enzymes, pruritus, episodic cholestasis, ICP, DILI, gallstones and LPAC, more severe late-onset PFIC, progressive liver disease, hepatobiliary malignancy, or combinations. 1. Early or recurrent stones: flares continue after cholecystectomy (vertical line). LPAC, which we look at next, is the most actionable adult presentation; ABCB4. 2. Recurrent or severe ICP: a rise in each pregnancy, and tests that stay abnormal after the last delivery. Nayagam and colleagues found pregnancy-associated liver dysfunction in about three-quarters of adults with ABCB4 variants and over 80% with ABCB11 variants in their selected cohort. Thompson also lists ATP8B1, TJP2 and NR1H4 with ICP. 3. Episodic itch or jaundice: attacks, normal intervals, often normal GGT. BRIC-like phenotypes; ATP8B1 and ABCB11, also TJP2 (Thompson Table 1). 4. Seronegative PBC or small-duct PSC in a young patient: persistent, slowly rising tests. Thompson warns these labels may conceal PFIC-spectrum disease; ABCB4 is the main cholangiopathy gene. 5. Repeated or prolonged DILI, or cholestasis after more than one stressor (drug plus pregnancy). Thompson Table 1 lists DILI with ABCB11; the ABCB4 link comes from </a:t>
            </a:r>
            <a:r>
              <a:rPr lang="en-US"/>
              <a:t>the  , </a:t>
            </a:r>
            <a:r>
              <a:rPr lang="en-US" dirty="0"/>
              <a:t>and association strength varies by drug and study. 6. Cirrhosis or liver cancer, sometimes the first presentation. Thompson lists HCC with ABCB11 and TJP2 and cholangiocarcinoma with ABCB4, and notes malignancy can be the initial presentation. The green card is our patient. Ask the room which faces she shows: at least two, stones and ICP, and arguably three if the persistent cholestasis counts. The bar is the caution: a listed gene is a candidate to test, not the diagnosis. Most gallstones, ICP and DILI are multifactorial. Evidence status: presentations supported by cohort and case-series data; proportions come from selected referral populations and do not apply to unselected patients. Gene lists are the main associations in Thompson Tables 1 and 2, not complete panels.</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23</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Replacement for the “four kinds of genetic contribution” slide. The dark end cap on each bar is the disease threshold. The teal part is what the genotype supplies on its own; the striped amber part is what a second hit has to add to cross the threshold. Biallelic truncating variants: the genotype alone crosses the threshold, so no second hit is required and the disease appears early (progressive PFIC). Biallelic with residual function: close to the threshold; a small trigger (a drug, an infection, pregnancy) can tip a late-onset or episodic course. Monoallelic deleterious variants: a substantial second hit is usually needed, which explains incomplete penetrance and adult phenotypes such as ICP, LPAC, DILI-type injury and chronic cholestasis. Common variants: a small effect that matters mainly on top of a deleterious variant plus other hits. The bar lengths are a teaching device, not measurements; no study gives these proportions. The statement that second hits differ between relatives is an explanation for variable expression, not a proven mechanism in every family; other modifiers also contribute.</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24</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four genes most often found in adults, with the clinical associations Thompson lists in Tables 1 and 2. A green row marks the cholangiopathy gene; the others cause primary cholestasis. ABCB4 encodes MDR3, the phosphatidylcholine floppase. Thompson describes MDR3 deficiency as the most common genetic condition in adults with biopsy-proven cholangiopathy, with presentations including sclerosing cholangitis-like disease, biliary fibrosis, LPAC, gallstones, ICP and cholangiocarcinoma, and notes a strong association of cholangiopathies, MDR3 in particular, with both hepatocellular carcinoma and cholangiocarcinoma. GGT is typically raised. ABCB11 encodes BSEP. Its table lists PFIC, episodic cholestasis, drug-induced liver injury, ICP, hepatocellular carcinoma, raised liver tests and gallstones. ATP8B1, encoding FIC1, and TJP2 cause low-GGT primary cholestasis with notable extrahepatic features: diarrhoea, hearing loss and pancreatitis. Asking about these features costs nothing and can point toward the gene. The GGT column is the classical association. In adults, partial-function and heterozygous variants blur it, as discussed in Lecture 1. Nayagam and colleagues also found that ATP8B1 variants in adults often had low predicted pathogenicity and frequently coexisted with an alternative cause of liver disease, a useful caution against over-reading an ATP8B1 finding. Evidence status: gene–disease associations established for PFIC; adult phenotype associations supported by cohort and case-series data.</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25</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LPAC is the ABCB4 spotlight. The mechanism follows directly from Lecture 1: reduced MDR3 activity means less phosphatidylcholine in bile, lower capacity to keep cholesterol in mixed micelles, crystallisation and intrahepatic microlithiasis, then pain, cholangitis and recurrence after cholecystectomy. Thompson notes that the reduced capacity to form mixed micelles increases the risk of gallstone disease and LPAC. The three features in the left panel are those listed in the EASL guideline: onset of biliary symptoms before age 40, recurrence of biliary symptoms after cholecystectomy, and hyperechoic intrahepatic foci or comet-tail images on ultrasound. ICP and a family history of early gallstones are supportive. </a:t>
            </a:r>
            <a:r>
              <a:rPr lang="en-US"/>
              <a:t>The   </a:t>
            </a:r>
            <a:r>
              <a:rPr lang="en-US" dirty="0"/>
              <a:t>adds a practical point: standard ultrasound reports may miss intrahepatic microlithiasis unless the question is asked explicitly, which is exactly what happened in our case. Why it matters. The gallbladder was not the sole source of symptoms, so further surgery is not the answer. Not every patient with the clinical syndrome has an identified ABCB4 variant, so a negative test does not remove the phenotype. UDCA is widely used in specialist care for LPAC, and EASL recommends UDCA for patients with at least one ABCB4 missense variant and a clinical phenotype (level of evidence 3, strong recommendation), but outcome evidence is observational. Do not imply that every early gallstone needs sequencing. Evidence status: syndrome and association established; treatment effect supported by observational data only.</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26</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SPEAKER NOTES - what genetic testing finds in selected adults.
The four red percentages are different quantities. Do not call them all diagnostic yield and do not average or add them.
Nayagam 2022 (Hepatol Commun 2022;6:2654-2664, DOI 10.1002/hep4.2051): 356 selected adults sequenced for cholestasis genes; 101/356 (28.4%) had at least one variant. Patients per gene: ABCB4 46, ABCB11 35, ATP8B1 28. These sum to 109 because some patients had variants in more than one gene; they are not exclusive groups. Many variants are heterozygous; detection does not establish causality.
Gabrielli 2026 (conference abstract; Dig Liver Dis 2026;58(Suppl 1):S12-S13, DOI 10.1016/j.dld.2026.01.029): 233 adults with adult-onset cryptogenic cholestasis, four Italian tertiary centres. 45/233 (19.3%) had a P/LP variant; 106/233 (45.5%) had a P/LP variant or a VUS (the second category includes the first); 36/233 (15.5%) had P/LP variants in PFIC-related genes. ICP (adjusted OR 5.31, 95% CI 1.79-15.78) and early-onset cholelithiasis (adjusted OR 3.16, 1.42-7.03) predicted PFIC-gene P/LP detection. These ORs do not describe the chance of a confirmed genetic diagnosis.
Cristoferi 2026 (conference abstract; Dig Liver Dis 2026;58(Suppl 1):S108-S109, DOI 10.1016/j.dld.2026.01.170): 263 adults with unexplained cholestasis, eight Italian centres, 77-gene panel. 11/263 (4.2%) genetically established diagnosis; 76/263 (28.9%) possible genetic contribution; 176/263 (66.9%) neither. The abstract mentions 50 monoallelic P/LP variants in recessive disease genes and 24 selected warm/hot VUS; these sum to 74, not 76, so they are not shown as a breakdown.
Silva Rodriguez 2026 (JHEP Reports, DOI 10.1016/j.jhepr.2026.102076): 86 highly selected referrals, 83% adults. Initial P/LP yield 26/86 (30%); after systematic exome reanalysis 37/86 (43%), about 13 points higher (+11 patients). Reported by gene panel: Nancy 41-gene 43% P/LP; EASL 2024 core 18-gene panel 34% at reanalysis. The 43% is a variant-level yield in highly selected patients, not proof that 43% had established monogenic disease, and it is not comparable with Cristoferi's 4.2%.
The two Italian cohorts may draw on overlapping recruitment networks; independence of participants should not be assumed.
Source status: all figures were built from the supplied brief. I checked the arithmetic (percentages and sums), but I could not open the Nayagam, Cristoferi or Silva Rodriguez abstracts myself, so the numbers, the panel figures and the publication date are unverified against the papers.</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27</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Redesign of “What a genetic result can change in an adult”. Each card leads with the answer in large type; the pips show the EASL level of evidence (more filled = stronger). Dashed amber marks a point EASL does not grade. Treatment (level 3, strong): UDCA is recommended for patients with a clinical phenotype and at least one ABCB4 missense variant. Patients with HSD3B7 or AKR1D1 deficiency (primary bile acid synthesis defects, very rare) should receive an oral primary bile acid. Surveillance (levels 2 to 4): in BSEP deficiency, HCC screening every 3 months for biallelic truncating variants and every 3 to 6 months for missense variants (expert opinion). Known pathogenic ABCB4: review at least every 6 months (level 3), ultrasound or MRI/MRCP at least yearly (level 4). The HCC schedules apply to established biallelic disease, not to an adult with an isolated heterozygous ABCB11 variant. The pips for this card show the range: two filled for the weakest level, two striped up to the strongest. Family (level 2, strong): offer testing to first-degree relatives of patients with MDR3 deficiency, with counselling first. The ICP, gallstone and pregnancy statements are practical reasoning, not guideline text. No outcome data show that cascade testing prevents cirrhosis, cancer or death. Diagnosis (not graded): a convincing result can reclassify atypical PBC or small-duct PSC and reduce repeated investigation. A variant alone must never overturn a well-supported autoimmune diagnosis. Evidence status: levels are those in the EASL text I read; the four-consequence framing is mine.</a:t>
            </a:r>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25B777-BF4B-AFF4-CDCE-ADC46938507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F1E2F6B-BD9A-7090-DEC9-9353FB562E1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6669E6E-811B-54A3-FF8F-516A749C9EE1}"/>
              </a:ext>
            </a:extLst>
          </p:cNvPr>
          <p:cNvSpPr>
            <a:spLocks noGrp="1"/>
          </p:cNvSpPr>
          <p:nvPr>
            <p:ph type="body" idx="1"/>
          </p:nvPr>
        </p:nvSpPr>
        <p:spPr/>
        <p:txBody>
          <a:bodyPr/>
          <a:lstStyle/>
          <a:p>
            <a:r>
              <a:rPr lang="en-US" dirty="0"/>
              <a:t>Transition slide 1 of 5. Same slide repeated between sections; the lit branch marks the topic that starts now. Order: What is cholestasis; The biopsy and patterns; Pruritus: mechanisms and treatment; Adult genetic cholestasis; Established and emerging therapeutics.</a:t>
            </a:r>
          </a:p>
        </p:txBody>
      </p:sp>
      <p:sp>
        <p:nvSpPr>
          <p:cNvPr id="4" name="Slide Number Placeholder 3">
            <a:extLst>
              <a:ext uri="{FF2B5EF4-FFF2-40B4-BE49-F238E27FC236}">
                <a16:creationId xmlns:a16="http://schemas.microsoft.com/office/drawing/2014/main" id="{FAEFCDEB-3C8D-9A6F-A412-0960ABB4D65E}"/>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29</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89102280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Thompson frames treatment of genetic cholestasis at several levels: treat the underlying pathology if possible; if not, treat cholestasis; and finally treat its consequences, including symptoms and nutrition. </a:t>
            </a:r>
            <a:r>
              <a:rPr lang="en-US"/>
              <a:t>The   </a:t>
            </a:r>
            <a:r>
              <a:rPr lang="en-US" dirty="0"/>
              <a:t>states the same idea as three aims that should not be conflated: prevent disease progression, reduce hepatocellular bile acid exposure, and relieve symptoms. Each aim has its own outcome measure. Disease progression is judged by hard outcomes: death, transplantation and decompensation. Bile acid burden is judged by surrogates such as ALP, serum bile acids or histology. Symptoms are judged by validated patient-reported measures, such as the worst-itch numerical rating scale. The dark bar corrects the most important error in the first deck. Its “what is proven” slide classified itch improvement with IBAT inhibitors as “surrogate only”. That was wrong: a validated itch score is a direct measure of patient benefit. Conversely, an ALP response, the basis of US accelerated approvals for the PPAR agonists, is a surrogate; it does not by itself prove reduced death or transplantation. Anatomical correction remains indispensable when obstruction is present; bile acid pathway drugs cannot substitute for drainage of an infected obstructed system. Evidence status: framework established.</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30</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UDCA is used in almost every cholestatic disease, but its evidence base differs completely between them. PBC: established, disease-directed first-line therapy. ABCB4 disease: EASL gives a strong recommendation, based on level 3 evidence, for patients with at least one missense variant and a clinical phenotype. Thompson explains the logic: in MDR3 deficiency, bile acid toxicity in bile is at the heart of the disease, so reducing the hydrophobicity of the bile acid pool is entirely logical, and retrospective data show that biochemical improvement after UDCA is associated with better outcomes. PSC: UDCA has not been shown to improve meaningful long-term outcomes, and high-dose UDCA, 28 to 30 mg/kg/day, was associated with a higher rate of serious adverse outcomes in the randomised trial by Lindor and colleagues, Hepatology 2009. High doses should not be normalised in PSC. Genetic primary cholestasis, such as BSEP or FIC1 deficiency: Thompson is blunt. UDCA is itself a bile acid and might even be harmful in severe cholestasis; there are suggestions it can increase BSEP expression, but evidence of clinical benefit is missing. The bottom bar is the mechanism-to-treatment logic of the whole series: UDCA helps most when the problem is toxic bile injuring ducts. Norucholic acid and other hydrophilic bile acids are logical but unproven. Evidence status as labelled.</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Both trials enrolled patients with PBC and an inadequate response to, or intolerance of, UDCA. Bar lengths are drawn to scale on a common percentage axis. RESPONSE (seladelpar, a PPAR-δ agonist, NEJM 2024): at 12 months, 61.7 percent on seladelpar versus 20.0 percent on placebo met the composite biochemical endpoint, and ALP normalised in 25 percent versus 0 percent. Seladelpar also improved the prespecified pruritus endpoint in patients with moderate to severe itch at baseline. ELATIVE (elafibranor, a PPAR-α/δ agonist, NEJM 2024): at 52 weeks, 51 percent versus 4 percent met the composite biochemical endpoint, and ALP normalised in 15 percent versus 0 percent. The key worst-itch endpoint was not statistically significant, although some measures suggested improvement. Myalgia, with or without creatine kinase rise, and gastrointestinal symptoms were notable adverse effects. These are different trials with different populations, durations and placebo responses, so the figures cannot be compared directly as relative efficacy. The dark bar is the outcome point. US accelerated approvals in 2024 rested on biochemical response, which is a surrogate. Confirmatory outcome trials are ongoing; I have not named them because I could not verify their current status. The 2026 review by Alamgir and Kowdley notes there is no FDA-approved second-line therapy in cirrhosis and that trials should be considered there. Relevance to genetic cholestasis: none tested; PPAR agonists are PBC drugs. SFDA status not verified.</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32</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BF232A-D0AC-9B4F-A822-05618EDB3A6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2760112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solidFill>
                <a:schemeClr val="tx1"/>
              </a:solidFill>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E2E1998-44C0-9D48-9CBF-232A4863CFBB}" type="slidenum">
              <a:rPr kumimoji="0" lang="en-US" sz="1200" b="0" i="0" u="none" strike="noStrike" kern="1200" cap="none" spc="0" normalizeH="0" baseline="0" noProof="0" smtClean="0">
                <a:ln>
                  <a:noFill/>
                </a:ln>
                <a:solidFill>
                  <a:prstClr val="black"/>
                </a:solidFill>
                <a:effectLst/>
                <a:uLnTx/>
                <a:uFillTx/>
                <a:latin typeface="Trebuchet M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prstClr val="black"/>
              </a:solidFill>
              <a:effectLst/>
              <a:uLnTx/>
              <a:uFillTx/>
              <a:latin typeface="Trebuchet MS"/>
              <a:ea typeface="+mn-ea"/>
              <a:cs typeface="+mn-cs"/>
            </a:endParaRPr>
          </a:p>
        </p:txBody>
      </p:sp>
    </p:spTree>
    <p:extLst>
      <p:ext uri="{BB962C8B-B14F-4D97-AF65-F5344CB8AC3E}">
        <p14:creationId xmlns:p14="http://schemas.microsoft.com/office/powerpoint/2010/main" val="259185620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MARCH-PFIC, published in Lancet Gastroenterology and Hepatology in 2024, randomised 93 children with PFIC and persistent pruritus, median age 3, to maralixibat or placebo. In the primary BSEP-deficiency cohort, the itch score fell by 1.1 points more than placebo (95% CI −1.8 to −0.3), and serum bile acids fell by 187 µmol/L more than placebo (95% CI −293 to −80). Across all PFIC subtypes the itch difference was −1.2. Diarrhoea, mostly mild or moderate, occurred in 57 percent versus 20 percent. These figures are as reported in the Healio summary of the paper; I did not open the full text. Thompson notes that randomised trials of both odevixibat and maralixibat in various PFIC types showed efficacy and tolerability, and that these drugs are now licensed for PFIC in many countries. Specific indications differ by jurisdiction and age; check the local label. The lower-right box is the critical restraint. Thompson writes that the adult diseases discussed are milder versions of those in the pivotal trials and that it is logical to think these drugs will work in milder phenotypes. That is reasoned opinion, not evidence, and the authors declare relationships with companies that market IBAT inhibitors. Paediatric endpoints and instruments also differ from adult ones. For our patient, an IBAT inhibitor would be off-label in the US unless she had PBC; the PBC-specific drug is on the next slide. Evidence status: paediatric efficacy supported by RCT; adult genetic cholestasis unproven.</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37</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replaces the first deck’s “under FDA review, outcome not checked”. Linerixibat, an IBAT inhibitor marketed as Lynavoy, is FDA-approved for the treatment of cholestatic pruritus associated with PBC in adults; the approval was announced in March 2026. The production brief gives 17 March; GSK’s announcement was dated 19 March. The label states initial US approval 2026. GLISTEN, Lancet Gastroenterology and Hepatology 2026: 238 adults with PBC and moderate to severe itch, 97 percent on UDCA, randomised to linerixibat 40 mg twice daily or placebo for 24 weeks. The monthly worst-itch score fell by 2.86 points with linerixibat and 2.15 with placebo, a difference of −0.72 (95% CI −1.15 to −0.28; p = 0.001). Sleep interference improved by 0.53 points more than placebo. Bars are drawn to scale. Two critical readings. First, the placebo response was large, and the mean placebo-adjusted benefit is modest on a 0 to 10 scale; some patients respond much better than the mean, but the average effect is not dramatic. Second, diarrhoea occurred in 62 percent versus 18 percent per the label, abdominal pain in 26 versus 10 percent, and 14 versus 5 percent stopped for adverse reactions. Label points: avoid in decompensated cirrhosis or prior decompensation; monitor liver tests; check vitamins A, D, E and INR; IBAT inhibitors carry a fracture signal; separate from resins by at least 4 hours. This is a symptom drug, not a disease-modifying one. SFDA status not verified. Evidence status: RCT, direct patient-reported benefit.</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38</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B22826-FA6B-34B9-D58C-13560C111B6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ED59B91-C710-E68C-D113-6C85CFF4A05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6043FBD-9F73-7CFB-6938-E13E0B9ECFA2}"/>
              </a:ext>
            </a:extLst>
          </p:cNvPr>
          <p:cNvSpPr>
            <a:spLocks noGrp="1"/>
          </p:cNvSpPr>
          <p:nvPr>
            <p:ph type="body" idx="1"/>
          </p:nvPr>
        </p:nvSpPr>
        <p:spPr/>
        <p:txBody>
          <a:bodyPr/>
          <a:lstStyle/>
          <a:p>
            <a:r>
              <a:rPr lang="en-US" dirty="0"/>
              <a:t>Transition slide 1 of 5. Same slide repeated between sections; the lit branch marks the topic that starts now. Order: What is cholestasis; The biopsy and patterns; Pruritus: mechanisms and treatment; Adult genetic cholestasis; Established and emerging therapeutics.</a:t>
            </a:r>
          </a:p>
        </p:txBody>
      </p:sp>
      <p:sp>
        <p:nvSpPr>
          <p:cNvPr id="4" name="Slide Number Placeholder 3">
            <a:extLst>
              <a:ext uri="{FF2B5EF4-FFF2-40B4-BE49-F238E27FC236}">
                <a16:creationId xmlns:a16="http://schemas.microsoft.com/office/drawing/2014/main" id="{FE597412-73A6-745A-A762-C8AB84E8F967}"/>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39</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98712952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Take-home slide, dark theme to match the section-transition slides. Wording of the five points follows the revised set agreed in discussion. 1. Cholestasis is a syndrome, not a diagnosis: the work is finding the cause. 2. Biopsy pattern is read with serology and imaging, never alone. 3. Itch: stepwise approach (sequestrant, rifampicin, naltrexone, sertraline), reassess every visit. Newer agents add modestly; elafibranor missed its itch endpoint, linerixibat gave modest absolute reductions with frequent diarrhoea. 4. Genetic testing in adults with suggestive phenotypes: EASL 2024 links a result to treatment, surveillance and family counselling. 5. Per the 2026 AASLD/AGA PBC guideline: assess UDCA response at 6 to 12 months, earlier if LSM 10 kPa or more or age under 62; escalation is a conditional, low-certainty recommendation and a shared decision, with risk-based as well as threshold-based thinking.</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40</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Master" Target="../slideMasters/slideMaster3.xml"/><Relationship Id="rId1" Type="http://schemas.openxmlformats.org/officeDocument/2006/relationships/tags" Target="../tags/tag1.xml"/><Relationship Id="rId4" Type="http://schemas.openxmlformats.org/officeDocument/2006/relationships/image" Target="../media/image2.emf"/></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p:cSld name="Title and body">
    <p:bg>
      <p:bgPr>
        <a:solidFill>
          <a:srgbClr val="F6F3EC"/>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2800" y="812800"/>
            <a:ext cx="10566400" cy="391120"/>
          </a:xfrm>
          <a:prstGeom prst="rect">
            <a:avLst/>
          </a:prstGeom>
          <a:noFill/>
          <a:ln/>
        </p:spPr>
        <p:txBody>
          <a:bodyPr wrap="square" lIns="0" tIns="0" rIns="0" bIns="0" rtlCol="0" anchor="t"/>
          <a:lstStyle>
            <a:lvl1pPr marL="0" indent="0" algn="l">
              <a:lnSpc>
                <a:spcPct val="115000"/>
              </a:lnSpc>
              <a:buNone/>
              <a:defRPr lang="en-US" sz="2800" dirty="0">
                <a:solidFill>
                  <a:srgbClr val="12262E"/>
                </a:solidFill>
                <a:latin typeface="Georgia" pitchFamily="34" charset="0"/>
                <a:ea typeface="Georgia" pitchFamily="34" charset="-122"/>
                <a:cs typeface="Georgia" pitchFamily="34" charset="-120"/>
              </a:defRPr>
            </a:lvl1pPr>
          </a:lstStyle>
          <a:p>
            <a:pPr marL="0" indent="0" algn="l">
              <a:lnSpc>
                <a:spcPct val="115000"/>
              </a:lnSpc>
              <a:buNone/>
            </a:pPr>
            <a:endParaRPr lang="en-US" sz="2800" dirty="0">
              <a:latin typeface="Georgia" charset="0"/>
              <a:ea typeface="Georgia" charset="0"/>
              <a:cs typeface="Georgia" charset="0"/>
            </a:endParaRPr>
          </a:p>
        </p:txBody>
      </p:sp>
      <p:sp>
        <p:nvSpPr>
          <p:cNvPr id="3" name="Text Placeholder 2"/>
          <p:cNvSpPr>
            <a:spLocks noGrp="1"/>
          </p:cNvSpPr>
          <p:nvPr>
            <p:ph type="body" idx="101"/>
          </p:nvPr>
        </p:nvSpPr>
        <p:spPr>
          <a:xfrm>
            <a:off x="812800" y="1508720"/>
            <a:ext cx="10566400" cy="4536480"/>
          </a:xfrm>
          <a:prstGeom prst="rect">
            <a:avLst/>
          </a:prstGeom>
          <a:noFill/>
          <a:ln/>
        </p:spPr>
        <p:txBody>
          <a:bodyPr wrap="square" lIns="0" tIns="0" rIns="0" bIns="0" rtlCol="0" anchor="t"/>
          <a:lstStyle>
            <a:lvl1pPr marL="0" indent="0" algn="l">
              <a:lnSpc>
                <a:spcPct val="140000"/>
              </a:lnSpc>
              <a:buNone/>
              <a:defRPr lang="en-US" sz="1600" dirty="0">
                <a:solidFill>
                  <a:srgbClr val="12262E"/>
                </a:solidFill>
                <a:latin typeface="Arial" pitchFamily="34" charset="0"/>
                <a:ea typeface="Arial" pitchFamily="34" charset="-122"/>
                <a:cs typeface="Arial" pitchFamily="34" charset="-120"/>
              </a:defRPr>
            </a:lvl1pPr>
          </a:lstStyle>
          <a:p>
            <a:pPr marL="0" indent="0" algn="l">
              <a:lnSpc>
                <a:spcPct val="140000"/>
              </a:lnSpc>
              <a:buNone/>
            </a:pPr>
            <a:endParaRPr lang="en-US" sz="1600" dirty="0">
              <a:latin typeface="Arial" charset="0"/>
              <a:ea typeface="Arial" charset="0"/>
              <a:cs typeface="Arial" charset="0"/>
            </a:endParaRPr>
          </a:p>
        </p:txBody>
      </p:sp>
    </p:spTree>
    <p:extLst>
      <p:ext uri="{BB962C8B-B14F-4D97-AF65-F5344CB8AC3E}">
        <p14:creationId xmlns:p14="http://schemas.microsoft.com/office/powerpoint/2010/main" val="20409787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1F6B94-737C-6D14-C8C8-F077CD790AFA}"/>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618FF362-F01A-7DE9-E407-77DFEC873DF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3BE8D68B-245D-0E02-2EE0-226C7F94C170}"/>
              </a:ext>
            </a:extLst>
          </p:cNvPr>
          <p:cNvSpPr>
            <a:spLocks noGrp="1"/>
          </p:cNvSpPr>
          <p:nvPr>
            <p:ph type="dt" sz="half" idx="10"/>
          </p:nvPr>
        </p:nvSpPr>
        <p:spPr/>
        <p:txBody>
          <a:bodyPr/>
          <a:lstStyle/>
          <a:p>
            <a:fld id="{7F1F8128-52EE-401B-A22B-6A3C48DF0746}" type="datetimeFigureOut">
              <a:rPr lang="en-AU" smtClean="0"/>
              <a:t>4/11/2026</a:t>
            </a:fld>
            <a:endParaRPr lang="en-AU"/>
          </a:p>
        </p:txBody>
      </p:sp>
      <p:sp>
        <p:nvSpPr>
          <p:cNvPr id="5" name="Footer Placeholder 4">
            <a:extLst>
              <a:ext uri="{FF2B5EF4-FFF2-40B4-BE49-F238E27FC236}">
                <a16:creationId xmlns:a16="http://schemas.microsoft.com/office/drawing/2014/main" id="{71396001-010B-83C2-1C1B-157B5BC13210}"/>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A39C3BF3-0FBE-595E-D198-2F872741952C}"/>
              </a:ext>
            </a:extLst>
          </p:cNvPr>
          <p:cNvSpPr>
            <a:spLocks noGrp="1"/>
          </p:cNvSpPr>
          <p:nvPr>
            <p:ph type="sldNum" sz="quarter" idx="12"/>
          </p:nvPr>
        </p:nvSpPr>
        <p:spPr/>
        <p:txBody>
          <a:bodyPr/>
          <a:lstStyle/>
          <a:p>
            <a:fld id="{BB7A1679-4671-4C6E-8560-15428E8D016F}" type="slidenum">
              <a:rPr lang="en-AU" smtClean="0"/>
              <a:t>‹#›</a:t>
            </a:fld>
            <a:endParaRPr lang="en-AU"/>
          </a:p>
        </p:txBody>
      </p:sp>
    </p:spTree>
    <p:extLst>
      <p:ext uri="{BB962C8B-B14F-4D97-AF65-F5344CB8AC3E}">
        <p14:creationId xmlns:p14="http://schemas.microsoft.com/office/powerpoint/2010/main" val="28217905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cSld name="Title and body">
    <p:bg>
      <p:bgPr>
        <a:solidFill>
          <a:srgbClr val="12262E"/>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2800" y="812800"/>
            <a:ext cx="10566400" cy="467360"/>
          </a:xfrm>
          <a:prstGeom prst="rect">
            <a:avLst/>
          </a:prstGeom>
          <a:noFill/>
          <a:ln/>
        </p:spPr>
        <p:txBody>
          <a:bodyPr wrap="square" lIns="0" tIns="0" rIns="0" bIns="0" rtlCol="0" anchor="t"/>
          <a:lstStyle>
            <a:lvl1pPr marL="0" indent="0" algn="l">
              <a:lnSpc>
                <a:spcPct val="115000"/>
              </a:lnSpc>
              <a:buNone/>
              <a:defRPr lang="en-US" sz="3200" dirty="0">
                <a:solidFill>
                  <a:srgbClr val="BFD8D5"/>
                </a:solidFill>
                <a:latin typeface="Arial" pitchFamily="34" charset="0"/>
                <a:ea typeface="Arial" pitchFamily="34" charset="-122"/>
                <a:cs typeface="Arial" pitchFamily="34" charset="-120"/>
              </a:defRPr>
            </a:lvl1pPr>
          </a:lstStyle>
          <a:p>
            <a:pPr marL="0" indent="0" algn="l">
              <a:lnSpc>
                <a:spcPct val="115000"/>
              </a:lnSpc>
              <a:buNone/>
            </a:pPr>
            <a:endParaRPr lang="en-US" sz="3200" dirty="0">
              <a:latin typeface="Arial" charset="0"/>
              <a:ea typeface="Arial" charset="0"/>
              <a:cs typeface="Arial" charset="0"/>
            </a:endParaRPr>
          </a:p>
        </p:txBody>
      </p:sp>
      <p:sp>
        <p:nvSpPr>
          <p:cNvPr id="3" name="Text Placeholder 2"/>
          <p:cNvSpPr>
            <a:spLocks noGrp="1"/>
          </p:cNvSpPr>
          <p:nvPr>
            <p:ph type="body" idx="101"/>
          </p:nvPr>
        </p:nvSpPr>
        <p:spPr>
          <a:xfrm>
            <a:off x="812800" y="1584960"/>
            <a:ext cx="10566400" cy="4460240"/>
          </a:xfrm>
          <a:prstGeom prst="rect">
            <a:avLst/>
          </a:prstGeom>
          <a:noFill/>
          <a:ln/>
        </p:spPr>
        <p:txBody>
          <a:bodyPr wrap="square" lIns="0" tIns="0" rIns="0" bIns="0" rtlCol="0" anchor="t"/>
          <a:lstStyle>
            <a:lvl1pPr marL="0" indent="0" algn="l">
              <a:lnSpc>
                <a:spcPct val="140000"/>
              </a:lnSpc>
              <a:buNone/>
              <a:defRPr lang="en-US" sz="1600" dirty="0">
                <a:solidFill>
                  <a:srgbClr val="BFD8D5"/>
                </a:solidFill>
                <a:latin typeface="Arial" pitchFamily="34" charset="0"/>
                <a:ea typeface="Arial" pitchFamily="34" charset="-122"/>
                <a:cs typeface="Arial" pitchFamily="34" charset="-120"/>
              </a:defRPr>
            </a:lvl1pPr>
          </a:lstStyle>
          <a:p>
            <a:pPr marL="0" indent="0" algn="l">
              <a:lnSpc>
                <a:spcPct val="140000"/>
              </a:lnSpc>
              <a:buNone/>
            </a:pPr>
            <a:endParaRPr lang="en-US" sz="1600" dirty="0">
              <a:latin typeface="Arial" charset="0"/>
              <a:ea typeface="Arial" charset="0"/>
              <a:cs typeface="Arial" charset="0"/>
            </a:endParaRPr>
          </a:p>
        </p:txBody>
      </p:sp>
    </p:spTree>
    <p:extLst>
      <p:ext uri="{BB962C8B-B14F-4D97-AF65-F5344CB8AC3E}">
        <p14:creationId xmlns:p14="http://schemas.microsoft.com/office/powerpoint/2010/main" val="37404471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cSld name="Title and body">
    <p:bg>
      <p:bgPr>
        <a:solidFill>
          <a:srgbClr val="F6F3EC"/>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2800" y="812800"/>
            <a:ext cx="10566400" cy="391120"/>
          </a:xfrm>
          <a:prstGeom prst="rect">
            <a:avLst/>
          </a:prstGeom>
          <a:noFill/>
          <a:ln/>
        </p:spPr>
        <p:txBody>
          <a:bodyPr wrap="square" lIns="0" tIns="0" rIns="0" bIns="0" rtlCol="0" anchor="t"/>
          <a:lstStyle>
            <a:lvl1pPr marL="0" indent="0" algn="l">
              <a:lnSpc>
                <a:spcPct val="115000"/>
              </a:lnSpc>
              <a:buNone/>
              <a:defRPr lang="en-US" sz="2800" dirty="0">
                <a:solidFill>
                  <a:srgbClr val="12262E"/>
                </a:solidFill>
                <a:latin typeface="Georgia" pitchFamily="34" charset="0"/>
                <a:ea typeface="Georgia" pitchFamily="34" charset="-122"/>
                <a:cs typeface="Georgia" pitchFamily="34" charset="-120"/>
              </a:defRPr>
            </a:lvl1pPr>
          </a:lstStyle>
          <a:p>
            <a:pPr marL="0" indent="0" algn="l">
              <a:lnSpc>
                <a:spcPct val="115000"/>
              </a:lnSpc>
              <a:buNone/>
            </a:pPr>
            <a:endParaRPr lang="en-US" sz="2800" dirty="0">
              <a:latin typeface="Georgia" charset="0"/>
              <a:ea typeface="Georgia" charset="0"/>
              <a:cs typeface="Georgia" charset="0"/>
            </a:endParaRPr>
          </a:p>
        </p:txBody>
      </p:sp>
      <p:sp>
        <p:nvSpPr>
          <p:cNvPr id="3" name="Text Placeholder 2"/>
          <p:cNvSpPr>
            <a:spLocks noGrp="1"/>
          </p:cNvSpPr>
          <p:nvPr>
            <p:ph type="body" idx="101"/>
          </p:nvPr>
        </p:nvSpPr>
        <p:spPr>
          <a:xfrm>
            <a:off x="812800" y="1508720"/>
            <a:ext cx="10566400" cy="4536480"/>
          </a:xfrm>
          <a:prstGeom prst="rect">
            <a:avLst/>
          </a:prstGeom>
          <a:noFill/>
          <a:ln/>
        </p:spPr>
        <p:txBody>
          <a:bodyPr wrap="square" lIns="0" tIns="0" rIns="0" bIns="0" rtlCol="0" anchor="t"/>
          <a:lstStyle>
            <a:lvl1pPr marL="0" indent="0" algn="l">
              <a:lnSpc>
                <a:spcPct val="140000"/>
              </a:lnSpc>
              <a:buNone/>
              <a:defRPr lang="en-US" sz="1600" dirty="0">
                <a:solidFill>
                  <a:srgbClr val="12262E"/>
                </a:solidFill>
                <a:latin typeface="Arial" pitchFamily="34" charset="0"/>
                <a:ea typeface="Arial" pitchFamily="34" charset="-122"/>
                <a:cs typeface="Arial" pitchFamily="34" charset="-120"/>
              </a:defRPr>
            </a:lvl1pPr>
          </a:lstStyle>
          <a:p>
            <a:pPr marL="0" indent="0" algn="l">
              <a:lnSpc>
                <a:spcPct val="140000"/>
              </a:lnSpc>
              <a:buNone/>
            </a:pPr>
            <a:endParaRPr lang="en-US" sz="1600" dirty="0">
              <a:latin typeface="Arial" charset="0"/>
              <a:ea typeface="Arial" charset="0"/>
              <a:cs typeface="Arial" charset="0"/>
            </a:endParaRPr>
          </a:p>
        </p:txBody>
      </p:sp>
    </p:spTree>
    <p:extLst>
      <p:ext uri="{BB962C8B-B14F-4D97-AF65-F5344CB8AC3E}">
        <p14:creationId xmlns:p14="http://schemas.microsoft.com/office/powerpoint/2010/main" val="24575109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cSld name="General conten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608FC52-00FB-BF2C-3B6C-7742BEAC65A1}"/>
              </a:ext>
            </a:extLst>
          </p:cNvPr>
          <p:cNvSpPr/>
          <p:nvPr/>
        </p:nvSpPr>
        <p:spPr>
          <a:xfrm>
            <a:off x="577515" y="5907873"/>
            <a:ext cx="11454964" cy="84330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atin typeface="Trebuchet MS" panose="020B0603020202020204" pitchFamily="34" charset="0"/>
            </a:endParaRPr>
          </a:p>
        </p:txBody>
      </p:sp>
      <p:sp>
        <p:nvSpPr>
          <p:cNvPr id="8" name="Text Placeholder 7">
            <a:extLst>
              <a:ext uri="{FF2B5EF4-FFF2-40B4-BE49-F238E27FC236}">
                <a16:creationId xmlns:a16="http://schemas.microsoft.com/office/drawing/2014/main" id="{F2542C23-6F4A-0D89-711A-3F821975F932}"/>
              </a:ext>
            </a:extLst>
          </p:cNvPr>
          <p:cNvSpPr>
            <a:spLocks noGrp="1"/>
          </p:cNvSpPr>
          <p:nvPr>
            <p:ph type="body" sz="quarter" idx="10" hasCustomPrompt="1"/>
          </p:nvPr>
        </p:nvSpPr>
        <p:spPr>
          <a:xfrm>
            <a:off x="584199" y="38100"/>
            <a:ext cx="7518400" cy="304800"/>
          </a:xfrm>
        </p:spPr>
        <p:txBody>
          <a:bodyPr anchor="t" anchorCtr="0"/>
          <a:lstStyle>
            <a:lvl1pPr marL="0" indent="0">
              <a:buNone/>
              <a:defRPr kumimoji="0" lang="en-US" sz="1600" b="0" i="0" u="none" strike="noStrike" kern="1600" cap="none" spc="0" normalizeH="0" baseline="0" dirty="0">
                <a:ln>
                  <a:noFill/>
                </a:ln>
                <a:solidFill>
                  <a:srgbClr val="54565B"/>
                </a:solidFill>
                <a:effectLst/>
                <a:uLnTx/>
                <a:uFillTx/>
                <a:latin typeface="Trebuchet MS" panose="020B0703020202090204" pitchFamily="34" charset="0"/>
                <a:ea typeface="+mn-ea"/>
                <a:cs typeface="+mn-cs"/>
              </a:defRPr>
            </a:lvl1pPr>
          </a:lstStyle>
          <a:p>
            <a:pPr marL="0" marR="0" lvl="0" indent="0" algn="l" defTabSz="914400" rtl="0" eaLnBrk="1" fontAlgn="auto" latinLnBrk="0" hangingPunct="1">
              <a:lnSpc>
                <a:spcPct val="80000"/>
              </a:lnSpc>
              <a:spcBef>
                <a:spcPts val="0"/>
              </a:spcBef>
              <a:spcAft>
                <a:spcPts val="0"/>
              </a:spcAft>
              <a:buClrTx/>
              <a:buSzTx/>
              <a:buFont typeface="Arial" panose="020B0604020202020204" pitchFamily="34" charset="0"/>
              <a:buNone/>
              <a:tabLst/>
              <a:defRPr/>
            </a:pPr>
            <a:r>
              <a:rPr lang="en-US"/>
              <a:t>Study number</a:t>
            </a:r>
          </a:p>
        </p:txBody>
      </p:sp>
      <p:sp>
        <p:nvSpPr>
          <p:cNvPr id="15" name="Text Placeholder 14">
            <a:extLst>
              <a:ext uri="{FF2B5EF4-FFF2-40B4-BE49-F238E27FC236}">
                <a16:creationId xmlns:a16="http://schemas.microsoft.com/office/drawing/2014/main" id="{8291E3BC-7867-7FDA-9060-416B59033CF0}"/>
              </a:ext>
            </a:extLst>
          </p:cNvPr>
          <p:cNvSpPr>
            <a:spLocks noGrp="1"/>
          </p:cNvSpPr>
          <p:nvPr>
            <p:ph type="body" sz="quarter" idx="12" hasCustomPrompt="1"/>
          </p:nvPr>
        </p:nvSpPr>
        <p:spPr>
          <a:xfrm>
            <a:off x="381000" y="6223000"/>
            <a:ext cx="11379200" cy="647700"/>
          </a:xfrm>
        </p:spPr>
        <p:txBody>
          <a:bodyPr bIns="100584" anchor="b" anchorCtr="0"/>
          <a:lstStyle>
            <a:lvl1pPr marL="0" indent="0">
              <a:lnSpc>
                <a:spcPct val="100000"/>
              </a:lnSpc>
              <a:spcAft>
                <a:spcPts val="0"/>
              </a:spcAft>
              <a:buNone/>
              <a:defRPr kumimoji="0" lang="en-US" sz="800" b="0" i="0" u="none" strike="noStrike" kern="1200" cap="none" spc="0" normalizeH="0" baseline="0" dirty="0">
                <a:ln>
                  <a:noFill/>
                </a:ln>
                <a:solidFill>
                  <a:srgbClr val="54565B">
                    <a:lumMod val="50000"/>
                  </a:srgbClr>
                </a:solidFill>
                <a:effectLst/>
                <a:uLnTx/>
                <a:uFillTx/>
                <a:latin typeface="Trebuchet MS" panose="020B0603020202020204" pitchFamily="34" charset="0"/>
                <a:ea typeface="+mn-ea"/>
                <a:cs typeface="Arial"/>
              </a:defRPr>
            </a:lvl1pPr>
          </a:lstStyle>
          <a:p>
            <a:pPr lvl="0"/>
            <a:r>
              <a:rPr lang="en-US"/>
              <a:t>References and footnotes</a:t>
            </a:r>
          </a:p>
        </p:txBody>
      </p:sp>
      <p:sp>
        <p:nvSpPr>
          <p:cNvPr id="7" name="Title 2">
            <a:extLst>
              <a:ext uri="{FF2B5EF4-FFF2-40B4-BE49-F238E27FC236}">
                <a16:creationId xmlns:a16="http://schemas.microsoft.com/office/drawing/2014/main" id="{E0F06928-2D54-9E71-B862-FBD8B7A51448}"/>
              </a:ext>
            </a:extLst>
          </p:cNvPr>
          <p:cNvSpPr>
            <a:spLocks noGrp="1"/>
          </p:cNvSpPr>
          <p:nvPr>
            <p:ph type="title"/>
          </p:nvPr>
        </p:nvSpPr>
        <p:spPr>
          <a:xfrm>
            <a:off x="571500" y="368300"/>
            <a:ext cx="11201400" cy="990600"/>
          </a:xfrm>
        </p:spPr>
        <p:txBody>
          <a:bodyPr anchor="ctr" anchorCtr="0"/>
          <a:lstStyle>
            <a:lvl1pPr>
              <a:defRPr sz="3200"/>
            </a:lvl1pPr>
          </a:lstStyle>
          <a:p>
            <a:r>
              <a:rPr lang="en-US"/>
              <a:t>Click to edit Master title style</a:t>
            </a:r>
          </a:p>
        </p:txBody>
      </p:sp>
      <p:sp>
        <p:nvSpPr>
          <p:cNvPr id="4" name="Content Placeholder 3">
            <a:extLst>
              <a:ext uri="{FF2B5EF4-FFF2-40B4-BE49-F238E27FC236}">
                <a16:creationId xmlns:a16="http://schemas.microsoft.com/office/drawing/2014/main" id="{5E45ABA0-A43E-6E50-243C-0BA943C49822}"/>
              </a:ext>
            </a:extLst>
          </p:cNvPr>
          <p:cNvSpPr>
            <a:spLocks noGrp="1"/>
          </p:cNvSpPr>
          <p:nvPr>
            <p:ph sz="quarter" idx="13"/>
          </p:nvPr>
        </p:nvSpPr>
        <p:spPr>
          <a:xfrm>
            <a:off x="571500" y="1527175"/>
            <a:ext cx="11188700" cy="45958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022931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ntent" userDrawn="1">
  <p:cSld name="Content">
    <p:spTree>
      <p:nvGrpSpPr>
        <p:cNvPr id="1" name="Shape 19"/>
        <p:cNvGrpSpPr/>
        <p:nvPr/>
      </p:nvGrpSpPr>
      <p:grpSpPr>
        <a:xfrm>
          <a:off x="0" y="0"/>
          <a:ext cx="0" cy="0"/>
          <a:chOff x="0" y="0"/>
          <a:chExt cx="0" cy="0"/>
        </a:xfrm>
      </p:grpSpPr>
      <p:graphicFrame>
        <p:nvGraphicFramePr>
          <p:cNvPr id="2" name="think-cell data - do not delete" hidden="1">
            <a:extLst>
              <a:ext uri="{FF2B5EF4-FFF2-40B4-BE49-F238E27FC236}">
                <a16:creationId xmlns:a16="http://schemas.microsoft.com/office/drawing/2014/main" id="{4440A6FD-5D7C-6DDA-8E73-782C6838DC5C}"/>
              </a:ext>
            </a:extLst>
          </p:cNvPr>
          <p:cNvGraphicFramePr>
            <a:graphicFrameLocks noChangeAspect="1"/>
          </p:cNvGraphicFramePr>
          <p:nvPr userDrawn="1">
            <p:custDataLst>
              <p:tags r:id="rId1"/>
            </p:custDataLst>
            <p:extLst>
              <p:ext uri="{D42A27DB-BD31-4B8C-83A1-F6EECF244321}">
                <p14:modId xmlns:p14="http://schemas.microsoft.com/office/powerpoint/2010/main" val="25541692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84" imgH="384" progId="TCLayout.ActiveDocument.1">
                  <p:embed/>
                </p:oleObj>
              </mc:Choice>
              <mc:Fallback>
                <p:oleObj name="think-cell Slide" r:id="rId3" imgW="384" imgH="384" progId="TCLayout.ActiveDocument.1">
                  <p:embed/>
                  <p:pic>
                    <p:nvPicPr>
                      <p:cNvPr id="2" name="think-cell data - do not delete" hidden="1">
                        <a:extLst>
                          <a:ext uri="{FF2B5EF4-FFF2-40B4-BE49-F238E27FC236}">
                            <a16:creationId xmlns:a16="http://schemas.microsoft.com/office/drawing/2014/main" id="{4440A6FD-5D7C-6DDA-8E73-782C6838DC5C}"/>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0" name="Google Shape;20;p21"/>
          <p:cNvSpPr txBox="1">
            <a:spLocks noGrp="1"/>
          </p:cNvSpPr>
          <p:nvPr>
            <p:ph type="title"/>
          </p:nvPr>
        </p:nvSpPr>
        <p:spPr>
          <a:xfrm>
            <a:off x="609599" y="357393"/>
            <a:ext cx="10972801" cy="987019"/>
          </a:xfrm>
          <a:prstGeom prst="rect">
            <a:avLst/>
          </a:prstGeom>
          <a:noFill/>
          <a:ln>
            <a:noFill/>
          </a:ln>
        </p:spPr>
        <p:txBody>
          <a:bodyPr spcFirstLastPara="1" wrap="square" lIns="91425" tIns="45700" rIns="91425" bIns="45700" anchor="b" anchorCtr="0">
            <a:noAutofit/>
          </a:bodyPr>
          <a:lstStyle>
            <a:lvl1pPr lvl="0" algn="l">
              <a:lnSpc>
                <a:spcPct val="80000"/>
              </a:lnSpc>
              <a:spcBef>
                <a:spcPts val="0"/>
              </a:spcBef>
              <a:spcAft>
                <a:spcPts val="0"/>
              </a:spcAft>
              <a:buClr>
                <a:schemeClr val="accent1"/>
              </a:buClr>
              <a:buSzPts val="2800"/>
              <a:buFont typeface="Trebuchet MS"/>
              <a:buNone/>
              <a:defRPr b="1" i="0">
                <a:solidFill>
                  <a:schemeClr val="accent1"/>
                </a:solidFill>
                <a:latin typeface="Trebuchet MS"/>
                <a:ea typeface="Trebuchet MS"/>
                <a:cs typeface="Trebuchet MS"/>
                <a:sym typeface="Trebuchet MS"/>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 name="Google Shape;23;p21"/>
          <p:cNvSpPr txBox="1">
            <a:spLocks noGrp="1"/>
          </p:cNvSpPr>
          <p:nvPr>
            <p:ph type="sldNum" idx="12"/>
          </p:nvPr>
        </p:nvSpPr>
        <p:spPr>
          <a:xfrm>
            <a:off x="211015" y="6400799"/>
            <a:ext cx="2743200" cy="291492"/>
          </a:xfrm>
          <a:prstGeom prst="rect">
            <a:avLst/>
          </a:prstGeom>
          <a:noFill/>
          <a:ln>
            <a:noFill/>
          </a:ln>
        </p:spPr>
        <p:txBody>
          <a:bodyPr spcFirstLastPara="1" wrap="square" lIns="91425" tIns="45700" rIns="91425" bIns="45700" anchor="ctr" anchorCtr="0">
            <a:noAutofit/>
          </a:bodyPr>
          <a:lstStyle>
            <a:lvl1pPr marL="0" marR="0" lvl="0" indent="0" algn="l">
              <a:lnSpc>
                <a:spcPct val="100000"/>
              </a:lnSpc>
              <a:spcBef>
                <a:spcPts val="0"/>
              </a:spcBef>
              <a:spcAft>
                <a:spcPts val="0"/>
              </a:spcAft>
              <a:buClr>
                <a:srgbClr val="000000"/>
              </a:buClr>
              <a:buSzPts val="800"/>
              <a:buFont typeface="Arial"/>
              <a:buNone/>
              <a:defRPr sz="800" b="0" i="0" u="none" strike="noStrike" cap="none">
                <a:solidFill>
                  <a:schemeClr val="lt2"/>
                </a:solidFill>
                <a:latin typeface="Trebuchet MS"/>
                <a:ea typeface="Trebuchet MS"/>
                <a:cs typeface="Trebuchet MS"/>
                <a:sym typeface="Trebuchet MS"/>
              </a:defRPr>
            </a:lvl1pPr>
            <a:lvl2pPr marL="0" marR="0" lvl="1" indent="0" algn="l">
              <a:lnSpc>
                <a:spcPct val="100000"/>
              </a:lnSpc>
              <a:spcBef>
                <a:spcPts val="0"/>
              </a:spcBef>
              <a:spcAft>
                <a:spcPts val="0"/>
              </a:spcAft>
              <a:buClr>
                <a:srgbClr val="000000"/>
              </a:buClr>
              <a:buSzPts val="800"/>
              <a:buFont typeface="Arial"/>
              <a:buNone/>
              <a:defRPr sz="800" b="0" i="0" u="none" strike="noStrike" cap="none">
                <a:solidFill>
                  <a:schemeClr val="lt2"/>
                </a:solidFill>
                <a:latin typeface="Trebuchet MS"/>
                <a:ea typeface="Trebuchet MS"/>
                <a:cs typeface="Trebuchet MS"/>
                <a:sym typeface="Trebuchet MS"/>
              </a:defRPr>
            </a:lvl2pPr>
            <a:lvl3pPr marL="0" marR="0" lvl="2" indent="0" algn="l">
              <a:lnSpc>
                <a:spcPct val="100000"/>
              </a:lnSpc>
              <a:spcBef>
                <a:spcPts val="0"/>
              </a:spcBef>
              <a:spcAft>
                <a:spcPts val="0"/>
              </a:spcAft>
              <a:buClr>
                <a:srgbClr val="000000"/>
              </a:buClr>
              <a:buSzPts val="800"/>
              <a:buFont typeface="Arial"/>
              <a:buNone/>
              <a:defRPr sz="800" b="0" i="0" u="none" strike="noStrike" cap="none">
                <a:solidFill>
                  <a:schemeClr val="lt2"/>
                </a:solidFill>
                <a:latin typeface="Trebuchet MS"/>
                <a:ea typeface="Trebuchet MS"/>
                <a:cs typeface="Trebuchet MS"/>
                <a:sym typeface="Trebuchet MS"/>
              </a:defRPr>
            </a:lvl3pPr>
            <a:lvl4pPr marL="0" marR="0" lvl="3" indent="0" algn="l">
              <a:lnSpc>
                <a:spcPct val="100000"/>
              </a:lnSpc>
              <a:spcBef>
                <a:spcPts val="0"/>
              </a:spcBef>
              <a:spcAft>
                <a:spcPts val="0"/>
              </a:spcAft>
              <a:buClr>
                <a:srgbClr val="000000"/>
              </a:buClr>
              <a:buSzPts val="800"/>
              <a:buFont typeface="Arial"/>
              <a:buNone/>
              <a:defRPr sz="800" b="0" i="0" u="none" strike="noStrike" cap="none">
                <a:solidFill>
                  <a:schemeClr val="lt2"/>
                </a:solidFill>
                <a:latin typeface="Trebuchet MS"/>
                <a:ea typeface="Trebuchet MS"/>
                <a:cs typeface="Trebuchet MS"/>
                <a:sym typeface="Trebuchet MS"/>
              </a:defRPr>
            </a:lvl4pPr>
            <a:lvl5pPr marL="0" marR="0" lvl="4" indent="0" algn="l">
              <a:lnSpc>
                <a:spcPct val="100000"/>
              </a:lnSpc>
              <a:spcBef>
                <a:spcPts val="0"/>
              </a:spcBef>
              <a:spcAft>
                <a:spcPts val="0"/>
              </a:spcAft>
              <a:buClr>
                <a:srgbClr val="000000"/>
              </a:buClr>
              <a:buSzPts val="800"/>
              <a:buFont typeface="Arial"/>
              <a:buNone/>
              <a:defRPr sz="800" b="0" i="0" u="none" strike="noStrike" cap="none">
                <a:solidFill>
                  <a:schemeClr val="lt2"/>
                </a:solidFill>
                <a:latin typeface="Trebuchet MS"/>
                <a:ea typeface="Trebuchet MS"/>
                <a:cs typeface="Trebuchet MS"/>
                <a:sym typeface="Trebuchet MS"/>
              </a:defRPr>
            </a:lvl5pPr>
            <a:lvl6pPr marL="0" marR="0" lvl="5" indent="0" algn="l">
              <a:lnSpc>
                <a:spcPct val="100000"/>
              </a:lnSpc>
              <a:spcBef>
                <a:spcPts val="0"/>
              </a:spcBef>
              <a:spcAft>
                <a:spcPts val="0"/>
              </a:spcAft>
              <a:buClr>
                <a:srgbClr val="000000"/>
              </a:buClr>
              <a:buSzPts val="800"/>
              <a:buFont typeface="Arial"/>
              <a:buNone/>
              <a:defRPr sz="800" b="0" i="0" u="none" strike="noStrike" cap="none">
                <a:solidFill>
                  <a:schemeClr val="lt2"/>
                </a:solidFill>
                <a:latin typeface="Trebuchet MS"/>
                <a:ea typeface="Trebuchet MS"/>
                <a:cs typeface="Trebuchet MS"/>
                <a:sym typeface="Trebuchet MS"/>
              </a:defRPr>
            </a:lvl6pPr>
            <a:lvl7pPr marL="0" marR="0" lvl="6" indent="0" algn="l">
              <a:lnSpc>
                <a:spcPct val="100000"/>
              </a:lnSpc>
              <a:spcBef>
                <a:spcPts val="0"/>
              </a:spcBef>
              <a:spcAft>
                <a:spcPts val="0"/>
              </a:spcAft>
              <a:buClr>
                <a:srgbClr val="000000"/>
              </a:buClr>
              <a:buSzPts val="800"/>
              <a:buFont typeface="Arial"/>
              <a:buNone/>
              <a:defRPr sz="800" b="0" i="0" u="none" strike="noStrike" cap="none">
                <a:solidFill>
                  <a:schemeClr val="lt2"/>
                </a:solidFill>
                <a:latin typeface="Trebuchet MS"/>
                <a:ea typeface="Trebuchet MS"/>
                <a:cs typeface="Trebuchet MS"/>
                <a:sym typeface="Trebuchet MS"/>
              </a:defRPr>
            </a:lvl7pPr>
            <a:lvl8pPr marL="0" marR="0" lvl="7" indent="0" algn="l">
              <a:lnSpc>
                <a:spcPct val="100000"/>
              </a:lnSpc>
              <a:spcBef>
                <a:spcPts val="0"/>
              </a:spcBef>
              <a:spcAft>
                <a:spcPts val="0"/>
              </a:spcAft>
              <a:buClr>
                <a:srgbClr val="000000"/>
              </a:buClr>
              <a:buSzPts val="800"/>
              <a:buFont typeface="Arial"/>
              <a:buNone/>
              <a:defRPr sz="800" b="0" i="0" u="none" strike="noStrike" cap="none">
                <a:solidFill>
                  <a:schemeClr val="lt2"/>
                </a:solidFill>
                <a:latin typeface="Trebuchet MS"/>
                <a:ea typeface="Trebuchet MS"/>
                <a:cs typeface="Trebuchet MS"/>
                <a:sym typeface="Trebuchet MS"/>
              </a:defRPr>
            </a:lvl8pPr>
            <a:lvl9pPr marL="0" marR="0" lvl="8" indent="0" algn="l">
              <a:lnSpc>
                <a:spcPct val="100000"/>
              </a:lnSpc>
              <a:spcBef>
                <a:spcPts val="0"/>
              </a:spcBef>
              <a:spcAft>
                <a:spcPts val="0"/>
              </a:spcAft>
              <a:buClr>
                <a:srgbClr val="000000"/>
              </a:buClr>
              <a:buSzPts val="800"/>
              <a:buFont typeface="Arial"/>
              <a:buNone/>
              <a:defRPr sz="800" b="0" i="0" u="none" strike="noStrike" cap="none">
                <a:solidFill>
                  <a:schemeClr val="lt2"/>
                </a:solidFill>
                <a:latin typeface="Trebuchet MS"/>
                <a:ea typeface="Trebuchet MS"/>
                <a:cs typeface="Trebuchet MS"/>
                <a:sym typeface="Trebuchet MS"/>
              </a:defRPr>
            </a:lvl9pPr>
          </a:lstStyle>
          <a:p>
            <a:pPr marL="0" lvl="0" indent="0" algn="l"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78063125"/>
      </p:ext>
    </p:extLst>
  </p:cSld>
  <p:clrMapOvr>
    <a:masterClrMapping/>
  </p:clrMapOvr>
  <p:extLst>
    <p:ext uri="{DCECCB84-F9BA-43D5-87BE-67443E8EF086}">
      <p15:sldGuideLst xmlns:p15="http://schemas.microsoft.com/office/powerpoint/2012/main">
        <p15:guide id="1" orient="horz" pos="768">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cSld name="Title and body">
    <p:bg>
      <p:bgPr>
        <a:solidFill>
          <a:srgbClr val="F6F3EC"/>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2800" y="609600"/>
            <a:ext cx="10566400" cy="363141"/>
          </a:xfrm>
          <a:prstGeom prst="rect">
            <a:avLst/>
          </a:prstGeom>
          <a:noFill/>
          <a:ln/>
        </p:spPr>
        <p:txBody>
          <a:bodyPr wrap="square" lIns="0" tIns="0" rIns="0" bIns="0" rtlCol="0" anchor="t"/>
          <a:lstStyle>
            <a:lvl1pPr marL="0" indent="0" algn="l">
              <a:lnSpc>
                <a:spcPct val="115000"/>
              </a:lnSpc>
              <a:buNone/>
              <a:defRPr lang="en-US" sz="2600" dirty="0">
                <a:solidFill>
                  <a:srgbClr val="12262E"/>
                </a:solidFill>
                <a:latin typeface="Georgia" pitchFamily="34" charset="0"/>
                <a:ea typeface="Georgia" pitchFamily="34" charset="-122"/>
                <a:cs typeface="Georgia" pitchFamily="34" charset="-120"/>
              </a:defRPr>
            </a:lvl1pPr>
          </a:lstStyle>
          <a:p>
            <a:pPr marL="0" indent="0" algn="l">
              <a:lnSpc>
                <a:spcPct val="115000"/>
              </a:lnSpc>
              <a:buNone/>
            </a:pPr>
            <a:endParaRPr lang="en-US" sz="2600" dirty="0">
              <a:latin typeface="Georgia" charset="0"/>
              <a:ea typeface="Georgia" charset="0"/>
              <a:cs typeface="Georgia" charset="0"/>
            </a:endParaRPr>
          </a:p>
        </p:txBody>
      </p:sp>
      <p:sp>
        <p:nvSpPr>
          <p:cNvPr id="3" name="Text Placeholder 2"/>
          <p:cNvSpPr>
            <a:spLocks noGrp="1"/>
          </p:cNvSpPr>
          <p:nvPr>
            <p:ph type="body" idx="101"/>
          </p:nvPr>
        </p:nvSpPr>
        <p:spPr>
          <a:xfrm>
            <a:off x="812800" y="1277541"/>
            <a:ext cx="10566400" cy="4767659"/>
          </a:xfrm>
          <a:prstGeom prst="rect">
            <a:avLst/>
          </a:prstGeom>
          <a:noFill/>
          <a:ln/>
        </p:spPr>
        <p:txBody>
          <a:bodyPr wrap="square" lIns="0" tIns="0" rIns="0" bIns="0" rtlCol="0" anchor="t"/>
          <a:lstStyle>
            <a:lvl1pPr marL="0" indent="0" algn="l">
              <a:lnSpc>
                <a:spcPct val="140000"/>
              </a:lnSpc>
              <a:buNone/>
              <a:defRPr lang="en-US" sz="1600" dirty="0">
                <a:solidFill>
                  <a:srgbClr val="5E6E74"/>
                </a:solidFill>
                <a:latin typeface="Arial" pitchFamily="34" charset="0"/>
                <a:ea typeface="Arial" pitchFamily="34" charset="-122"/>
                <a:cs typeface="Arial" pitchFamily="34" charset="-120"/>
              </a:defRPr>
            </a:lvl1pPr>
          </a:lstStyle>
          <a:p>
            <a:pPr marL="0" indent="0" algn="l">
              <a:lnSpc>
                <a:spcPct val="140000"/>
              </a:lnSpc>
              <a:buNone/>
            </a:pPr>
            <a:endParaRPr lang="en-US" sz="1600" dirty="0">
              <a:latin typeface="Arial" charset="0"/>
              <a:ea typeface="Arial" charset="0"/>
              <a:cs typeface="Arial" charset="0"/>
            </a:endParaRPr>
          </a:p>
        </p:txBody>
      </p:sp>
    </p:spTree>
    <p:extLst>
      <p:ext uri="{BB962C8B-B14F-4D97-AF65-F5344CB8AC3E}">
        <p14:creationId xmlns:p14="http://schemas.microsoft.com/office/powerpoint/2010/main" val="35144373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cSld name="Title and body">
    <p:bg>
      <p:bgPr>
        <a:solidFill>
          <a:srgbClr val="F6F3EC"/>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2800" y="508000"/>
            <a:ext cx="10566400" cy="363141"/>
          </a:xfrm>
          <a:prstGeom prst="rect">
            <a:avLst/>
          </a:prstGeom>
          <a:noFill/>
          <a:ln/>
        </p:spPr>
        <p:txBody>
          <a:bodyPr wrap="square" lIns="0" tIns="0" rIns="0" bIns="0" rtlCol="0" anchor="t"/>
          <a:lstStyle>
            <a:lvl1pPr marL="0" indent="0" algn="l">
              <a:lnSpc>
                <a:spcPct val="115000"/>
              </a:lnSpc>
              <a:buNone/>
              <a:defRPr lang="en-US" sz="2600" dirty="0">
                <a:solidFill>
                  <a:srgbClr val="12262E"/>
                </a:solidFill>
                <a:latin typeface="Georgia" pitchFamily="34" charset="0"/>
                <a:ea typeface="Georgia" pitchFamily="34" charset="-122"/>
                <a:cs typeface="Georgia" pitchFamily="34" charset="-120"/>
              </a:defRPr>
            </a:lvl1pPr>
          </a:lstStyle>
          <a:p>
            <a:pPr marL="0" indent="0" algn="l">
              <a:lnSpc>
                <a:spcPct val="115000"/>
              </a:lnSpc>
              <a:buNone/>
            </a:pPr>
            <a:endParaRPr lang="en-US" sz="2600" dirty="0">
              <a:latin typeface="Georgia" charset="0"/>
              <a:ea typeface="Georgia" charset="0"/>
              <a:cs typeface="Georgia" charset="0"/>
            </a:endParaRPr>
          </a:p>
        </p:txBody>
      </p:sp>
      <p:sp>
        <p:nvSpPr>
          <p:cNvPr id="3" name="Text Placeholder 2"/>
          <p:cNvSpPr>
            <a:spLocks noGrp="1"/>
          </p:cNvSpPr>
          <p:nvPr>
            <p:ph type="body" idx="101"/>
          </p:nvPr>
        </p:nvSpPr>
        <p:spPr>
          <a:xfrm>
            <a:off x="812800" y="1175941"/>
            <a:ext cx="10566400" cy="4869259"/>
          </a:xfrm>
          <a:prstGeom prst="rect">
            <a:avLst/>
          </a:prstGeom>
          <a:noFill/>
          <a:ln/>
        </p:spPr>
        <p:txBody>
          <a:bodyPr wrap="square" lIns="0" tIns="0" rIns="0" bIns="0" rtlCol="0" anchor="t"/>
          <a:lstStyle>
            <a:lvl1pPr marL="0" indent="0" algn="l">
              <a:lnSpc>
                <a:spcPct val="140000"/>
              </a:lnSpc>
              <a:buNone/>
              <a:defRPr lang="en-US" sz="1600" dirty="0">
                <a:solidFill>
                  <a:srgbClr val="5E6E74"/>
                </a:solidFill>
                <a:latin typeface="Arial" pitchFamily="34" charset="0"/>
                <a:ea typeface="Arial" pitchFamily="34" charset="-122"/>
                <a:cs typeface="Arial" pitchFamily="34" charset="-120"/>
              </a:defRPr>
            </a:lvl1pPr>
          </a:lstStyle>
          <a:p>
            <a:pPr marL="0" indent="0" algn="l">
              <a:lnSpc>
                <a:spcPct val="140000"/>
              </a:lnSpc>
              <a:buNone/>
            </a:pPr>
            <a:endParaRPr lang="en-US" sz="1600" dirty="0">
              <a:latin typeface="Arial" charset="0"/>
              <a:ea typeface="Arial" charset="0"/>
              <a:cs typeface="Arial" charset="0"/>
            </a:endParaRPr>
          </a:p>
        </p:txBody>
      </p:sp>
    </p:spTree>
    <p:extLst>
      <p:ext uri="{BB962C8B-B14F-4D97-AF65-F5344CB8AC3E}">
        <p14:creationId xmlns:p14="http://schemas.microsoft.com/office/powerpoint/2010/main" val="2709901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cSld name="Title and body">
    <p:bg>
      <p:bgPr>
        <a:solidFill>
          <a:srgbClr val="12262E"/>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2800" y="822920"/>
            <a:ext cx="10566400" cy="419100"/>
          </a:xfrm>
          <a:prstGeom prst="rect">
            <a:avLst/>
          </a:prstGeom>
          <a:noFill/>
          <a:ln/>
        </p:spPr>
        <p:txBody>
          <a:bodyPr wrap="square" lIns="0" tIns="0" rIns="0" bIns="0" rtlCol="0" anchor="t"/>
          <a:lstStyle>
            <a:lvl1pPr marL="0" indent="0" algn="l">
              <a:lnSpc>
                <a:spcPct val="115000"/>
              </a:lnSpc>
              <a:buNone/>
              <a:defRPr lang="en-US" sz="3000" dirty="0">
                <a:solidFill>
                  <a:srgbClr val="F6F3EC"/>
                </a:solidFill>
                <a:latin typeface="Georgia" pitchFamily="34" charset="0"/>
                <a:ea typeface="Georgia" pitchFamily="34" charset="-122"/>
                <a:cs typeface="Georgia" pitchFamily="34" charset="-120"/>
              </a:defRPr>
            </a:lvl1pPr>
          </a:lstStyle>
          <a:p>
            <a:pPr marL="0" indent="0" algn="l">
              <a:lnSpc>
                <a:spcPct val="115000"/>
              </a:lnSpc>
              <a:buNone/>
            </a:pPr>
            <a:endParaRPr lang="en-US" sz="3000" dirty="0">
              <a:latin typeface="Georgia" charset="0"/>
              <a:ea typeface="Georgia" charset="0"/>
              <a:cs typeface="Georgia" charset="0"/>
            </a:endParaRPr>
          </a:p>
        </p:txBody>
      </p:sp>
      <p:sp>
        <p:nvSpPr>
          <p:cNvPr id="3" name="Text Placeholder 2"/>
          <p:cNvSpPr>
            <a:spLocks noGrp="1"/>
          </p:cNvSpPr>
          <p:nvPr>
            <p:ph type="body" idx="101"/>
          </p:nvPr>
        </p:nvSpPr>
        <p:spPr>
          <a:xfrm>
            <a:off x="812800" y="1546820"/>
            <a:ext cx="10566400" cy="4498380"/>
          </a:xfrm>
          <a:prstGeom prst="rect">
            <a:avLst/>
          </a:prstGeom>
          <a:noFill/>
          <a:ln/>
        </p:spPr>
        <p:txBody>
          <a:bodyPr wrap="square" lIns="0" tIns="0" rIns="0" bIns="0" rtlCol="0" anchor="t"/>
          <a:lstStyle>
            <a:lvl1pPr marL="0" indent="0" algn="l">
              <a:lnSpc>
                <a:spcPct val="140000"/>
              </a:lnSpc>
              <a:buNone/>
              <a:defRPr lang="en-US" sz="1600" dirty="0">
                <a:solidFill>
                  <a:srgbClr val="9CC7CB"/>
                </a:solidFill>
                <a:latin typeface="Arial" pitchFamily="34" charset="0"/>
                <a:ea typeface="Arial" pitchFamily="34" charset="-122"/>
                <a:cs typeface="Arial" pitchFamily="34" charset="-120"/>
              </a:defRPr>
            </a:lvl1pPr>
          </a:lstStyle>
          <a:p>
            <a:pPr marL="0" indent="0" algn="l">
              <a:lnSpc>
                <a:spcPct val="140000"/>
              </a:lnSpc>
              <a:buNone/>
            </a:pPr>
            <a:endParaRPr lang="en-US" sz="1600" dirty="0">
              <a:latin typeface="Arial" charset="0"/>
              <a:ea typeface="Arial" charset="0"/>
              <a:cs typeface="Arial" charset="0"/>
            </a:endParaRPr>
          </a:p>
        </p:txBody>
      </p:sp>
    </p:spTree>
    <p:extLst>
      <p:ext uri="{BB962C8B-B14F-4D97-AF65-F5344CB8AC3E}">
        <p14:creationId xmlns:p14="http://schemas.microsoft.com/office/powerpoint/2010/main" val="200055444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jpg"/></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3.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slideLayout" Target="../slideLayouts/slideLayout5.xml"/><Relationship Id="rId1" Type="http://schemas.openxmlformats.org/officeDocument/2006/relationships/slideLayout" Target="../slideLayouts/slideLayout4.xml"/><Relationship Id="rId5" Type="http://schemas.openxmlformats.org/officeDocument/2006/relationships/image" Target="../media/image1.jpg"/><Relationship Id="rId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theme" Target="../theme/theme4.xml"/><Relationship Id="rId1" Type="http://schemas.openxmlformats.org/officeDocument/2006/relationships/slideLayout" Target="../slideLayouts/slideLayout7.xml"/></Relationships>
</file>

<file path=ppt/slideMasters/_rels/slideMaster5.xml.rels><?xml version="1.0" encoding="UTF-8" standalone="yes"?>
<Relationships xmlns="http://schemas.openxmlformats.org/package/2006/relationships"><Relationship Id="rId2" Type="http://schemas.openxmlformats.org/officeDocument/2006/relationships/theme" Target="../theme/theme5.xml"/><Relationship Id="rId1" Type="http://schemas.openxmlformats.org/officeDocument/2006/relationships/slideLayout" Target="../slideLayouts/slideLayout8.xml"/></Relationships>
</file>

<file path=ppt/slideMasters/_rels/slideMaster6.xml.rels><?xml version="1.0" encoding="UTF-8" standalone="yes"?>
<Relationships xmlns="http://schemas.openxmlformats.org/package/2006/relationships"><Relationship Id="rId2" Type="http://schemas.openxmlformats.org/officeDocument/2006/relationships/theme" Target="../theme/theme6.xml"/><Relationship Id="rId1"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6F3EC"/>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2800" y="812800"/>
            <a:ext cx="10566400" cy="391120"/>
          </a:xfrm>
          <a:prstGeom prst="rect">
            <a:avLst/>
          </a:prstGeom>
          <a:noFill/>
          <a:ln/>
        </p:spPr>
        <p:txBody>
          <a:bodyPr wrap="square" lIns="0" tIns="0" rIns="0" bIns="0" rtlCol="0" anchor="t"/>
          <a:lstStyle>
            <a:lvl1pPr marL="0" indent="0" algn="l">
              <a:lnSpc>
                <a:spcPct val="115000"/>
              </a:lnSpc>
              <a:buNone/>
              <a:defRPr lang="en-US" sz="2800" dirty="0">
                <a:solidFill>
                  <a:srgbClr val="12262E"/>
                </a:solidFill>
                <a:latin typeface="Georgia" pitchFamily="34" charset="0"/>
                <a:ea typeface="Georgia" pitchFamily="34" charset="-122"/>
                <a:cs typeface="Georgia" pitchFamily="34" charset="-120"/>
              </a:defRPr>
            </a:lvl1pPr>
          </a:lstStyle>
          <a:p>
            <a:pPr marL="0" indent="0" algn="l">
              <a:lnSpc>
                <a:spcPct val="115000"/>
              </a:lnSpc>
              <a:buNone/>
            </a:pPr>
            <a:endParaRPr lang="en-US" sz="2800" dirty="0">
              <a:latin typeface="Georgia" charset="0"/>
              <a:ea typeface="Georgia" charset="0"/>
              <a:cs typeface="Georgia" charset="0"/>
            </a:endParaRPr>
          </a:p>
        </p:txBody>
      </p:sp>
      <p:sp>
        <p:nvSpPr>
          <p:cNvPr id="3" name="Text Placeholder 2"/>
          <p:cNvSpPr>
            <a:spLocks noGrp="1"/>
          </p:cNvSpPr>
          <p:nvPr>
            <p:ph type="body" idx="101"/>
          </p:nvPr>
        </p:nvSpPr>
        <p:spPr>
          <a:xfrm>
            <a:off x="812800" y="1508720"/>
            <a:ext cx="10566400" cy="4536480"/>
          </a:xfrm>
          <a:prstGeom prst="rect">
            <a:avLst/>
          </a:prstGeom>
          <a:noFill/>
          <a:ln/>
        </p:spPr>
        <p:txBody>
          <a:bodyPr wrap="square" lIns="0" tIns="0" rIns="0" bIns="0" rtlCol="0" anchor="t"/>
          <a:lstStyle>
            <a:lvl1pPr marL="0" indent="0" algn="l">
              <a:lnSpc>
                <a:spcPct val="140000"/>
              </a:lnSpc>
              <a:buNone/>
              <a:defRPr lang="en-US" sz="1600" dirty="0">
                <a:solidFill>
                  <a:srgbClr val="12262E"/>
                </a:solidFill>
                <a:latin typeface="Arial" pitchFamily="34" charset="0"/>
                <a:ea typeface="Arial" pitchFamily="34" charset="-122"/>
                <a:cs typeface="Arial" pitchFamily="34" charset="-120"/>
              </a:defRPr>
            </a:lvl1pPr>
          </a:lstStyle>
          <a:p>
            <a:pPr marL="0" indent="0" algn="l">
              <a:lnSpc>
                <a:spcPct val="140000"/>
              </a:lnSpc>
              <a:buNone/>
            </a:pPr>
            <a:endParaRPr lang="en-US" sz="1600" dirty="0">
              <a:latin typeface="Arial" charset="0"/>
              <a:ea typeface="Arial" charset="0"/>
              <a:cs typeface="Arial" charset="0"/>
            </a:endParaRPr>
          </a:p>
        </p:txBody>
      </p:sp>
      <p:sp>
        <p:nvSpPr>
          <p:cNvPr id="5" name="Oval 4">
            <a:extLst>
              <a:ext uri="{FF2B5EF4-FFF2-40B4-BE49-F238E27FC236}">
                <a16:creationId xmlns:a16="http://schemas.microsoft.com/office/drawing/2014/main" id="{05C44E66-9E7C-462D-1488-E417A373F5DD}"/>
              </a:ext>
            </a:extLst>
          </p:cNvPr>
          <p:cNvSpPr/>
          <p:nvPr userDrawn="1"/>
        </p:nvSpPr>
        <p:spPr>
          <a:xfrm>
            <a:off x="11191743" y="17072"/>
            <a:ext cx="1008898" cy="1010450"/>
          </a:xfrm>
          <a:prstGeom prst="ellipse">
            <a:avLst/>
          </a:prstGeom>
          <a:blipFill dpi="0" rotWithShape="1">
            <a:blip r:embed="rId4">
              <a:alphaModFix amt="30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20616701"/>
      </p:ext>
    </p:extLst>
  </p:cSld>
  <p:clrMap bg1="lt1" tx1="dk1" bg2="lt2" tx2="dk2" accent1="accent1" accent2="accent2" accent3="accent3" accent4="accent4" accent5="accent5" accent6="accent6" hlink="hlink" folHlink="folHlink"/>
  <p:sldLayoutIdLst>
    <p:sldLayoutId id="2147483661" r:id="rId1"/>
    <p:sldLayoutId id="2147483664"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12262E"/>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2800" y="812800"/>
            <a:ext cx="10566400" cy="467360"/>
          </a:xfrm>
          <a:prstGeom prst="rect">
            <a:avLst/>
          </a:prstGeom>
          <a:noFill/>
          <a:ln/>
        </p:spPr>
        <p:txBody>
          <a:bodyPr wrap="square" lIns="0" tIns="0" rIns="0" bIns="0" rtlCol="0" anchor="t"/>
          <a:lstStyle>
            <a:lvl1pPr marL="0" indent="0" algn="l">
              <a:lnSpc>
                <a:spcPct val="115000"/>
              </a:lnSpc>
              <a:buNone/>
              <a:defRPr lang="en-US" sz="3200" dirty="0">
                <a:solidFill>
                  <a:srgbClr val="BFD8D5"/>
                </a:solidFill>
                <a:latin typeface="Arial" pitchFamily="34" charset="0"/>
                <a:ea typeface="Arial" pitchFamily="34" charset="-122"/>
                <a:cs typeface="Arial" pitchFamily="34" charset="-120"/>
              </a:defRPr>
            </a:lvl1pPr>
          </a:lstStyle>
          <a:p>
            <a:pPr marL="0" indent="0" algn="l">
              <a:lnSpc>
                <a:spcPct val="115000"/>
              </a:lnSpc>
              <a:buNone/>
            </a:pPr>
            <a:endParaRPr lang="en-US" sz="3200" dirty="0">
              <a:latin typeface="Arial" charset="0"/>
              <a:ea typeface="Arial" charset="0"/>
              <a:cs typeface="Arial" charset="0"/>
            </a:endParaRPr>
          </a:p>
        </p:txBody>
      </p:sp>
      <p:sp>
        <p:nvSpPr>
          <p:cNvPr id="3" name="Text Placeholder 2"/>
          <p:cNvSpPr>
            <a:spLocks noGrp="1"/>
          </p:cNvSpPr>
          <p:nvPr>
            <p:ph type="body" idx="101"/>
          </p:nvPr>
        </p:nvSpPr>
        <p:spPr>
          <a:xfrm>
            <a:off x="812800" y="1584960"/>
            <a:ext cx="10566400" cy="4460240"/>
          </a:xfrm>
          <a:prstGeom prst="rect">
            <a:avLst/>
          </a:prstGeom>
          <a:noFill/>
          <a:ln/>
        </p:spPr>
        <p:txBody>
          <a:bodyPr wrap="square" lIns="0" tIns="0" rIns="0" bIns="0" rtlCol="0" anchor="t"/>
          <a:lstStyle>
            <a:lvl1pPr marL="0" indent="0" algn="l">
              <a:lnSpc>
                <a:spcPct val="140000"/>
              </a:lnSpc>
              <a:buNone/>
              <a:defRPr lang="en-US" sz="1600" dirty="0">
                <a:solidFill>
                  <a:srgbClr val="BFD8D5"/>
                </a:solidFill>
                <a:latin typeface="Arial" pitchFamily="34" charset="0"/>
                <a:ea typeface="Arial" pitchFamily="34" charset="-122"/>
                <a:cs typeface="Arial" pitchFamily="34" charset="-120"/>
              </a:defRPr>
            </a:lvl1pPr>
          </a:lstStyle>
          <a:p>
            <a:pPr marL="0" indent="0" algn="l">
              <a:lnSpc>
                <a:spcPct val="140000"/>
              </a:lnSpc>
              <a:buNone/>
            </a:pPr>
            <a:endParaRPr lang="en-US" sz="1600" dirty="0">
              <a:latin typeface="Arial" charset="0"/>
              <a:ea typeface="Arial" charset="0"/>
              <a:cs typeface="Arial" charset="0"/>
            </a:endParaRPr>
          </a:p>
        </p:txBody>
      </p:sp>
    </p:spTree>
    <p:extLst>
      <p:ext uri="{BB962C8B-B14F-4D97-AF65-F5344CB8AC3E}">
        <p14:creationId xmlns:p14="http://schemas.microsoft.com/office/powerpoint/2010/main" val="2275064351"/>
      </p:ext>
    </p:extLst>
  </p:cSld>
  <p:clrMap bg1="dk1" tx1="lt1" bg2="dk2" tx2="lt2" accent1="accent1" accent2="accent2" accent3="accent3" accent4="accent4" accent5="accent5" accent6="accent6" hlink="hlink" folHlink="folHlink"/>
  <p:sldLayoutIdLst>
    <p:sldLayoutId id="2147483663"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F6F3EC"/>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2800" y="812800"/>
            <a:ext cx="10566400" cy="391120"/>
          </a:xfrm>
          <a:prstGeom prst="rect">
            <a:avLst/>
          </a:prstGeom>
          <a:noFill/>
          <a:ln/>
        </p:spPr>
        <p:txBody>
          <a:bodyPr wrap="square" lIns="0" tIns="0" rIns="0" bIns="0" rtlCol="0" anchor="t"/>
          <a:lstStyle>
            <a:lvl1pPr marL="0" indent="0" algn="l">
              <a:lnSpc>
                <a:spcPct val="115000"/>
              </a:lnSpc>
              <a:buNone/>
              <a:defRPr lang="en-US" sz="2800" dirty="0">
                <a:solidFill>
                  <a:srgbClr val="12262E"/>
                </a:solidFill>
                <a:latin typeface="Georgia" pitchFamily="34" charset="0"/>
                <a:ea typeface="Georgia" pitchFamily="34" charset="-122"/>
                <a:cs typeface="Georgia" pitchFamily="34" charset="-120"/>
              </a:defRPr>
            </a:lvl1pPr>
          </a:lstStyle>
          <a:p>
            <a:pPr marL="0" indent="0" algn="l">
              <a:lnSpc>
                <a:spcPct val="115000"/>
              </a:lnSpc>
              <a:buNone/>
            </a:pPr>
            <a:endParaRPr lang="en-US" sz="2800" dirty="0">
              <a:latin typeface="Georgia" charset="0"/>
              <a:ea typeface="Georgia" charset="0"/>
              <a:cs typeface="Georgia" charset="0"/>
            </a:endParaRPr>
          </a:p>
        </p:txBody>
      </p:sp>
      <p:sp>
        <p:nvSpPr>
          <p:cNvPr id="3" name="Text Placeholder 2"/>
          <p:cNvSpPr>
            <a:spLocks noGrp="1"/>
          </p:cNvSpPr>
          <p:nvPr>
            <p:ph type="body" idx="101"/>
          </p:nvPr>
        </p:nvSpPr>
        <p:spPr>
          <a:xfrm>
            <a:off x="812800" y="1508720"/>
            <a:ext cx="10566400" cy="4536480"/>
          </a:xfrm>
          <a:prstGeom prst="rect">
            <a:avLst/>
          </a:prstGeom>
          <a:noFill/>
          <a:ln/>
        </p:spPr>
        <p:txBody>
          <a:bodyPr wrap="square" lIns="0" tIns="0" rIns="0" bIns="0" rtlCol="0" anchor="t"/>
          <a:lstStyle>
            <a:lvl1pPr marL="0" indent="0" algn="l">
              <a:lnSpc>
                <a:spcPct val="140000"/>
              </a:lnSpc>
              <a:buNone/>
              <a:defRPr lang="en-US" sz="1600" dirty="0">
                <a:solidFill>
                  <a:srgbClr val="12262E"/>
                </a:solidFill>
                <a:latin typeface="Arial" pitchFamily="34" charset="0"/>
                <a:ea typeface="Arial" pitchFamily="34" charset="-122"/>
                <a:cs typeface="Arial" pitchFamily="34" charset="-120"/>
              </a:defRPr>
            </a:lvl1pPr>
          </a:lstStyle>
          <a:p>
            <a:pPr marL="0" indent="0" algn="l">
              <a:lnSpc>
                <a:spcPct val="140000"/>
              </a:lnSpc>
              <a:buNone/>
            </a:pPr>
            <a:endParaRPr lang="en-US" sz="1600" dirty="0">
              <a:latin typeface="Arial" charset="0"/>
              <a:ea typeface="Arial" charset="0"/>
              <a:cs typeface="Arial" charset="0"/>
            </a:endParaRPr>
          </a:p>
        </p:txBody>
      </p:sp>
      <p:sp>
        <p:nvSpPr>
          <p:cNvPr id="5" name="Oval 4">
            <a:extLst>
              <a:ext uri="{FF2B5EF4-FFF2-40B4-BE49-F238E27FC236}">
                <a16:creationId xmlns:a16="http://schemas.microsoft.com/office/drawing/2014/main" id="{4AA54603-3765-E6A5-F546-5CFFD9EB01BE}"/>
              </a:ext>
            </a:extLst>
          </p:cNvPr>
          <p:cNvSpPr/>
          <p:nvPr userDrawn="1"/>
        </p:nvSpPr>
        <p:spPr>
          <a:xfrm>
            <a:off x="11191743" y="17072"/>
            <a:ext cx="1008898" cy="1010450"/>
          </a:xfrm>
          <a:prstGeom prst="ellipse">
            <a:avLst/>
          </a:prstGeom>
          <a:blipFill dpi="0" rotWithShape="1">
            <a:blip r:embed="rId5">
              <a:alphaModFix amt="30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00608881"/>
      </p:ext>
    </p:extLst>
  </p:cSld>
  <p:clrMap bg1="lt1" tx1="dk1" bg2="lt2" tx2="dk2" accent1="accent1" accent2="accent2" accent3="accent3" accent4="accent4" accent5="accent5" accent6="accent6" hlink="hlink" folHlink="folHlink"/>
  <p:sldLayoutIdLst>
    <p:sldLayoutId id="2147483666" r:id="rId1"/>
    <p:sldLayoutId id="2147483667" r:id="rId2"/>
    <p:sldLayoutId id="2147483668"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F6F3EC"/>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2800" y="609600"/>
            <a:ext cx="10566400" cy="363141"/>
          </a:xfrm>
          <a:prstGeom prst="rect">
            <a:avLst/>
          </a:prstGeom>
          <a:noFill/>
          <a:ln/>
        </p:spPr>
        <p:txBody>
          <a:bodyPr wrap="square" lIns="0" tIns="0" rIns="0" bIns="0" rtlCol="0" anchor="t"/>
          <a:lstStyle>
            <a:lvl1pPr marL="0" indent="0" algn="l">
              <a:lnSpc>
                <a:spcPct val="115000"/>
              </a:lnSpc>
              <a:buNone/>
              <a:defRPr lang="en-US" sz="2600" dirty="0">
                <a:solidFill>
                  <a:srgbClr val="12262E"/>
                </a:solidFill>
                <a:latin typeface="Georgia" pitchFamily="34" charset="0"/>
                <a:ea typeface="Georgia" pitchFamily="34" charset="-122"/>
                <a:cs typeface="Georgia" pitchFamily="34" charset="-120"/>
              </a:defRPr>
            </a:lvl1pPr>
          </a:lstStyle>
          <a:p>
            <a:pPr marL="0" indent="0" algn="l">
              <a:lnSpc>
                <a:spcPct val="115000"/>
              </a:lnSpc>
              <a:buNone/>
            </a:pPr>
            <a:endParaRPr lang="en-US" sz="2600" dirty="0">
              <a:latin typeface="Georgia" charset="0"/>
              <a:ea typeface="Georgia" charset="0"/>
              <a:cs typeface="Georgia" charset="0"/>
            </a:endParaRPr>
          </a:p>
        </p:txBody>
      </p:sp>
      <p:sp>
        <p:nvSpPr>
          <p:cNvPr id="3" name="Text Placeholder 2"/>
          <p:cNvSpPr>
            <a:spLocks noGrp="1"/>
          </p:cNvSpPr>
          <p:nvPr>
            <p:ph type="body" idx="101"/>
          </p:nvPr>
        </p:nvSpPr>
        <p:spPr>
          <a:xfrm>
            <a:off x="812800" y="1277541"/>
            <a:ext cx="10566400" cy="4767659"/>
          </a:xfrm>
          <a:prstGeom prst="rect">
            <a:avLst/>
          </a:prstGeom>
          <a:noFill/>
          <a:ln/>
        </p:spPr>
        <p:txBody>
          <a:bodyPr wrap="square" lIns="0" tIns="0" rIns="0" bIns="0" rtlCol="0" anchor="t"/>
          <a:lstStyle>
            <a:lvl1pPr marL="0" indent="0" algn="l">
              <a:lnSpc>
                <a:spcPct val="140000"/>
              </a:lnSpc>
              <a:buNone/>
              <a:defRPr lang="en-US" sz="1600" dirty="0">
                <a:solidFill>
                  <a:srgbClr val="5E6E74"/>
                </a:solidFill>
                <a:latin typeface="Arial" pitchFamily="34" charset="0"/>
                <a:ea typeface="Arial" pitchFamily="34" charset="-122"/>
                <a:cs typeface="Arial" pitchFamily="34" charset="-120"/>
              </a:defRPr>
            </a:lvl1pPr>
          </a:lstStyle>
          <a:p>
            <a:pPr marL="0" indent="0" algn="l">
              <a:lnSpc>
                <a:spcPct val="140000"/>
              </a:lnSpc>
              <a:buNone/>
            </a:pPr>
            <a:endParaRPr lang="en-US" sz="1600" dirty="0">
              <a:latin typeface="Arial" charset="0"/>
              <a:ea typeface="Arial" charset="0"/>
              <a:cs typeface="Arial" charset="0"/>
            </a:endParaRPr>
          </a:p>
        </p:txBody>
      </p:sp>
      <p:sp>
        <p:nvSpPr>
          <p:cNvPr id="5" name="Oval 4">
            <a:extLst>
              <a:ext uri="{FF2B5EF4-FFF2-40B4-BE49-F238E27FC236}">
                <a16:creationId xmlns:a16="http://schemas.microsoft.com/office/drawing/2014/main" id="{F3077F28-28CF-85D6-6A2A-E23BA4687545}"/>
              </a:ext>
            </a:extLst>
          </p:cNvPr>
          <p:cNvSpPr/>
          <p:nvPr userDrawn="1"/>
        </p:nvSpPr>
        <p:spPr>
          <a:xfrm>
            <a:off x="11191743" y="17072"/>
            <a:ext cx="1008898" cy="1010450"/>
          </a:xfrm>
          <a:prstGeom prst="ellipse">
            <a:avLst/>
          </a:prstGeom>
          <a:blipFill dpi="0" rotWithShape="1">
            <a:blip r:embed="rId3">
              <a:alphaModFix amt="30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63460302"/>
      </p:ext>
    </p:extLst>
  </p:cSld>
  <p:clrMap bg1="lt1" tx1="dk1" bg2="lt2" tx2="dk2" accent1="accent1" accent2="accent2" accent3="accent3" accent4="accent4" accent5="accent5" accent6="accent6" hlink="hlink" folHlink="folHlink"/>
  <p:sldLayoutIdLst>
    <p:sldLayoutId id="2147483670"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rgbClr val="F6F3EC"/>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2800" y="508000"/>
            <a:ext cx="10566400" cy="363141"/>
          </a:xfrm>
          <a:prstGeom prst="rect">
            <a:avLst/>
          </a:prstGeom>
          <a:noFill/>
          <a:ln/>
        </p:spPr>
        <p:txBody>
          <a:bodyPr wrap="square" lIns="0" tIns="0" rIns="0" bIns="0" rtlCol="0" anchor="t"/>
          <a:lstStyle>
            <a:lvl1pPr marL="0" indent="0" algn="l">
              <a:lnSpc>
                <a:spcPct val="115000"/>
              </a:lnSpc>
              <a:buNone/>
              <a:defRPr lang="en-US" sz="2600" dirty="0">
                <a:solidFill>
                  <a:srgbClr val="12262E"/>
                </a:solidFill>
                <a:latin typeface="Georgia" pitchFamily="34" charset="0"/>
                <a:ea typeface="Georgia" pitchFamily="34" charset="-122"/>
                <a:cs typeface="Georgia" pitchFamily="34" charset="-120"/>
              </a:defRPr>
            </a:lvl1pPr>
          </a:lstStyle>
          <a:p>
            <a:pPr marL="0" indent="0" algn="l">
              <a:lnSpc>
                <a:spcPct val="115000"/>
              </a:lnSpc>
              <a:buNone/>
            </a:pPr>
            <a:endParaRPr lang="en-US" sz="2600" dirty="0">
              <a:latin typeface="Georgia" charset="0"/>
              <a:ea typeface="Georgia" charset="0"/>
              <a:cs typeface="Georgia" charset="0"/>
            </a:endParaRPr>
          </a:p>
        </p:txBody>
      </p:sp>
      <p:sp>
        <p:nvSpPr>
          <p:cNvPr id="3" name="Text Placeholder 2"/>
          <p:cNvSpPr>
            <a:spLocks noGrp="1"/>
          </p:cNvSpPr>
          <p:nvPr>
            <p:ph type="body" idx="101"/>
          </p:nvPr>
        </p:nvSpPr>
        <p:spPr>
          <a:xfrm>
            <a:off x="812800" y="1175941"/>
            <a:ext cx="10566400" cy="4869259"/>
          </a:xfrm>
          <a:prstGeom prst="rect">
            <a:avLst/>
          </a:prstGeom>
          <a:noFill/>
          <a:ln/>
        </p:spPr>
        <p:txBody>
          <a:bodyPr wrap="square" lIns="0" tIns="0" rIns="0" bIns="0" rtlCol="0" anchor="t"/>
          <a:lstStyle>
            <a:lvl1pPr marL="0" indent="0" algn="l">
              <a:lnSpc>
                <a:spcPct val="140000"/>
              </a:lnSpc>
              <a:buNone/>
              <a:defRPr lang="en-US" sz="1600" dirty="0">
                <a:solidFill>
                  <a:srgbClr val="5E6E74"/>
                </a:solidFill>
                <a:latin typeface="Arial" pitchFamily="34" charset="0"/>
                <a:ea typeface="Arial" pitchFamily="34" charset="-122"/>
                <a:cs typeface="Arial" pitchFamily="34" charset="-120"/>
              </a:defRPr>
            </a:lvl1pPr>
          </a:lstStyle>
          <a:p>
            <a:pPr marL="0" indent="0" algn="l">
              <a:lnSpc>
                <a:spcPct val="140000"/>
              </a:lnSpc>
              <a:buNone/>
            </a:pPr>
            <a:endParaRPr lang="en-US" sz="1600" dirty="0">
              <a:latin typeface="Arial" charset="0"/>
              <a:ea typeface="Arial" charset="0"/>
              <a:cs typeface="Arial" charset="0"/>
            </a:endParaRPr>
          </a:p>
        </p:txBody>
      </p:sp>
    </p:spTree>
    <p:extLst>
      <p:ext uri="{BB962C8B-B14F-4D97-AF65-F5344CB8AC3E}">
        <p14:creationId xmlns:p14="http://schemas.microsoft.com/office/powerpoint/2010/main" val="2223668620"/>
      </p:ext>
    </p:extLst>
  </p:cSld>
  <p:clrMap bg1="lt1" tx1="dk1" bg2="lt2" tx2="dk2" accent1="accent1" accent2="accent2" accent3="accent3" accent4="accent4" accent5="accent5" accent6="accent6" hlink="hlink" folHlink="folHlink"/>
  <p:sldLayoutIdLst>
    <p:sldLayoutId id="2147483672"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rgbClr val="12262E"/>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2800" y="822920"/>
            <a:ext cx="10566400" cy="419100"/>
          </a:xfrm>
          <a:prstGeom prst="rect">
            <a:avLst/>
          </a:prstGeom>
          <a:noFill/>
          <a:ln/>
        </p:spPr>
        <p:txBody>
          <a:bodyPr wrap="square" lIns="0" tIns="0" rIns="0" bIns="0" rtlCol="0" anchor="t"/>
          <a:lstStyle>
            <a:lvl1pPr marL="0" indent="0" algn="l">
              <a:lnSpc>
                <a:spcPct val="115000"/>
              </a:lnSpc>
              <a:buNone/>
              <a:defRPr lang="en-US" sz="3000" dirty="0">
                <a:solidFill>
                  <a:srgbClr val="F6F3EC"/>
                </a:solidFill>
                <a:latin typeface="Georgia" pitchFamily="34" charset="0"/>
                <a:ea typeface="Georgia" pitchFamily="34" charset="-122"/>
                <a:cs typeface="Georgia" pitchFamily="34" charset="-120"/>
              </a:defRPr>
            </a:lvl1pPr>
          </a:lstStyle>
          <a:p>
            <a:pPr marL="0" indent="0" algn="l">
              <a:lnSpc>
                <a:spcPct val="115000"/>
              </a:lnSpc>
              <a:buNone/>
            </a:pPr>
            <a:endParaRPr lang="en-US" sz="3000" dirty="0">
              <a:latin typeface="Georgia" charset="0"/>
              <a:ea typeface="Georgia" charset="0"/>
              <a:cs typeface="Georgia" charset="0"/>
            </a:endParaRPr>
          </a:p>
        </p:txBody>
      </p:sp>
      <p:sp>
        <p:nvSpPr>
          <p:cNvPr id="3" name="Text Placeholder 2"/>
          <p:cNvSpPr>
            <a:spLocks noGrp="1"/>
          </p:cNvSpPr>
          <p:nvPr>
            <p:ph type="body" idx="101"/>
          </p:nvPr>
        </p:nvSpPr>
        <p:spPr>
          <a:xfrm>
            <a:off x="812800" y="1546820"/>
            <a:ext cx="10566400" cy="4498380"/>
          </a:xfrm>
          <a:prstGeom prst="rect">
            <a:avLst/>
          </a:prstGeom>
          <a:noFill/>
          <a:ln/>
        </p:spPr>
        <p:txBody>
          <a:bodyPr wrap="square" lIns="0" tIns="0" rIns="0" bIns="0" rtlCol="0" anchor="t"/>
          <a:lstStyle>
            <a:lvl1pPr marL="0" indent="0" algn="l">
              <a:lnSpc>
                <a:spcPct val="140000"/>
              </a:lnSpc>
              <a:buNone/>
              <a:defRPr lang="en-US" sz="1600" dirty="0">
                <a:solidFill>
                  <a:srgbClr val="9CC7CB"/>
                </a:solidFill>
                <a:latin typeface="Arial" pitchFamily="34" charset="0"/>
                <a:ea typeface="Arial" pitchFamily="34" charset="-122"/>
                <a:cs typeface="Arial" pitchFamily="34" charset="-120"/>
              </a:defRPr>
            </a:lvl1pPr>
          </a:lstStyle>
          <a:p>
            <a:pPr marL="0" indent="0" algn="l">
              <a:lnSpc>
                <a:spcPct val="140000"/>
              </a:lnSpc>
              <a:buNone/>
            </a:pPr>
            <a:endParaRPr lang="en-US" sz="1600" dirty="0">
              <a:latin typeface="Arial" charset="0"/>
              <a:ea typeface="Arial" charset="0"/>
              <a:cs typeface="Arial" charset="0"/>
            </a:endParaRPr>
          </a:p>
        </p:txBody>
      </p:sp>
    </p:spTree>
    <p:extLst>
      <p:ext uri="{BB962C8B-B14F-4D97-AF65-F5344CB8AC3E}">
        <p14:creationId xmlns:p14="http://schemas.microsoft.com/office/powerpoint/2010/main" val="304496373"/>
      </p:ext>
    </p:extLst>
  </p:cSld>
  <p:clrMap bg1="dk1" tx1="lt1" bg2="dk2" tx2="lt2" accent1="accent1" accent2="accent2" accent3="accent3" accent4="accent4" accent5="accent5" accent6="accent6" hlink="hlink" folHlink="folHlink"/>
  <p:sldLayoutIdLst>
    <p:sldLayoutId id="2147483674"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3.xml"/><Relationship Id="rId4" Type="http://schemas.openxmlformats.org/officeDocument/2006/relationships/image" Target="../media/image1.jp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10.png"/><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13.png"/><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chart" Target="../charts/chart1.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3.xml"/><Relationship Id="rId1" Type="http://schemas.openxmlformats.org/officeDocument/2006/relationships/slideLayout" Target="../slideLayouts/slideLayout1.xml"/><Relationship Id="rId5" Type="http://schemas.openxmlformats.org/officeDocument/2006/relationships/image" Target="../media/image30.jpeg"/><Relationship Id="rId4" Type="http://schemas.openxmlformats.org/officeDocument/2006/relationships/image" Target="../media/image29.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6.xml"/><Relationship Id="rId1" Type="http://schemas.openxmlformats.org/officeDocument/2006/relationships/slideLayout" Target="../slideLayouts/slideLayout4.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9.xml"/><Relationship Id="rId1" Type="http://schemas.openxmlformats.org/officeDocument/2006/relationships/slideLayout" Target="../slideLayouts/slideLayout4.xml"/><Relationship Id="rId4" Type="http://schemas.openxmlformats.org/officeDocument/2006/relationships/image" Target="../media/image36.png"/></Relationships>
</file>

<file path=ppt/slides/_rels/slide27.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chart" Target="../charts/chart5.xml"/><Relationship Id="rId5" Type="http://schemas.openxmlformats.org/officeDocument/2006/relationships/chart" Target="../charts/chart4.xml"/><Relationship Id="rId4" Type="http://schemas.openxmlformats.org/officeDocument/2006/relationships/chart" Target="../charts/char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image" Target="../media/image37.svg"/><Relationship Id="rId2" Type="http://schemas.openxmlformats.org/officeDocument/2006/relationships/notesSlide" Target="../notesSlides/notesSlide26.xml"/><Relationship Id="rId1" Type="http://schemas.openxmlformats.org/officeDocument/2006/relationships/slideLayout" Target="../slideLayouts/slideLayout5.xml"/><Relationship Id="rId5" Type="http://schemas.openxmlformats.org/officeDocument/2006/relationships/image" Target="../media/image39.svg"/><Relationship Id="rId4" Type="http://schemas.openxmlformats.org/officeDocument/2006/relationships/image" Target="../media/image38.sv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E2A33"/>
        </a:solidFill>
        <a:effectLst/>
      </p:bgPr>
    </p:bg>
    <p:spTree>
      <p:nvGrpSpPr>
        <p:cNvPr id="1" name=""/>
        <p:cNvGrpSpPr/>
        <p:nvPr/>
      </p:nvGrpSpPr>
      <p:grpSpPr>
        <a:xfrm>
          <a:off x="0" y="0"/>
          <a:ext cx="0" cy="0"/>
          <a:chOff x="0" y="0"/>
          <a:chExt cx="0" cy="0"/>
        </a:xfrm>
      </p:grpSpPr>
      <p:pic>
        <p:nvPicPr>
          <p:cNvPr id="2" name="Image 0" descr="Abstract branching bile duct tree"/>
          <p:cNvPicPr>
            <a:picLocks noChangeAspect="1"/>
          </p:cNvPicPr>
          <p:nvPr/>
        </p:nvPicPr>
        <p:blipFill>
          <a:blip r:embed="rId3"/>
          <a:srcRect l="-9" r="-9"/>
          <a:stretch/>
        </p:blipFill>
        <p:spPr>
          <a:xfrm>
            <a:off x="4501266" y="460947"/>
            <a:ext cx="4699000" cy="6858000"/>
          </a:xfrm>
          <a:prstGeom prst="rect">
            <a:avLst/>
          </a:prstGeom>
        </p:spPr>
      </p:pic>
      <p:sp>
        <p:nvSpPr>
          <p:cNvPr id="3" name="Text 0"/>
          <p:cNvSpPr/>
          <p:nvPr/>
        </p:nvSpPr>
        <p:spPr>
          <a:xfrm>
            <a:off x="735291" y="460947"/>
            <a:ext cx="10237509" cy="651415"/>
          </a:xfrm>
          <a:prstGeom prst="rect">
            <a:avLst/>
          </a:prstGeom>
          <a:noFill/>
          <a:ln/>
        </p:spPr>
        <p:txBody>
          <a:bodyPr wrap="square" lIns="0" tIns="0" rIns="0" bIns="0" rtlCol="0" anchor="t">
            <a:normAutofit/>
          </a:bodyPr>
          <a:lstStyle/>
          <a:p>
            <a:pPr lvl="0" algn="ctr" rtl="1">
              <a:lnSpc>
                <a:spcPts val="1820"/>
              </a:lnSpc>
              <a:defRPr/>
            </a:pPr>
            <a:r>
              <a:rPr lang="en-US" sz="2800" b="1" kern="0" spc="200" dirty="0">
                <a:solidFill>
                  <a:srgbClr val="F2A65A"/>
                </a:solidFill>
                <a:latin typeface="Arial" pitchFamily="34" charset="0"/>
                <a:ea typeface="Arial" pitchFamily="34" charset="-122"/>
                <a:cs typeface="Arial" pitchFamily="34" charset="-120"/>
              </a:rPr>
              <a:t>﷽</a:t>
            </a:r>
            <a:endParaRPr kumimoji="0" lang="en-US" sz="2800" b="0" i="0" u="none" strike="noStrike" kern="1200" cap="none" spc="0" normalizeH="0" baseline="0" noProof="0" dirty="0">
              <a:ln>
                <a:noFill/>
              </a:ln>
              <a:solidFill>
                <a:srgbClr val="12262E"/>
              </a:solidFill>
              <a:effectLst/>
              <a:uLnTx/>
              <a:uFillTx/>
              <a:latin typeface="Arial" charset="0"/>
              <a:ea typeface="Arial" charset="0"/>
              <a:cs typeface="Arial" charset="0"/>
            </a:endParaRPr>
          </a:p>
        </p:txBody>
      </p:sp>
      <p:sp>
        <p:nvSpPr>
          <p:cNvPr id="4" name="Text 1"/>
          <p:cNvSpPr>
            <a:spLocks noGrp="1"/>
          </p:cNvSpPr>
          <p:nvPr>
            <p:ph type="title"/>
          </p:nvPr>
        </p:nvSpPr>
        <p:spPr>
          <a:xfrm>
            <a:off x="812800" y="2250282"/>
            <a:ext cx="5895943" cy="467360"/>
          </a:xfrm>
          <a:prstGeom prst="rect">
            <a:avLst/>
          </a:prstGeom>
          <a:noFill/>
          <a:ln/>
        </p:spPr>
        <p:txBody>
          <a:bodyPr wrap="square" lIns="0" tIns="0" rIns="0" bIns="0" rtlCol="0" anchor="t">
            <a:normAutofit fontScale="90000"/>
          </a:bodyPr>
          <a:lstStyle/>
          <a:p>
            <a:pPr marL="0" indent="0" algn="l">
              <a:lnSpc>
                <a:spcPts val="5880"/>
              </a:lnSpc>
              <a:buNone/>
            </a:pPr>
            <a:r>
              <a:rPr lang="en-US" sz="5600" b="1" i="0" dirty="0">
                <a:solidFill>
                  <a:srgbClr val="F2EFE6"/>
                </a:solidFill>
                <a:latin typeface="Georgia" pitchFamily="18" charset="0"/>
                <a:ea typeface="Georgia" pitchFamily="18" charset="-122"/>
                <a:cs typeface="Georgia" pitchFamily="18" charset="-120"/>
              </a:rPr>
              <a:t>Cholestasis: Beyond Bile Flow</a:t>
            </a:r>
            <a:endParaRPr lang="en-US" sz="5600" dirty="0">
              <a:latin typeface="Georgia" charset="0"/>
              <a:ea typeface="Georgia" charset="0"/>
              <a:cs typeface="Georgia" charset="0"/>
            </a:endParaRPr>
          </a:p>
        </p:txBody>
      </p:sp>
      <p:sp>
        <p:nvSpPr>
          <p:cNvPr id="11" name="Oval 10">
            <a:extLst>
              <a:ext uri="{FF2B5EF4-FFF2-40B4-BE49-F238E27FC236}">
                <a16:creationId xmlns:a16="http://schemas.microsoft.com/office/drawing/2014/main" id="{2610B92A-D1D1-0B00-4919-52E5CA03FFCB}"/>
              </a:ext>
            </a:extLst>
          </p:cNvPr>
          <p:cNvSpPr/>
          <p:nvPr/>
        </p:nvSpPr>
        <p:spPr>
          <a:xfrm>
            <a:off x="10425581" y="251707"/>
            <a:ext cx="1433486" cy="1435691"/>
          </a:xfrm>
          <a:prstGeom prst="ellipse">
            <a:avLst/>
          </a:prstGeom>
          <a:blipFill dpi="0" rotWithShape="1">
            <a:blip r:embed="rId4">
              <a:alphaModFix/>
            </a:blip>
            <a:srcRect/>
            <a:stretch>
              <a:fillRect/>
            </a:stretch>
          </a:blipFill>
          <a:ln>
            <a:noFill/>
          </a:ln>
          <a:effectLst>
            <a:glow rad="241300">
              <a:srgbClr val="FFFFFF"/>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2262E"/>
        </a:solidFill>
        <a:effectLst/>
      </p:bgPr>
    </p:bg>
    <p:spTree>
      <p:nvGrpSpPr>
        <p:cNvPr id="1" name=""/>
        <p:cNvGrpSpPr/>
        <p:nvPr/>
      </p:nvGrpSpPr>
      <p:grpSpPr>
        <a:xfrm>
          <a:off x="0" y="0"/>
          <a:ext cx="0" cy="0"/>
          <a:chOff x="0" y="0"/>
          <a:chExt cx="0" cy="0"/>
        </a:xfrm>
      </p:grpSpPr>
      <p:cxnSp>
        <p:nvCxnSpPr>
          <p:cNvPr id="28" name="Connector: Curved 27">
            <a:extLst>
              <a:ext uri="{FF2B5EF4-FFF2-40B4-BE49-F238E27FC236}">
                <a16:creationId xmlns:a16="http://schemas.microsoft.com/office/drawing/2014/main" id="{7948F21A-F7FB-3D5C-5C79-270A9046F213}"/>
              </a:ext>
            </a:extLst>
          </p:cNvPr>
          <p:cNvCxnSpPr>
            <a:cxnSpLocks/>
            <a:stCxn id="11" idx="2"/>
          </p:cNvCxnSpPr>
          <p:nvPr/>
        </p:nvCxnSpPr>
        <p:spPr>
          <a:xfrm rot="16200000" flipH="1">
            <a:off x="2593342" y="1876028"/>
            <a:ext cx="1577554" cy="2566194"/>
          </a:xfrm>
          <a:prstGeom prst="curvedConnector2">
            <a:avLst/>
          </a:prstGeom>
          <a:ln w="76200">
            <a:solidFill>
              <a:srgbClr val="1E3A44"/>
            </a:solidFill>
          </a:ln>
        </p:spPr>
        <p:style>
          <a:lnRef idx="1">
            <a:schemeClr val="accent1"/>
          </a:lnRef>
          <a:fillRef idx="0">
            <a:schemeClr val="accent1"/>
          </a:fillRef>
          <a:effectRef idx="0">
            <a:schemeClr val="accent1"/>
          </a:effectRef>
          <a:fontRef idx="minor">
            <a:schemeClr val="tx1"/>
          </a:fontRef>
        </p:style>
      </p:cxnSp>
      <p:cxnSp>
        <p:nvCxnSpPr>
          <p:cNvPr id="44" name="Connector: Curved 43">
            <a:extLst>
              <a:ext uri="{FF2B5EF4-FFF2-40B4-BE49-F238E27FC236}">
                <a16:creationId xmlns:a16="http://schemas.microsoft.com/office/drawing/2014/main" id="{891EE2B5-F666-47D2-4162-CFEF08CF28F0}"/>
              </a:ext>
            </a:extLst>
          </p:cNvPr>
          <p:cNvCxnSpPr>
            <a:cxnSpLocks/>
            <a:stCxn id="8" idx="2"/>
          </p:cNvCxnSpPr>
          <p:nvPr/>
        </p:nvCxnSpPr>
        <p:spPr>
          <a:xfrm rot="16200000" flipH="1">
            <a:off x="3274831" y="3019348"/>
            <a:ext cx="379412" cy="3601772"/>
          </a:xfrm>
          <a:prstGeom prst="curvedConnector2">
            <a:avLst/>
          </a:prstGeom>
          <a:ln w="76200">
            <a:solidFill>
              <a:srgbClr val="1E3A44"/>
            </a:solidFill>
          </a:ln>
        </p:spPr>
        <p:style>
          <a:lnRef idx="1">
            <a:schemeClr val="accent1"/>
          </a:lnRef>
          <a:fillRef idx="0">
            <a:schemeClr val="accent1"/>
          </a:fillRef>
          <a:effectRef idx="0">
            <a:schemeClr val="accent1"/>
          </a:effectRef>
          <a:fontRef idx="minor">
            <a:schemeClr val="tx1"/>
          </a:fontRef>
        </p:style>
      </p:cxnSp>
      <p:sp>
        <p:nvSpPr>
          <p:cNvPr id="2" name="Text 0"/>
          <p:cNvSpPr/>
          <p:nvPr/>
        </p:nvSpPr>
        <p:spPr>
          <a:xfrm>
            <a:off x="812800" y="406400"/>
            <a:ext cx="10883392"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0" cap="none" spc="150" normalizeH="0" baseline="0" noProof="0" dirty="0">
                <a:ln>
                  <a:noFill/>
                </a:ln>
                <a:solidFill>
                  <a:srgbClr val="BFD8D5"/>
                </a:solidFill>
                <a:effectLst/>
                <a:uLnTx/>
                <a:uFillTx/>
                <a:latin typeface="Arial" pitchFamily="34" charset="0"/>
                <a:ea typeface="Arial" pitchFamily="34" charset="-122"/>
                <a:cs typeface="Arial" pitchFamily="34" charset="-120"/>
              </a:rPr>
              <a:t>CHOLESTASIS: BEYOND BILE FLOW</a:t>
            </a:r>
            <a:endParaRPr kumimoji="0" lang="en-US" sz="1200" b="0" i="0" u="none" strike="noStrike" kern="1200" cap="none" spc="0" normalizeH="0" baseline="0" noProof="0" dirty="0">
              <a:ln>
                <a:noFill/>
              </a:ln>
              <a:solidFill>
                <a:srgbClr val="BFD8D5"/>
              </a:solidFill>
              <a:effectLst/>
              <a:uLnTx/>
              <a:uFillTx/>
              <a:latin typeface="Arial" charset="0"/>
              <a:ea typeface="Arial" charset="0"/>
              <a:cs typeface="Arial" charset="0"/>
            </a:endParaRPr>
          </a:p>
        </p:txBody>
      </p:sp>
      <p:sp>
        <p:nvSpPr>
          <p:cNvPr id="3" name="Text 1"/>
          <p:cNvSpPr/>
          <p:nvPr/>
        </p:nvSpPr>
        <p:spPr>
          <a:xfrm>
            <a:off x="11019135" y="406400"/>
            <a:ext cx="432078"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0" i="0" u="none" strike="noStrike" kern="0" cap="none" spc="100" normalizeH="0" baseline="0" noProof="0" dirty="0">
                <a:ln>
                  <a:noFill/>
                </a:ln>
                <a:solidFill>
                  <a:srgbClr val="BFD8D5"/>
                </a:solidFill>
                <a:effectLst/>
                <a:uLnTx/>
                <a:uFillTx/>
                <a:latin typeface="Arial" pitchFamily="34" charset="0"/>
                <a:ea typeface="Arial" pitchFamily="34" charset="-122"/>
                <a:cs typeface="Arial" pitchFamily="34" charset="-120"/>
              </a:rPr>
              <a:t>1 / 5</a:t>
            </a:r>
            <a:endParaRPr kumimoji="0" lang="en-US" sz="1200" b="0" i="0" u="none" strike="noStrike" kern="1200" cap="none" spc="0" normalizeH="0" baseline="0" noProof="0" dirty="0">
              <a:ln>
                <a:noFill/>
              </a:ln>
              <a:solidFill>
                <a:srgbClr val="BFD8D5"/>
              </a:solidFill>
              <a:effectLst/>
              <a:uLnTx/>
              <a:uFillTx/>
              <a:latin typeface="Arial" charset="0"/>
              <a:ea typeface="Arial" charset="0"/>
              <a:cs typeface="Arial" charset="0"/>
            </a:endParaRPr>
          </a:p>
        </p:txBody>
      </p:sp>
      <p:sp>
        <p:nvSpPr>
          <p:cNvPr id="5" name="Shape 2"/>
          <p:cNvSpPr/>
          <p:nvPr/>
        </p:nvSpPr>
        <p:spPr>
          <a:xfrm>
            <a:off x="692150" y="3528803"/>
            <a:ext cx="1943100" cy="1308100"/>
          </a:xfrm>
          <a:custGeom>
            <a:avLst/>
            <a:gdLst/>
            <a:ahLst/>
            <a:cxnLst/>
            <a:rect l="l" t="t" r="r" b="b"/>
            <a:pathLst>
              <a:path w="1943100" h="1308100">
                <a:moveTo>
                  <a:pt x="558800" y="0"/>
                </a:moveTo>
                <a:lnTo>
                  <a:pt x="1803400" y="0"/>
                </a:lnTo>
                <a:arcTo wR="139700" hR="139700" stAng="16200000" swAng="5400000"/>
                <a:lnTo>
                  <a:pt x="1943100" y="749300"/>
                </a:lnTo>
                <a:arcTo wR="558800" hR="558800" stAng="0" swAng="5400000"/>
                <a:lnTo>
                  <a:pt x="139700" y="1308100"/>
                </a:lnTo>
                <a:arcTo wR="139700" hR="139700" stAng="5400000" swAng="5400000"/>
                <a:lnTo>
                  <a:pt x="0" y="558800"/>
                </a:lnTo>
                <a:arcTo wR="558800" hR="558800" stAng="10800000" swAng="5400000"/>
                <a:close/>
              </a:path>
            </a:pathLst>
          </a:custGeom>
          <a:solidFill>
            <a:srgbClr val="0E6670"/>
          </a:solidFill>
          <a:ln w="25400">
            <a:solidFill>
              <a:srgbClr val="F6F3EC"/>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BFD8D5"/>
              </a:solidFill>
              <a:effectLst/>
              <a:uLnTx/>
              <a:uFillTx/>
              <a:latin typeface="Arial"/>
              <a:ea typeface="+mn-ea"/>
              <a:cs typeface="+mn-cs"/>
            </a:endParaRPr>
          </a:p>
        </p:txBody>
      </p:sp>
      <p:sp>
        <p:nvSpPr>
          <p:cNvPr id="6" name="Text 3"/>
          <p:cNvSpPr/>
          <p:nvPr/>
        </p:nvSpPr>
        <p:spPr>
          <a:xfrm>
            <a:off x="1485900" y="3760578"/>
            <a:ext cx="355600" cy="355600"/>
          </a:xfrm>
          <a:prstGeom prst="roundRect">
            <a:avLst>
              <a:gd name="adj" fmla="val 50000"/>
            </a:avLst>
          </a:prstGeom>
          <a:solidFill>
            <a:srgbClr val="F6F3EC"/>
          </a:solidFill>
          <a:ln/>
        </p:spPr>
        <p:txBody>
          <a:bodyPr wrap="square" lIns="0" tIns="0" rIns="0" bIns="0" rtlCol="0" anchor="ctr">
            <a:normAutofit/>
          </a:bodyPr>
          <a:lstStyle/>
          <a:p>
            <a:pPr marL="0" marR="0" lvl="0" indent="0" algn="ctr" defTabSz="914400" rtl="0" eaLnBrk="1" fontAlgn="auto" latinLnBrk="0" hangingPunct="1">
              <a:lnSpc>
                <a:spcPts val="14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E6670"/>
                </a:solidFill>
                <a:effectLst/>
                <a:uLnTx/>
                <a:uFillTx/>
                <a:latin typeface="Arial" pitchFamily="34" charset="0"/>
                <a:ea typeface="Arial" pitchFamily="34" charset="-122"/>
                <a:cs typeface="Arial" pitchFamily="34" charset="-120"/>
              </a:rPr>
              <a:t>1</a:t>
            </a:r>
            <a:endParaRPr kumimoji="0" lang="en-US" sz="1400" b="0" i="0" u="none" strike="noStrike" kern="1200" cap="none" spc="0" normalizeH="0" baseline="0" noProof="0" dirty="0">
              <a:ln>
                <a:noFill/>
              </a:ln>
              <a:solidFill>
                <a:srgbClr val="BFD8D5"/>
              </a:solidFill>
              <a:effectLst/>
              <a:uLnTx/>
              <a:uFillTx/>
              <a:latin typeface="Arial" charset="0"/>
              <a:ea typeface="Arial" charset="0"/>
              <a:cs typeface="Arial" charset="0"/>
            </a:endParaRPr>
          </a:p>
        </p:txBody>
      </p:sp>
      <p:sp>
        <p:nvSpPr>
          <p:cNvPr id="7" name="Text 4"/>
          <p:cNvSpPr/>
          <p:nvPr/>
        </p:nvSpPr>
        <p:spPr>
          <a:xfrm>
            <a:off x="1119386" y="4166978"/>
            <a:ext cx="1088529" cy="244475"/>
          </a:xfrm>
          <a:prstGeom prst="rect">
            <a:avLst/>
          </a:prstGeom>
          <a:noFill/>
          <a:ln/>
        </p:spPr>
        <p:txBody>
          <a:bodyPr wrap="square" lIns="0" tIns="0" rIns="0" bIns="0" rtlCol="0" anchor="t">
            <a:normAutofit/>
          </a:bodyPr>
          <a:lstStyle/>
          <a:p>
            <a:pPr marL="0" marR="0" lvl="0" indent="0" algn="ctr" defTabSz="914400" rtl="0" eaLnBrk="1" fontAlgn="auto" latinLnBrk="0" hangingPunct="1">
              <a:lnSpc>
                <a:spcPts val="1725"/>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7F979D"/>
                </a:solidFill>
                <a:effectLst/>
                <a:uLnTx/>
                <a:uFillTx/>
                <a:latin typeface="Arial" pitchFamily="34" charset="0"/>
                <a:ea typeface="+mn-ea"/>
                <a:cs typeface="Arial" pitchFamily="34" charset="-120"/>
              </a:rPr>
              <a:t>What</a:t>
            </a:r>
            <a:r>
              <a:rPr kumimoji="0" lang="en-US" sz="1500" b="1" i="0" u="none" strike="noStrike" kern="1200" cap="none" spc="0" normalizeH="0" baseline="0" noProof="0" dirty="0">
                <a:ln>
                  <a:noFill/>
                </a:ln>
                <a:solidFill>
                  <a:srgbClr val="FFFFFF"/>
                </a:solidFill>
                <a:effectLst/>
                <a:uLnTx/>
                <a:uFillTx/>
                <a:latin typeface="Arial" pitchFamily="34" charset="0"/>
                <a:ea typeface="Arial" pitchFamily="34" charset="-122"/>
                <a:cs typeface="Arial" pitchFamily="34" charset="-120"/>
              </a:rPr>
              <a:t> </a:t>
            </a:r>
            <a:r>
              <a:rPr kumimoji="0" lang="en-US" sz="1500" b="0" i="0" u="none" strike="noStrike" kern="1200" cap="none" spc="0" normalizeH="0" baseline="0" noProof="0" dirty="0">
                <a:ln>
                  <a:noFill/>
                </a:ln>
                <a:solidFill>
                  <a:srgbClr val="7F979D"/>
                </a:solidFill>
                <a:effectLst/>
                <a:uLnTx/>
                <a:uFillTx/>
                <a:latin typeface="Arial" pitchFamily="34" charset="0"/>
                <a:ea typeface="+mn-ea"/>
                <a:cs typeface="Arial" pitchFamily="34" charset="-120"/>
              </a:rPr>
              <a:t>is</a:t>
            </a:r>
          </a:p>
        </p:txBody>
      </p:sp>
      <p:sp>
        <p:nvSpPr>
          <p:cNvPr id="8" name="Text 5"/>
          <p:cNvSpPr/>
          <p:nvPr/>
        </p:nvSpPr>
        <p:spPr>
          <a:xfrm>
            <a:off x="1041013" y="4386053"/>
            <a:ext cx="1245275" cy="244475"/>
          </a:xfrm>
          <a:prstGeom prst="rect">
            <a:avLst/>
          </a:prstGeom>
          <a:noFill/>
          <a:ln/>
        </p:spPr>
        <p:txBody>
          <a:bodyPr wrap="square" lIns="0" tIns="0" rIns="0" bIns="0" rtlCol="0" anchor="t">
            <a:normAutofit/>
          </a:bodyPr>
          <a:lstStyle/>
          <a:p>
            <a:pPr marL="0" marR="0" lvl="0" indent="0" algn="ctr" defTabSz="914400" rtl="0" eaLnBrk="1" fontAlgn="auto" latinLnBrk="0" hangingPunct="1">
              <a:lnSpc>
                <a:spcPts val="1725"/>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FFFFFF"/>
                </a:solidFill>
                <a:effectLst/>
                <a:uLnTx/>
                <a:uFillTx/>
                <a:latin typeface="Arial" pitchFamily="34" charset="0"/>
                <a:ea typeface="Arial" pitchFamily="34" charset="-122"/>
                <a:cs typeface="Arial" pitchFamily="34" charset="-120"/>
              </a:rPr>
              <a:t>cholestasis</a:t>
            </a:r>
            <a:endParaRPr kumimoji="0" lang="en-US" sz="1500" b="0" i="0" u="none" strike="noStrike" kern="1200" cap="none" spc="0" normalizeH="0" baseline="0" noProof="0" dirty="0">
              <a:ln>
                <a:noFill/>
              </a:ln>
              <a:solidFill>
                <a:srgbClr val="BFD8D5"/>
              </a:solidFill>
              <a:effectLst/>
              <a:uLnTx/>
              <a:uFillTx/>
              <a:latin typeface="Arial" charset="0"/>
              <a:ea typeface="Arial" charset="0"/>
              <a:cs typeface="Arial" charset="0"/>
            </a:endParaRPr>
          </a:p>
        </p:txBody>
      </p:sp>
      <p:sp>
        <p:nvSpPr>
          <p:cNvPr id="9" name="Shape 6"/>
          <p:cNvSpPr/>
          <p:nvPr/>
        </p:nvSpPr>
        <p:spPr>
          <a:xfrm>
            <a:off x="1124347" y="1484523"/>
            <a:ext cx="1949450" cy="1314450"/>
          </a:xfrm>
          <a:custGeom>
            <a:avLst/>
            <a:gdLst/>
            <a:ahLst/>
            <a:cxnLst/>
            <a:rect l="l" t="t" r="r" b="b"/>
            <a:pathLst>
              <a:path w="1949450" h="1314450">
                <a:moveTo>
                  <a:pt x="142875" y="0"/>
                </a:moveTo>
                <a:lnTo>
                  <a:pt x="1387475" y="0"/>
                </a:lnTo>
                <a:arcTo wR="561975" hR="561975" stAng="16200000" swAng="5400000"/>
                <a:lnTo>
                  <a:pt x="1949450" y="1171575"/>
                </a:lnTo>
                <a:arcTo wR="142875" hR="142875" stAng="0" swAng="5400000"/>
                <a:lnTo>
                  <a:pt x="561975" y="1314450"/>
                </a:lnTo>
                <a:arcTo wR="561975" hR="561975" stAng="5400000" swAng="5400000"/>
                <a:lnTo>
                  <a:pt x="0" y="142875"/>
                </a:lnTo>
                <a:arcTo wR="142875" hR="142875" stAng="10800000" swAng="5400000"/>
                <a:close/>
              </a:path>
            </a:pathLst>
          </a:custGeom>
          <a:solidFill>
            <a:srgbClr val="1E3A44"/>
          </a:solidFill>
          <a:ln w="19050">
            <a:solidFill>
              <a:srgbClr val="2B4852"/>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BFD8D5"/>
              </a:solidFill>
              <a:effectLst/>
              <a:uLnTx/>
              <a:uFillTx/>
              <a:latin typeface="Arial"/>
              <a:ea typeface="+mn-ea"/>
              <a:cs typeface="+mn-cs"/>
            </a:endParaRPr>
          </a:p>
        </p:txBody>
      </p:sp>
      <p:sp>
        <p:nvSpPr>
          <p:cNvPr id="10" name="Text 7"/>
          <p:cNvSpPr/>
          <p:nvPr/>
        </p:nvSpPr>
        <p:spPr>
          <a:xfrm>
            <a:off x="1930797" y="1728998"/>
            <a:ext cx="336550" cy="336550"/>
          </a:xfrm>
          <a:prstGeom prst="roundRect">
            <a:avLst>
              <a:gd name="adj" fmla="val 50000"/>
            </a:avLst>
          </a:prstGeom>
          <a:noFill/>
          <a:ln w="19050">
            <a:solidFill>
              <a:srgbClr val="4B6770"/>
            </a:solidFill>
            <a:prstDash val="solid"/>
          </a:ln>
        </p:spPr>
        <p:txBody>
          <a:bodyPr wrap="square" lIns="0" tIns="0" rIns="0" bIns="0" rtlCol="0" anchor="ctr">
            <a:normAutofit/>
          </a:bodyPr>
          <a:lstStyle/>
          <a:p>
            <a:pPr marL="0" marR="0" lvl="0" indent="0" algn="ctr" defTabSz="914400" rtl="0" eaLnBrk="1" fontAlgn="auto" latinLnBrk="0" hangingPunct="1">
              <a:lnSpc>
                <a:spcPts val="14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7F979D"/>
                </a:solidFill>
                <a:effectLst/>
                <a:uLnTx/>
                <a:uFillTx/>
                <a:latin typeface="Arial" pitchFamily="34" charset="0"/>
                <a:ea typeface="Arial" pitchFamily="34" charset="-122"/>
                <a:cs typeface="Arial" pitchFamily="34" charset="-120"/>
              </a:rPr>
              <a:t>2</a:t>
            </a:r>
            <a:endParaRPr kumimoji="0" lang="en-US" sz="1400" b="0" i="0" u="none" strike="noStrike" kern="1200" cap="none" spc="0" normalizeH="0" baseline="0" noProof="0" dirty="0">
              <a:ln>
                <a:noFill/>
              </a:ln>
              <a:solidFill>
                <a:srgbClr val="BFD8D5"/>
              </a:solidFill>
              <a:effectLst/>
              <a:uLnTx/>
              <a:uFillTx/>
              <a:latin typeface="Arial" charset="0"/>
              <a:ea typeface="Arial" charset="0"/>
              <a:cs typeface="Arial" charset="0"/>
            </a:endParaRPr>
          </a:p>
        </p:txBody>
      </p:sp>
      <p:sp>
        <p:nvSpPr>
          <p:cNvPr id="11" name="Text 8"/>
          <p:cNvSpPr/>
          <p:nvPr/>
        </p:nvSpPr>
        <p:spPr>
          <a:xfrm>
            <a:off x="1544042" y="2125873"/>
            <a:ext cx="1109960" cy="244475"/>
          </a:xfrm>
          <a:prstGeom prst="rect">
            <a:avLst/>
          </a:prstGeom>
          <a:noFill/>
          <a:ln/>
        </p:spPr>
        <p:txBody>
          <a:bodyPr wrap="square" lIns="0" tIns="0" rIns="0" bIns="0" rtlCol="0" anchor="t">
            <a:normAutofit/>
          </a:bodyPr>
          <a:lstStyle/>
          <a:p>
            <a:pPr marL="0" marR="0" lvl="0" indent="0" algn="ctr" defTabSz="914400" rtl="0" eaLnBrk="1" fontAlgn="auto" latinLnBrk="0" hangingPunct="1">
              <a:lnSpc>
                <a:spcPts val="1725"/>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7F979D"/>
                </a:solidFill>
                <a:effectLst/>
                <a:uLnTx/>
                <a:uFillTx/>
                <a:latin typeface="Arial" pitchFamily="34" charset="0"/>
                <a:ea typeface="Arial" pitchFamily="34" charset="-122"/>
                <a:cs typeface="Arial" pitchFamily="34" charset="-120"/>
              </a:rPr>
              <a:t>The biopsy</a:t>
            </a:r>
            <a:endParaRPr kumimoji="0" lang="en-US" sz="1500" b="0" i="0" u="none" strike="noStrike" kern="1200" cap="none" spc="0" normalizeH="0" baseline="0" noProof="0" dirty="0">
              <a:ln>
                <a:noFill/>
              </a:ln>
              <a:solidFill>
                <a:srgbClr val="BFD8D5"/>
              </a:solidFill>
              <a:effectLst/>
              <a:uLnTx/>
              <a:uFillTx/>
              <a:latin typeface="Arial" charset="0"/>
              <a:ea typeface="Arial" charset="0"/>
              <a:cs typeface="Arial" charset="0"/>
            </a:endParaRPr>
          </a:p>
        </p:txBody>
      </p:sp>
      <p:sp>
        <p:nvSpPr>
          <p:cNvPr id="12" name="Text 9"/>
          <p:cNvSpPr/>
          <p:nvPr/>
        </p:nvSpPr>
        <p:spPr>
          <a:xfrm>
            <a:off x="1463526" y="2344948"/>
            <a:ext cx="1270992" cy="244475"/>
          </a:xfrm>
          <a:prstGeom prst="rect">
            <a:avLst/>
          </a:prstGeom>
          <a:noFill/>
          <a:ln/>
        </p:spPr>
        <p:txBody>
          <a:bodyPr wrap="square" lIns="0" tIns="0" rIns="0" bIns="0" rtlCol="0" anchor="t">
            <a:normAutofit/>
          </a:bodyPr>
          <a:lstStyle/>
          <a:p>
            <a:pPr marL="0" marR="0" lvl="0" indent="0" algn="ctr" defTabSz="914400" rtl="0" eaLnBrk="1" fontAlgn="auto" latinLnBrk="0" hangingPunct="1">
              <a:lnSpc>
                <a:spcPts val="1725"/>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7F979D"/>
                </a:solidFill>
                <a:effectLst/>
                <a:uLnTx/>
                <a:uFillTx/>
                <a:latin typeface="Arial" pitchFamily="34" charset="0"/>
                <a:ea typeface="Arial" pitchFamily="34" charset="-122"/>
                <a:cs typeface="Arial" pitchFamily="34" charset="-120"/>
              </a:rPr>
              <a:t>and patterns</a:t>
            </a:r>
            <a:endParaRPr kumimoji="0" lang="en-US" sz="1500" b="0" i="0" u="none" strike="noStrike" kern="1200" cap="none" spc="0" normalizeH="0" baseline="0" noProof="0" dirty="0">
              <a:ln>
                <a:noFill/>
              </a:ln>
              <a:solidFill>
                <a:srgbClr val="BFD8D5"/>
              </a:solidFill>
              <a:effectLst/>
              <a:uLnTx/>
              <a:uFillTx/>
              <a:latin typeface="Arial" charset="0"/>
              <a:ea typeface="Arial" charset="0"/>
              <a:cs typeface="Arial" charset="0"/>
            </a:endParaRPr>
          </a:p>
        </p:txBody>
      </p:sp>
      <p:sp>
        <p:nvSpPr>
          <p:cNvPr id="13" name="Shape 10"/>
          <p:cNvSpPr/>
          <p:nvPr/>
        </p:nvSpPr>
        <p:spPr>
          <a:xfrm>
            <a:off x="3251597" y="1293813"/>
            <a:ext cx="1949450" cy="1314450"/>
          </a:xfrm>
          <a:prstGeom prst="roundRect">
            <a:avLst>
              <a:gd name="adj" fmla="val 28261"/>
            </a:avLst>
          </a:prstGeom>
          <a:solidFill>
            <a:srgbClr val="1E3A44"/>
          </a:solidFill>
          <a:ln w="19050">
            <a:solidFill>
              <a:srgbClr val="2B4852"/>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BFD8D5"/>
              </a:solidFill>
              <a:effectLst/>
              <a:uLnTx/>
              <a:uFillTx/>
              <a:latin typeface="Arial"/>
              <a:ea typeface="+mn-ea"/>
              <a:cs typeface="+mn-cs"/>
            </a:endParaRPr>
          </a:p>
        </p:txBody>
      </p:sp>
      <p:sp>
        <p:nvSpPr>
          <p:cNvPr id="14" name="Text 11"/>
          <p:cNvSpPr/>
          <p:nvPr/>
        </p:nvSpPr>
        <p:spPr>
          <a:xfrm>
            <a:off x="4058047" y="1428751"/>
            <a:ext cx="336550" cy="336550"/>
          </a:xfrm>
          <a:prstGeom prst="roundRect">
            <a:avLst>
              <a:gd name="adj" fmla="val 50000"/>
            </a:avLst>
          </a:prstGeom>
          <a:noFill/>
          <a:ln w="19050">
            <a:solidFill>
              <a:srgbClr val="4B6770"/>
            </a:solidFill>
            <a:prstDash val="solid"/>
          </a:ln>
        </p:spPr>
        <p:txBody>
          <a:bodyPr wrap="square" lIns="0" tIns="0" rIns="0" bIns="0" rtlCol="0" anchor="ctr">
            <a:normAutofit/>
          </a:bodyPr>
          <a:lstStyle/>
          <a:p>
            <a:pPr marL="0" marR="0" lvl="0" indent="0" algn="ctr" defTabSz="914400" rtl="0" eaLnBrk="1" fontAlgn="auto" latinLnBrk="0" hangingPunct="1">
              <a:lnSpc>
                <a:spcPts val="14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7F979D"/>
                </a:solidFill>
                <a:effectLst/>
                <a:uLnTx/>
                <a:uFillTx/>
                <a:latin typeface="Arial" pitchFamily="34" charset="0"/>
                <a:ea typeface="Arial" pitchFamily="34" charset="-122"/>
                <a:cs typeface="Arial" pitchFamily="34" charset="-120"/>
              </a:rPr>
              <a:t>3</a:t>
            </a:r>
            <a:endParaRPr kumimoji="0" lang="en-US" sz="1400" b="0" i="0" u="none" strike="noStrike" kern="1200" cap="none" spc="0" normalizeH="0" baseline="0" noProof="0" dirty="0">
              <a:ln>
                <a:noFill/>
              </a:ln>
              <a:solidFill>
                <a:srgbClr val="BFD8D5"/>
              </a:solidFill>
              <a:effectLst/>
              <a:uLnTx/>
              <a:uFillTx/>
              <a:latin typeface="Arial" charset="0"/>
              <a:ea typeface="Arial" charset="0"/>
              <a:cs typeface="Arial" charset="0"/>
            </a:endParaRPr>
          </a:p>
        </p:txBody>
      </p:sp>
      <p:sp>
        <p:nvSpPr>
          <p:cNvPr id="15" name="Text 12"/>
          <p:cNvSpPr/>
          <p:nvPr/>
        </p:nvSpPr>
        <p:spPr>
          <a:xfrm>
            <a:off x="3613150" y="1825626"/>
            <a:ext cx="1226344" cy="244475"/>
          </a:xfrm>
          <a:prstGeom prst="rect">
            <a:avLst/>
          </a:prstGeom>
          <a:noFill/>
          <a:ln/>
        </p:spPr>
        <p:txBody>
          <a:bodyPr wrap="square" lIns="0" tIns="0" rIns="0" bIns="0" rtlCol="0" anchor="t">
            <a:normAutofit/>
          </a:bodyPr>
          <a:lstStyle/>
          <a:p>
            <a:pPr marL="0" marR="0" lvl="0" indent="0" algn="ctr" defTabSz="914400" rtl="0" eaLnBrk="1" fontAlgn="auto" latinLnBrk="0" hangingPunct="1">
              <a:lnSpc>
                <a:spcPts val="1725"/>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7F979D"/>
                </a:solidFill>
                <a:effectLst/>
                <a:uLnTx/>
                <a:uFillTx/>
                <a:latin typeface="Arial" pitchFamily="34" charset="0"/>
                <a:ea typeface="Arial" pitchFamily="34" charset="-122"/>
                <a:cs typeface="Arial" pitchFamily="34" charset="-120"/>
              </a:rPr>
              <a:t>Pruritus:</a:t>
            </a:r>
            <a:endParaRPr kumimoji="0" lang="en-US" sz="1500" b="0" i="0" u="none" strike="noStrike" kern="1200" cap="none" spc="0" normalizeH="0" baseline="0" noProof="0" dirty="0">
              <a:ln>
                <a:noFill/>
              </a:ln>
              <a:solidFill>
                <a:srgbClr val="BFD8D5"/>
              </a:solidFill>
              <a:effectLst/>
              <a:uLnTx/>
              <a:uFillTx/>
              <a:latin typeface="Arial" charset="0"/>
              <a:ea typeface="Arial" charset="0"/>
              <a:cs typeface="Arial" charset="0"/>
            </a:endParaRPr>
          </a:p>
        </p:txBody>
      </p:sp>
      <p:sp>
        <p:nvSpPr>
          <p:cNvPr id="16" name="Text 13"/>
          <p:cNvSpPr/>
          <p:nvPr/>
        </p:nvSpPr>
        <p:spPr>
          <a:xfrm>
            <a:off x="3613150" y="2044701"/>
            <a:ext cx="1226344" cy="244475"/>
          </a:xfrm>
          <a:prstGeom prst="rect">
            <a:avLst/>
          </a:prstGeom>
          <a:noFill/>
          <a:ln/>
        </p:spPr>
        <p:txBody>
          <a:bodyPr wrap="square" lIns="0" tIns="0" rIns="0" bIns="0" rtlCol="0" anchor="t">
            <a:normAutofit/>
          </a:bodyPr>
          <a:lstStyle/>
          <a:p>
            <a:pPr marL="0" marR="0" lvl="0" indent="0" algn="ctr" defTabSz="914400" rtl="0" eaLnBrk="1" fontAlgn="auto" latinLnBrk="0" hangingPunct="1">
              <a:lnSpc>
                <a:spcPts val="1725"/>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7F979D"/>
                </a:solidFill>
                <a:effectLst/>
                <a:uLnTx/>
                <a:uFillTx/>
                <a:latin typeface="Arial" pitchFamily="34" charset="0"/>
                <a:ea typeface="Arial" pitchFamily="34" charset="-122"/>
                <a:cs typeface="Arial" pitchFamily="34" charset="-120"/>
              </a:rPr>
              <a:t>mechanisms</a:t>
            </a:r>
            <a:endParaRPr kumimoji="0" lang="en-US" sz="1500" b="0" i="0" u="none" strike="noStrike" kern="1200" cap="none" spc="0" normalizeH="0" baseline="0" noProof="0" dirty="0">
              <a:ln>
                <a:noFill/>
              </a:ln>
              <a:solidFill>
                <a:srgbClr val="BFD8D5"/>
              </a:solidFill>
              <a:effectLst/>
              <a:uLnTx/>
              <a:uFillTx/>
              <a:latin typeface="Arial" charset="0"/>
              <a:ea typeface="Arial" charset="0"/>
              <a:cs typeface="Arial" charset="0"/>
            </a:endParaRPr>
          </a:p>
        </p:txBody>
      </p:sp>
      <p:sp>
        <p:nvSpPr>
          <p:cNvPr id="17" name="Text 14"/>
          <p:cNvSpPr/>
          <p:nvPr/>
        </p:nvSpPr>
        <p:spPr>
          <a:xfrm>
            <a:off x="3520996" y="2263776"/>
            <a:ext cx="1410652" cy="244475"/>
          </a:xfrm>
          <a:prstGeom prst="rect">
            <a:avLst/>
          </a:prstGeom>
          <a:noFill/>
          <a:ln/>
        </p:spPr>
        <p:txBody>
          <a:bodyPr wrap="square" lIns="0" tIns="0" rIns="0" bIns="0" rtlCol="0" anchor="t">
            <a:normAutofit/>
          </a:bodyPr>
          <a:lstStyle/>
          <a:p>
            <a:pPr marL="0" marR="0" lvl="0" indent="0" algn="ctr" defTabSz="914400" rtl="0" eaLnBrk="1" fontAlgn="auto" latinLnBrk="0" hangingPunct="1">
              <a:lnSpc>
                <a:spcPts val="1725"/>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7F979D"/>
                </a:solidFill>
                <a:effectLst/>
                <a:uLnTx/>
                <a:uFillTx/>
                <a:latin typeface="Arial" pitchFamily="34" charset="0"/>
                <a:ea typeface="Arial" pitchFamily="34" charset="-122"/>
                <a:cs typeface="Arial" pitchFamily="34" charset="-120"/>
              </a:rPr>
              <a:t>and treatment</a:t>
            </a:r>
            <a:endParaRPr kumimoji="0" lang="en-US" sz="1500" b="0" i="0" u="none" strike="noStrike" kern="1200" cap="none" spc="0" normalizeH="0" baseline="0" noProof="0" dirty="0">
              <a:ln>
                <a:noFill/>
              </a:ln>
              <a:solidFill>
                <a:srgbClr val="BFD8D5"/>
              </a:solidFill>
              <a:effectLst/>
              <a:uLnTx/>
              <a:uFillTx/>
              <a:latin typeface="Arial" charset="0"/>
              <a:ea typeface="Arial" charset="0"/>
              <a:cs typeface="Arial" charset="0"/>
            </a:endParaRPr>
          </a:p>
        </p:txBody>
      </p:sp>
      <p:sp>
        <p:nvSpPr>
          <p:cNvPr id="18" name="Shape 15"/>
          <p:cNvSpPr/>
          <p:nvPr/>
        </p:nvSpPr>
        <p:spPr>
          <a:xfrm>
            <a:off x="5839222" y="1606551"/>
            <a:ext cx="1949450" cy="1314450"/>
          </a:xfrm>
          <a:custGeom>
            <a:avLst/>
            <a:gdLst/>
            <a:ahLst/>
            <a:cxnLst/>
            <a:rect l="l" t="t" r="r" b="b"/>
            <a:pathLst>
              <a:path w="1949450" h="1314450">
                <a:moveTo>
                  <a:pt x="561975" y="0"/>
                </a:moveTo>
                <a:lnTo>
                  <a:pt x="1806575" y="0"/>
                </a:lnTo>
                <a:arcTo wR="142875" hR="142875" stAng="16200000" swAng="5400000"/>
                <a:lnTo>
                  <a:pt x="1949450" y="752475"/>
                </a:lnTo>
                <a:arcTo wR="561975" hR="561975" stAng="0" swAng="5400000"/>
                <a:lnTo>
                  <a:pt x="142875" y="1314450"/>
                </a:lnTo>
                <a:arcTo wR="142875" hR="142875" stAng="5400000" swAng="5400000"/>
                <a:lnTo>
                  <a:pt x="0" y="561975"/>
                </a:lnTo>
                <a:arcTo wR="561975" hR="561975" stAng="10800000" swAng="5400000"/>
                <a:close/>
              </a:path>
            </a:pathLst>
          </a:custGeom>
          <a:solidFill>
            <a:srgbClr val="1E3A44"/>
          </a:solidFill>
          <a:ln w="19050">
            <a:solidFill>
              <a:srgbClr val="2B4852"/>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BFD8D5"/>
              </a:solidFill>
              <a:effectLst/>
              <a:uLnTx/>
              <a:uFillTx/>
              <a:latin typeface="Arial"/>
              <a:ea typeface="+mn-ea"/>
              <a:cs typeface="+mn-cs"/>
            </a:endParaRPr>
          </a:p>
        </p:txBody>
      </p:sp>
      <p:sp>
        <p:nvSpPr>
          <p:cNvPr id="19" name="Text 16"/>
          <p:cNvSpPr/>
          <p:nvPr/>
        </p:nvSpPr>
        <p:spPr>
          <a:xfrm>
            <a:off x="6645672" y="1851026"/>
            <a:ext cx="336550" cy="336550"/>
          </a:xfrm>
          <a:prstGeom prst="roundRect">
            <a:avLst>
              <a:gd name="adj" fmla="val 50000"/>
            </a:avLst>
          </a:prstGeom>
          <a:noFill/>
          <a:ln w="19050">
            <a:solidFill>
              <a:srgbClr val="4B6770"/>
            </a:solidFill>
            <a:prstDash val="solid"/>
          </a:ln>
        </p:spPr>
        <p:txBody>
          <a:bodyPr wrap="square" lIns="0" tIns="0" rIns="0" bIns="0" rtlCol="0" anchor="ctr">
            <a:normAutofit/>
          </a:bodyPr>
          <a:lstStyle/>
          <a:p>
            <a:pPr marL="0" marR="0" lvl="0" indent="0" algn="ctr" defTabSz="914400" rtl="0" eaLnBrk="1" fontAlgn="auto" latinLnBrk="0" hangingPunct="1">
              <a:lnSpc>
                <a:spcPts val="14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7F979D"/>
                </a:solidFill>
                <a:effectLst/>
                <a:uLnTx/>
                <a:uFillTx/>
                <a:latin typeface="Arial" pitchFamily="34" charset="0"/>
                <a:ea typeface="Arial" pitchFamily="34" charset="-122"/>
                <a:cs typeface="Arial" pitchFamily="34" charset="-120"/>
              </a:rPr>
              <a:t>4</a:t>
            </a:r>
            <a:endParaRPr kumimoji="0" lang="en-US" sz="1400" b="0" i="0" u="none" strike="noStrike" kern="1200" cap="none" spc="0" normalizeH="0" baseline="0" noProof="0" dirty="0">
              <a:ln>
                <a:noFill/>
              </a:ln>
              <a:solidFill>
                <a:srgbClr val="BFD8D5"/>
              </a:solidFill>
              <a:effectLst/>
              <a:uLnTx/>
              <a:uFillTx/>
              <a:latin typeface="Arial" charset="0"/>
              <a:ea typeface="Arial" charset="0"/>
              <a:cs typeface="Arial" charset="0"/>
            </a:endParaRPr>
          </a:p>
        </p:txBody>
      </p:sp>
      <p:sp>
        <p:nvSpPr>
          <p:cNvPr id="20" name="Text 17"/>
          <p:cNvSpPr/>
          <p:nvPr/>
        </p:nvSpPr>
        <p:spPr>
          <a:xfrm>
            <a:off x="6153041" y="2247901"/>
            <a:ext cx="1321713" cy="244475"/>
          </a:xfrm>
          <a:prstGeom prst="rect">
            <a:avLst/>
          </a:prstGeom>
          <a:noFill/>
          <a:ln/>
        </p:spPr>
        <p:txBody>
          <a:bodyPr wrap="square" lIns="0" tIns="0" rIns="0" bIns="0" rtlCol="0" anchor="t">
            <a:normAutofit/>
          </a:bodyPr>
          <a:lstStyle/>
          <a:p>
            <a:pPr marL="0" marR="0" lvl="0" indent="0" algn="ctr" defTabSz="914400" rtl="0" eaLnBrk="1" fontAlgn="auto" latinLnBrk="0" hangingPunct="1">
              <a:lnSpc>
                <a:spcPts val="1725"/>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7F979D"/>
                </a:solidFill>
                <a:effectLst/>
                <a:uLnTx/>
                <a:uFillTx/>
                <a:latin typeface="Arial" pitchFamily="34" charset="0"/>
                <a:ea typeface="Arial" pitchFamily="34" charset="-122"/>
                <a:cs typeface="Arial" pitchFamily="34" charset="-120"/>
              </a:rPr>
              <a:t>Adult genetic</a:t>
            </a:r>
            <a:endParaRPr kumimoji="0" lang="en-US" sz="1500" b="0" i="0" u="none" strike="noStrike" kern="1200" cap="none" spc="0" normalizeH="0" baseline="0" noProof="0" dirty="0">
              <a:ln>
                <a:noFill/>
              </a:ln>
              <a:solidFill>
                <a:srgbClr val="BFD8D5"/>
              </a:solidFill>
              <a:effectLst/>
              <a:uLnTx/>
              <a:uFillTx/>
              <a:latin typeface="Arial" charset="0"/>
              <a:ea typeface="Arial" charset="0"/>
              <a:cs typeface="Arial" charset="0"/>
            </a:endParaRPr>
          </a:p>
        </p:txBody>
      </p:sp>
      <p:sp>
        <p:nvSpPr>
          <p:cNvPr id="21" name="Text 18"/>
          <p:cNvSpPr/>
          <p:nvPr/>
        </p:nvSpPr>
        <p:spPr>
          <a:xfrm>
            <a:off x="6237784" y="2466976"/>
            <a:ext cx="1152227" cy="244475"/>
          </a:xfrm>
          <a:prstGeom prst="rect">
            <a:avLst/>
          </a:prstGeom>
          <a:noFill/>
          <a:ln/>
        </p:spPr>
        <p:txBody>
          <a:bodyPr wrap="square" lIns="0" tIns="0" rIns="0" bIns="0" rtlCol="0" anchor="t">
            <a:normAutofit/>
          </a:bodyPr>
          <a:lstStyle/>
          <a:p>
            <a:pPr marL="0" marR="0" lvl="0" indent="0" algn="ctr" defTabSz="914400" rtl="0" eaLnBrk="1" fontAlgn="auto" latinLnBrk="0" hangingPunct="1">
              <a:lnSpc>
                <a:spcPts val="1725"/>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7F979D"/>
                </a:solidFill>
                <a:effectLst/>
                <a:uLnTx/>
                <a:uFillTx/>
                <a:latin typeface="Arial" pitchFamily="34" charset="0"/>
                <a:ea typeface="Arial" pitchFamily="34" charset="-122"/>
                <a:cs typeface="Arial" pitchFamily="34" charset="-120"/>
              </a:rPr>
              <a:t>cholestasis</a:t>
            </a:r>
            <a:endParaRPr kumimoji="0" lang="en-US" sz="1500" b="0" i="0" u="none" strike="noStrike" kern="1200" cap="none" spc="0" normalizeH="0" baseline="0" noProof="0" dirty="0">
              <a:ln>
                <a:noFill/>
              </a:ln>
              <a:solidFill>
                <a:srgbClr val="BFD8D5"/>
              </a:solidFill>
              <a:effectLst/>
              <a:uLnTx/>
              <a:uFillTx/>
              <a:latin typeface="Arial" charset="0"/>
              <a:ea typeface="Arial" charset="0"/>
              <a:cs typeface="Arial" charset="0"/>
            </a:endParaRPr>
          </a:p>
        </p:txBody>
      </p:sp>
      <p:sp>
        <p:nvSpPr>
          <p:cNvPr id="22" name="Shape 19"/>
          <p:cNvSpPr/>
          <p:nvPr/>
        </p:nvSpPr>
        <p:spPr>
          <a:xfrm>
            <a:off x="7873316" y="1803761"/>
            <a:ext cx="1949450" cy="1314450"/>
          </a:xfrm>
          <a:custGeom>
            <a:avLst/>
            <a:gdLst/>
            <a:ahLst/>
            <a:cxnLst/>
            <a:rect l="l" t="t" r="r" b="b"/>
            <a:pathLst>
              <a:path w="1949450" h="1314450">
                <a:moveTo>
                  <a:pt x="142875" y="0"/>
                </a:moveTo>
                <a:lnTo>
                  <a:pt x="1387475" y="0"/>
                </a:lnTo>
                <a:arcTo wR="561975" hR="561975" stAng="16200000" swAng="5400000"/>
                <a:lnTo>
                  <a:pt x="1949450" y="1171575"/>
                </a:lnTo>
                <a:arcTo wR="142875" hR="142875" stAng="0" swAng="5400000"/>
                <a:lnTo>
                  <a:pt x="561975" y="1314450"/>
                </a:lnTo>
                <a:arcTo wR="561975" hR="561975" stAng="5400000" swAng="5400000"/>
                <a:lnTo>
                  <a:pt x="0" y="142875"/>
                </a:lnTo>
                <a:arcTo wR="142875" hR="142875" stAng="10800000" swAng="5400000"/>
                <a:close/>
              </a:path>
            </a:pathLst>
          </a:custGeom>
          <a:solidFill>
            <a:srgbClr val="1E3A44"/>
          </a:solidFill>
          <a:ln w="19050">
            <a:solidFill>
              <a:srgbClr val="2B4852"/>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BFD8D5"/>
              </a:solidFill>
              <a:effectLst/>
              <a:uLnTx/>
              <a:uFillTx/>
              <a:latin typeface="Arial"/>
              <a:ea typeface="+mn-ea"/>
              <a:cs typeface="+mn-cs"/>
            </a:endParaRPr>
          </a:p>
        </p:txBody>
      </p:sp>
      <p:sp>
        <p:nvSpPr>
          <p:cNvPr id="23" name="Text 20"/>
          <p:cNvSpPr/>
          <p:nvPr/>
        </p:nvSpPr>
        <p:spPr>
          <a:xfrm>
            <a:off x="8679766" y="1938699"/>
            <a:ext cx="336550" cy="336550"/>
          </a:xfrm>
          <a:prstGeom prst="roundRect">
            <a:avLst>
              <a:gd name="adj" fmla="val 50000"/>
            </a:avLst>
          </a:prstGeom>
          <a:noFill/>
          <a:ln w="19050">
            <a:solidFill>
              <a:srgbClr val="4B6770"/>
            </a:solidFill>
            <a:prstDash val="solid"/>
          </a:ln>
        </p:spPr>
        <p:txBody>
          <a:bodyPr wrap="square" lIns="0" tIns="0" rIns="0" bIns="0" rtlCol="0" anchor="ctr">
            <a:normAutofit/>
          </a:bodyPr>
          <a:lstStyle/>
          <a:p>
            <a:pPr marL="0" marR="0" lvl="0" indent="0" algn="ctr" defTabSz="914400" rtl="0" eaLnBrk="1" fontAlgn="auto" latinLnBrk="0" hangingPunct="1">
              <a:lnSpc>
                <a:spcPts val="14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7F979D"/>
                </a:solidFill>
                <a:effectLst/>
                <a:uLnTx/>
                <a:uFillTx/>
                <a:latin typeface="Arial" pitchFamily="34" charset="0"/>
                <a:ea typeface="Arial" pitchFamily="34" charset="-122"/>
                <a:cs typeface="Arial" pitchFamily="34" charset="-120"/>
              </a:rPr>
              <a:t>5</a:t>
            </a:r>
            <a:endParaRPr kumimoji="0" lang="en-US" sz="1400" b="0" i="0" u="none" strike="noStrike" kern="1200" cap="none" spc="0" normalizeH="0" baseline="0" noProof="0" dirty="0">
              <a:ln>
                <a:noFill/>
              </a:ln>
              <a:solidFill>
                <a:srgbClr val="BFD8D5"/>
              </a:solidFill>
              <a:effectLst/>
              <a:uLnTx/>
              <a:uFillTx/>
              <a:latin typeface="Arial" charset="0"/>
              <a:ea typeface="Arial" charset="0"/>
              <a:cs typeface="Arial" charset="0"/>
            </a:endParaRPr>
          </a:p>
        </p:txBody>
      </p:sp>
      <p:sp>
        <p:nvSpPr>
          <p:cNvPr id="24" name="Text 21"/>
          <p:cNvSpPr/>
          <p:nvPr/>
        </p:nvSpPr>
        <p:spPr>
          <a:xfrm>
            <a:off x="8034606" y="2335574"/>
            <a:ext cx="1626870" cy="244475"/>
          </a:xfrm>
          <a:prstGeom prst="rect">
            <a:avLst/>
          </a:prstGeom>
          <a:noFill/>
          <a:ln/>
        </p:spPr>
        <p:txBody>
          <a:bodyPr wrap="square" lIns="0" tIns="0" rIns="0" bIns="0" rtlCol="0" anchor="t">
            <a:normAutofit/>
          </a:bodyPr>
          <a:lstStyle/>
          <a:p>
            <a:pPr marL="0" marR="0" lvl="0" indent="0" algn="ctr" defTabSz="914400" rtl="0" eaLnBrk="1" fontAlgn="auto" latinLnBrk="0" hangingPunct="1">
              <a:lnSpc>
                <a:spcPts val="1725"/>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7F979D"/>
                </a:solidFill>
                <a:effectLst/>
                <a:uLnTx/>
                <a:uFillTx/>
                <a:latin typeface="Arial" pitchFamily="34" charset="0"/>
                <a:ea typeface="Arial" pitchFamily="34" charset="-122"/>
                <a:cs typeface="Arial" pitchFamily="34" charset="-120"/>
              </a:rPr>
              <a:t>Established and</a:t>
            </a:r>
            <a:endParaRPr kumimoji="0" lang="en-US" sz="1500" b="0" i="0" u="none" strike="noStrike" kern="1200" cap="none" spc="0" normalizeH="0" baseline="0" noProof="0" dirty="0">
              <a:ln>
                <a:noFill/>
              </a:ln>
              <a:solidFill>
                <a:srgbClr val="BFD8D5"/>
              </a:solidFill>
              <a:effectLst/>
              <a:uLnTx/>
              <a:uFillTx/>
              <a:latin typeface="Arial" charset="0"/>
              <a:ea typeface="Arial" charset="0"/>
              <a:cs typeface="Arial" charset="0"/>
            </a:endParaRPr>
          </a:p>
        </p:txBody>
      </p:sp>
      <p:sp>
        <p:nvSpPr>
          <p:cNvPr id="25" name="Text 22"/>
          <p:cNvSpPr/>
          <p:nvPr/>
        </p:nvSpPr>
        <p:spPr>
          <a:xfrm>
            <a:off x="8144779" y="2554649"/>
            <a:ext cx="1406525" cy="244475"/>
          </a:xfrm>
          <a:prstGeom prst="rect">
            <a:avLst/>
          </a:prstGeom>
          <a:noFill/>
          <a:ln/>
        </p:spPr>
        <p:txBody>
          <a:bodyPr wrap="square" lIns="0" tIns="0" rIns="0" bIns="0" rtlCol="0" anchor="t">
            <a:normAutofit/>
          </a:bodyPr>
          <a:lstStyle/>
          <a:p>
            <a:pPr marL="0" marR="0" lvl="0" indent="0" algn="ctr" defTabSz="914400" rtl="0" eaLnBrk="1" fontAlgn="auto" latinLnBrk="0" hangingPunct="1">
              <a:lnSpc>
                <a:spcPts val="1725"/>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7F979D"/>
                </a:solidFill>
                <a:effectLst/>
                <a:uLnTx/>
                <a:uFillTx/>
                <a:latin typeface="Arial" pitchFamily="34" charset="0"/>
                <a:ea typeface="Arial" pitchFamily="34" charset="-122"/>
                <a:cs typeface="Arial" pitchFamily="34" charset="-120"/>
              </a:rPr>
              <a:t>emerging</a:t>
            </a:r>
            <a:endParaRPr kumimoji="0" lang="en-US" sz="1500" b="0" i="0" u="none" strike="noStrike" kern="1200" cap="none" spc="0" normalizeH="0" baseline="0" noProof="0" dirty="0">
              <a:ln>
                <a:noFill/>
              </a:ln>
              <a:solidFill>
                <a:srgbClr val="BFD8D5"/>
              </a:solidFill>
              <a:effectLst/>
              <a:uLnTx/>
              <a:uFillTx/>
              <a:latin typeface="Arial" charset="0"/>
              <a:ea typeface="Arial" charset="0"/>
              <a:cs typeface="Arial" charset="0"/>
            </a:endParaRPr>
          </a:p>
        </p:txBody>
      </p:sp>
      <p:sp>
        <p:nvSpPr>
          <p:cNvPr id="26" name="Text 23"/>
          <p:cNvSpPr/>
          <p:nvPr/>
        </p:nvSpPr>
        <p:spPr>
          <a:xfrm>
            <a:off x="8144779" y="2773724"/>
            <a:ext cx="1406525" cy="244475"/>
          </a:xfrm>
          <a:prstGeom prst="rect">
            <a:avLst/>
          </a:prstGeom>
          <a:noFill/>
          <a:ln/>
        </p:spPr>
        <p:txBody>
          <a:bodyPr wrap="square" lIns="0" tIns="0" rIns="0" bIns="0" rtlCol="0" anchor="t">
            <a:normAutofit/>
          </a:bodyPr>
          <a:lstStyle/>
          <a:p>
            <a:pPr marL="0" marR="0" lvl="0" indent="0" algn="ctr" defTabSz="914400" rtl="0" eaLnBrk="1" fontAlgn="auto" latinLnBrk="0" hangingPunct="1">
              <a:lnSpc>
                <a:spcPts val="1725"/>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7F979D"/>
                </a:solidFill>
                <a:effectLst/>
                <a:uLnTx/>
                <a:uFillTx/>
                <a:latin typeface="Arial" pitchFamily="34" charset="0"/>
                <a:ea typeface="Arial" pitchFamily="34" charset="-122"/>
                <a:cs typeface="Arial" pitchFamily="34" charset="-120"/>
              </a:rPr>
              <a:t>therapeutics</a:t>
            </a:r>
            <a:endParaRPr kumimoji="0" lang="en-US" sz="1500" b="0" i="0" u="none" strike="noStrike" kern="1200" cap="none" spc="0" normalizeH="0" baseline="0" noProof="0" dirty="0">
              <a:ln>
                <a:noFill/>
              </a:ln>
              <a:solidFill>
                <a:srgbClr val="BFD8D5"/>
              </a:solidFill>
              <a:effectLst/>
              <a:uLnTx/>
              <a:uFillTx/>
              <a:latin typeface="Arial" charset="0"/>
              <a:ea typeface="Arial" charset="0"/>
              <a:cs typeface="Arial" charset="0"/>
            </a:endParaRPr>
          </a:p>
        </p:txBody>
      </p:sp>
      <p:cxnSp>
        <p:nvCxnSpPr>
          <p:cNvPr id="30" name="Connector: Curved 29">
            <a:extLst>
              <a:ext uri="{FF2B5EF4-FFF2-40B4-BE49-F238E27FC236}">
                <a16:creationId xmlns:a16="http://schemas.microsoft.com/office/drawing/2014/main" id="{71B8FA6D-9198-DC27-2196-287FD078F14F}"/>
              </a:ext>
            </a:extLst>
          </p:cNvPr>
          <p:cNvCxnSpPr>
            <a:cxnSpLocks/>
            <a:stCxn id="13" idx="2"/>
          </p:cNvCxnSpPr>
          <p:nvPr/>
        </p:nvCxnSpPr>
        <p:spPr>
          <a:xfrm rot="5400000">
            <a:off x="3297501" y="2831758"/>
            <a:ext cx="1152317" cy="705326"/>
          </a:xfrm>
          <a:prstGeom prst="curvedConnector3">
            <a:avLst>
              <a:gd name="adj1" fmla="val 50000"/>
            </a:avLst>
          </a:prstGeom>
          <a:ln w="76200">
            <a:solidFill>
              <a:srgbClr val="1E3A44"/>
            </a:solidFill>
          </a:ln>
        </p:spPr>
        <p:style>
          <a:lnRef idx="1">
            <a:schemeClr val="accent1"/>
          </a:lnRef>
          <a:fillRef idx="0">
            <a:schemeClr val="accent1"/>
          </a:fillRef>
          <a:effectRef idx="0">
            <a:schemeClr val="accent1"/>
          </a:effectRef>
          <a:fontRef idx="minor">
            <a:schemeClr val="tx1"/>
          </a:fontRef>
        </p:style>
      </p:cxnSp>
      <p:cxnSp>
        <p:nvCxnSpPr>
          <p:cNvPr id="33" name="Connector: Curved 32">
            <a:extLst>
              <a:ext uri="{FF2B5EF4-FFF2-40B4-BE49-F238E27FC236}">
                <a16:creationId xmlns:a16="http://schemas.microsoft.com/office/drawing/2014/main" id="{8F74D0A2-223A-B5C2-9B1B-1715C81EEA1C}"/>
              </a:ext>
            </a:extLst>
          </p:cNvPr>
          <p:cNvCxnSpPr>
            <a:cxnSpLocks/>
            <a:stCxn id="21" idx="2"/>
          </p:cNvCxnSpPr>
          <p:nvPr/>
        </p:nvCxnSpPr>
        <p:spPr>
          <a:xfrm rot="5400000">
            <a:off x="5121331" y="2255336"/>
            <a:ext cx="1236453" cy="2148682"/>
          </a:xfrm>
          <a:prstGeom prst="curvedConnector2">
            <a:avLst/>
          </a:prstGeom>
          <a:ln w="76200">
            <a:solidFill>
              <a:srgbClr val="1E3A44"/>
            </a:solidFill>
          </a:ln>
        </p:spPr>
        <p:style>
          <a:lnRef idx="1">
            <a:schemeClr val="accent1"/>
          </a:lnRef>
          <a:fillRef idx="0">
            <a:schemeClr val="accent1"/>
          </a:fillRef>
          <a:effectRef idx="0">
            <a:schemeClr val="accent1"/>
          </a:effectRef>
          <a:fontRef idx="minor">
            <a:schemeClr val="tx1"/>
          </a:fontRef>
        </p:style>
      </p:cxnSp>
      <p:cxnSp>
        <p:nvCxnSpPr>
          <p:cNvPr id="38" name="Connector: Curved 37">
            <a:extLst>
              <a:ext uri="{FF2B5EF4-FFF2-40B4-BE49-F238E27FC236}">
                <a16:creationId xmlns:a16="http://schemas.microsoft.com/office/drawing/2014/main" id="{10FF57DD-F3B5-AF54-7682-F40A319401B4}"/>
              </a:ext>
            </a:extLst>
          </p:cNvPr>
          <p:cNvCxnSpPr>
            <a:cxnSpLocks/>
            <a:endCxn id="26" idx="2"/>
          </p:cNvCxnSpPr>
          <p:nvPr/>
        </p:nvCxnSpPr>
        <p:spPr>
          <a:xfrm flipV="1">
            <a:off x="5556301" y="3018199"/>
            <a:ext cx="3291741" cy="798151"/>
          </a:xfrm>
          <a:prstGeom prst="curvedConnector2">
            <a:avLst/>
          </a:prstGeom>
          <a:ln w="76200">
            <a:solidFill>
              <a:srgbClr val="1E3A44"/>
            </a:solidFill>
          </a:ln>
        </p:spPr>
        <p:style>
          <a:lnRef idx="1">
            <a:schemeClr val="accent1"/>
          </a:lnRef>
          <a:fillRef idx="0">
            <a:schemeClr val="accent1"/>
          </a:fillRef>
          <a:effectRef idx="0">
            <a:schemeClr val="accent1"/>
          </a:effectRef>
          <a:fontRef idx="minor">
            <a:schemeClr val="tx1"/>
          </a:fontRef>
        </p:style>
      </p:cxnSp>
      <p:cxnSp>
        <p:nvCxnSpPr>
          <p:cNvPr id="43" name="Connector: Curved 42">
            <a:extLst>
              <a:ext uri="{FF2B5EF4-FFF2-40B4-BE49-F238E27FC236}">
                <a16:creationId xmlns:a16="http://schemas.microsoft.com/office/drawing/2014/main" id="{BC0B45F7-F55D-B00E-2817-02E4B296890F}"/>
              </a:ext>
            </a:extLst>
          </p:cNvPr>
          <p:cNvCxnSpPr>
            <a:cxnSpLocks/>
          </p:cNvCxnSpPr>
          <p:nvPr/>
        </p:nvCxnSpPr>
        <p:spPr>
          <a:xfrm rot="16200000" flipH="1">
            <a:off x="4910348" y="3410722"/>
            <a:ext cx="1577554" cy="2566194"/>
          </a:xfrm>
          <a:prstGeom prst="curvedConnector2">
            <a:avLst/>
          </a:prstGeom>
          <a:ln w="120650">
            <a:solidFill>
              <a:srgbClr val="1E3A44"/>
            </a:solidFill>
          </a:ln>
        </p:spPr>
        <p:style>
          <a:lnRef idx="1">
            <a:schemeClr val="accent1"/>
          </a:lnRef>
          <a:fillRef idx="0">
            <a:schemeClr val="accent1"/>
          </a:fillRef>
          <a:effectRef idx="0">
            <a:schemeClr val="accent1"/>
          </a:effectRef>
          <a:fontRef idx="minor">
            <a:schemeClr val="tx1"/>
          </a:fontRef>
        </p:style>
      </p:cxnSp>
      <p:sp>
        <p:nvSpPr>
          <p:cNvPr id="49" name="Shape 2">
            <a:extLst>
              <a:ext uri="{FF2B5EF4-FFF2-40B4-BE49-F238E27FC236}">
                <a16:creationId xmlns:a16="http://schemas.microsoft.com/office/drawing/2014/main" id="{41D008A3-7AF2-8692-2F07-ED5B8F5A77A0}"/>
              </a:ext>
            </a:extLst>
          </p:cNvPr>
          <p:cNvSpPr/>
          <p:nvPr/>
        </p:nvSpPr>
        <p:spPr>
          <a:xfrm>
            <a:off x="6982222" y="5164265"/>
            <a:ext cx="1943100" cy="654050"/>
          </a:xfrm>
          <a:prstGeom prst="flowChartTerminator">
            <a:avLst/>
          </a:prstGeom>
          <a:solidFill>
            <a:srgbClr val="1E3A44"/>
          </a:solidFill>
          <a:ln w="19050">
            <a:solidFill>
              <a:srgbClr val="2B4852"/>
            </a:solidFill>
            <a:prstDash val="solid"/>
          </a:ln>
        </p:spPr>
        <p:txBody>
          <a:bodyPr anchor="ctr"/>
          <a:lstStyle/>
          <a:p>
            <a:pPr marL="0" marR="0" lvl="0" indent="0" algn="ctr" defTabSz="914400" rtl="0" eaLnBrk="1" fontAlgn="auto" latinLnBrk="0" hangingPunct="1">
              <a:lnSpc>
                <a:spcPts val="1725"/>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7F979D"/>
                </a:solidFill>
                <a:effectLst/>
                <a:uLnTx/>
                <a:uFillTx/>
                <a:latin typeface="Arial" pitchFamily="34" charset="0"/>
                <a:ea typeface="+mn-ea"/>
                <a:cs typeface="Arial" pitchFamily="34" charset="-120"/>
              </a:rPr>
              <a:t>Take Home</a:t>
            </a:r>
            <a:endParaRPr kumimoji="0" lang="en-AU" sz="1500" b="0" i="0" u="none" strike="noStrike" kern="1200" cap="none" spc="0" normalizeH="0" baseline="0" noProof="0" dirty="0">
              <a:ln>
                <a:noFill/>
              </a:ln>
              <a:solidFill>
                <a:srgbClr val="7F979D"/>
              </a:solidFill>
              <a:effectLst/>
              <a:uLnTx/>
              <a:uFillTx/>
              <a:latin typeface="Arial" pitchFamily="34" charset="0"/>
              <a:ea typeface="+mn-ea"/>
              <a:cs typeface="Arial" pitchFamily="34" charset="-120"/>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BA595E-B1BD-8474-0128-CDF5639A5375}"/>
              </a:ext>
            </a:extLst>
          </p:cNvPr>
          <p:cNvSpPr>
            <a:spLocks noGrp="1"/>
          </p:cNvSpPr>
          <p:nvPr>
            <p:ph type="title"/>
          </p:nvPr>
        </p:nvSpPr>
        <p:spPr/>
        <p:txBody>
          <a:bodyPr/>
          <a:lstStyle/>
          <a:p>
            <a:r>
              <a:rPr lang="en-AU" b="1" dirty="0">
                <a:latin typeface="Georgia" pitchFamily="18" charset="0"/>
              </a:rPr>
              <a:t>Which finding establishes cholestasis?</a:t>
            </a:r>
            <a:br>
              <a:rPr lang="en-AU" b="1" dirty="0">
                <a:latin typeface="Georgia" pitchFamily="18" charset="0"/>
              </a:rPr>
            </a:br>
            <a:endParaRPr lang="en-AU" b="1" dirty="0">
              <a:latin typeface="Georgia" pitchFamily="18" charset="0"/>
            </a:endParaRPr>
          </a:p>
        </p:txBody>
      </p:sp>
      <p:graphicFrame>
        <p:nvGraphicFramePr>
          <p:cNvPr id="4" name="Diagram 3">
            <a:extLst>
              <a:ext uri="{FF2B5EF4-FFF2-40B4-BE49-F238E27FC236}">
                <a16:creationId xmlns:a16="http://schemas.microsoft.com/office/drawing/2014/main" id="{6BE54804-6365-BE31-9D0C-AF61EB945678}"/>
              </a:ext>
            </a:extLst>
          </p:cNvPr>
          <p:cNvGraphicFramePr/>
          <p:nvPr/>
        </p:nvGraphicFramePr>
        <p:xfrm>
          <a:off x="812801" y="1508720"/>
          <a:ext cx="5757682" cy="45364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17" name="Group 16">
            <a:extLst>
              <a:ext uri="{FF2B5EF4-FFF2-40B4-BE49-F238E27FC236}">
                <a16:creationId xmlns:a16="http://schemas.microsoft.com/office/drawing/2014/main" id="{05D542C0-3B2C-4124-44CF-0FAC0A4FB06E}"/>
              </a:ext>
            </a:extLst>
          </p:cNvPr>
          <p:cNvGrpSpPr/>
          <p:nvPr/>
        </p:nvGrpSpPr>
        <p:grpSpPr>
          <a:xfrm>
            <a:off x="7441806" y="1462881"/>
            <a:ext cx="4558515" cy="4536480"/>
            <a:chOff x="7441807" y="1462881"/>
            <a:chExt cx="3810000" cy="3561159"/>
          </a:xfrm>
        </p:grpSpPr>
        <p:sp>
          <p:nvSpPr>
            <p:cNvPr id="6" name="Shape 1">
              <a:extLst>
                <a:ext uri="{FF2B5EF4-FFF2-40B4-BE49-F238E27FC236}">
                  <a16:creationId xmlns:a16="http://schemas.microsoft.com/office/drawing/2014/main" id="{DEF1C4AD-F4E5-7B25-5C2B-4139D90336E1}"/>
                </a:ext>
              </a:extLst>
            </p:cNvPr>
            <p:cNvSpPr/>
            <p:nvPr/>
          </p:nvSpPr>
          <p:spPr>
            <a:xfrm>
              <a:off x="7441807" y="1462881"/>
              <a:ext cx="3810000" cy="3561159"/>
            </a:xfrm>
            <a:prstGeom prst="roundRect">
              <a:avLst>
                <a:gd name="adj" fmla="val 3566"/>
              </a:avLst>
            </a:prstGeom>
            <a:solidFill>
              <a:srgbClr val="12262E"/>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12262E"/>
                </a:solidFill>
                <a:effectLst/>
                <a:uLnTx/>
                <a:uFillTx/>
                <a:latin typeface="Arial"/>
                <a:ea typeface="+mn-ea"/>
                <a:cs typeface="+mn-cs"/>
              </a:endParaRPr>
            </a:p>
          </p:txBody>
        </p:sp>
        <p:sp>
          <p:nvSpPr>
            <p:cNvPr id="8" name="Text 2">
              <a:extLst>
                <a:ext uri="{FF2B5EF4-FFF2-40B4-BE49-F238E27FC236}">
                  <a16:creationId xmlns:a16="http://schemas.microsoft.com/office/drawing/2014/main" id="{5E8B6A7F-961B-EF47-6511-205FD6813B51}"/>
                </a:ext>
              </a:extLst>
            </p:cNvPr>
            <p:cNvSpPr/>
            <p:nvPr/>
          </p:nvSpPr>
          <p:spPr>
            <a:xfrm>
              <a:off x="7632307" y="1627981"/>
              <a:ext cx="3531870"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0" cap="none" spc="100" normalizeH="0" baseline="0" noProof="0" dirty="0">
                  <a:ln>
                    <a:noFill/>
                  </a:ln>
                  <a:solidFill>
                    <a:srgbClr val="F2A65A"/>
                  </a:solidFill>
                  <a:effectLst/>
                  <a:uLnTx/>
                  <a:uFillTx/>
                  <a:latin typeface="Arial" pitchFamily="34" charset="0"/>
                  <a:ea typeface="Arial" pitchFamily="34" charset="-122"/>
                  <a:cs typeface="Arial" pitchFamily="34" charset="-120"/>
                </a:rPr>
                <a:t>EASL DEFINITION</a:t>
              </a:r>
              <a:endParaRPr kumimoji="0" lang="en-US" sz="1200" b="0" i="0" u="none" strike="noStrike" kern="1200" cap="none" spc="0" normalizeH="0" baseline="0" noProof="0" dirty="0">
                <a:ln>
                  <a:noFill/>
                </a:ln>
                <a:solidFill>
                  <a:srgbClr val="12262E"/>
                </a:solidFill>
                <a:effectLst/>
                <a:uLnTx/>
                <a:uFillTx/>
                <a:latin typeface="Arial" charset="0"/>
                <a:ea typeface="Arial" charset="0"/>
                <a:cs typeface="Arial" charset="0"/>
              </a:endParaRPr>
            </a:p>
          </p:txBody>
        </p:sp>
        <p:sp>
          <p:nvSpPr>
            <p:cNvPr id="10" name="Text 3">
              <a:extLst>
                <a:ext uri="{FF2B5EF4-FFF2-40B4-BE49-F238E27FC236}">
                  <a16:creationId xmlns:a16="http://schemas.microsoft.com/office/drawing/2014/main" id="{F4D227F6-1D0F-BEB4-CE8E-B89061E8D554}"/>
                </a:ext>
              </a:extLst>
            </p:cNvPr>
            <p:cNvSpPr/>
            <p:nvPr/>
          </p:nvSpPr>
          <p:spPr>
            <a:xfrm>
              <a:off x="7632307" y="1930201"/>
              <a:ext cx="3531870" cy="105410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2025"/>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F2EFE6"/>
                  </a:solidFill>
                  <a:effectLst/>
                  <a:uLnTx/>
                  <a:uFillTx/>
                  <a:latin typeface="Georgia" pitchFamily="18" charset="0"/>
                  <a:ea typeface="Georgia" pitchFamily="18" charset="-122"/>
                  <a:cs typeface="Georgia" pitchFamily="18" charset="-120"/>
                </a:rPr>
                <a:t>“An impairment of bile formation and/or bile flow which may present with fatigue, pruritus and, in its most overt form, jaundice.”</a:t>
              </a:r>
              <a:endParaRPr kumimoji="0" lang="en-US" sz="1500" b="0" i="0" u="none" strike="noStrike" kern="1200" cap="none" spc="0" normalizeH="0" baseline="0" noProof="0" dirty="0">
                <a:ln>
                  <a:noFill/>
                </a:ln>
                <a:solidFill>
                  <a:srgbClr val="12262E"/>
                </a:solidFill>
                <a:effectLst/>
                <a:uLnTx/>
                <a:uFillTx/>
                <a:latin typeface="Georgia" charset="0"/>
                <a:ea typeface="Georgia" charset="0"/>
                <a:cs typeface="Georgia" charset="0"/>
              </a:endParaRPr>
            </a:p>
          </p:txBody>
        </p:sp>
        <p:sp>
          <p:nvSpPr>
            <p:cNvPr id="12" name="Text 4">
              <a:extLst>
                <a:ext uri="{FF2B5EF4-FFF2-40B4-BE49-F238E27FC236}">
                  <a16:creationId xmlns:a16="http://schemas.microsoft.com/office/drawing/2014/main" id="{86808103-15EC-968E-010A-DEC6B4180208}"/>
                </a:ext>
              </a:extLst>
            </p:cNvPr>
            <p:cNvSpPr/>
            <p:nvPr/>
          </p:nvSpPr>
          <p:spPr>
            <a:xfrm>
              <a:off x="7632307" y="3047801"/>
              <a:ext cx="3531870" cy="436761"/>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2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BFD8D5"/>
                  </a:solidFill>
                  <a:effectLst/>
                  <a:uLnTx/>
                  <a:uFillTx/>
                  <a:latin typeface="Arial" pitchFamily="34" charset="0"/>
                  <a:ea typeface="Arial" pitchFamily="34" charset="-122"/>
                  <a:cs typeface="Arial" pitchFamily="34" charset="-120"/>
                </a:rPr>
                <a:t>Early markers: ALP and GGT. Conjugated bilirubin rises later.</a:t>
              </a:r>
              <a:endParaRPr kumimoji="0" lang="en-US" sz="1200" b="0" i="0" u="none" strike="noStrike" kern="1200" cap="none" spc="0" normalizeH="0" baseline="0" noProof="0" dirty="0">
                <a:ln>
                  <a:noFill/>
                </a:ln>
                <a:solidFill>
                  <a:srgbClr val="12262E"/>
                </a:solidFill>
                <a:effectLst/>
                <a:uLnTx/>
                <a:uFillTx/>
                <a:latin typeface="Arial" charset="0"/>
                <a:ea typeface="Arial" charset="0"/>
                <a:cs typeface="Arial" charset="0"/>
              </a:endParaRPr>
            </a:p>
          </p:txBody>
        </p:sp>
        <p:sp>
          <p:nvSpPr>
            <p:cNvPr id="14" name="Text 5">
              <a:extLst>
                <a:ext uri="{FF2B5EF4-FFF2-40B4-BE49-F238E27FC236}">
                  <a16:creationId xmlns:a16="http://schemas.microsoft.com/office/drawing/2014/main" id="{9641A312-2B63-9B59-5DB5-EF667970DE10}"/>
                </a:ext>
              </a:extLst>
            </p:cNvPr>
            <p:cNvSpPr/>
            <p:nvPr/>
          </p:nvSpPr>
          <p:spPr>
            <a:xfrm>
              <a:off x="7632307" y="3548062"/>
              <a:ext cx="3531870" cy="436761"/>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2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BFD8D5"/>
                  </a:solidFill>
                  <a:effectLst/>
                  <a:uLnTx/>
                  <a:uFillTx/>
                  <a:latin typeface="Arial" pitchFamily="34" charset="0"/>
                  <a:ea typeface="Arial" pitchFamily="34" charset="-122"/>
                  <a:cs typeface="Arial" pitchFamily="34" charset="-120"/>
                </a:rPr>
                <a:t>Proposed thresholds (debated): ALP &gt;1.5 × ULN and GGT &gt;3 × ULN</a:t>
              </a:r>
              <a:endParaRPr kumimoji="0" lang="en-US" sz="1200" b="0" i="0" u="none" strike="noStrike" kern="1200" cap="none" spc="0" normalizeH="0" baseline="0" noProof="0" dirty="0">
                <a:ln>
                  <a:noFill/>
                </a:ln>
                <a:solidFill>
                  <a:srgbClr val="12262E"/>
                </a:solidFill>
                <a:effectLst/>
                <a:uLnTx/>
                <a:uFillTx/>
                <a:latin typeface="Arial" charset="0"/>
                <a:ea typeface="Arial" charset="0"/>
                <a:cs typeface="Arial" charset="0"/>
              </a:endParaRPr>
            </a:p>
          </p:txBody>
        </p:sp>
        <p:sp>
          <p:nvSpPr>
            <p:cNvPr id="16" name="Text 6">
              <a:extLst>
                <a:ext uri="{FF2B5EF4-FFF2-40B4-BE49-F238E27FC236}">
                  <a16:creationId xmlns:a16="http://schemas.microsoft.com/office/drawing/2014/main" id="{E0A74045-D0B3-2F4E-5E6B-28E5AB0E5B0D}"/>
                </a:ext>
              </a:extLst>
            </p:cNvPr>
            <p:cNvSpPr/>
            <p:nvPr/>
          </p:nvSpPr>
          <p:spPr>
            <a:xfrm>
              <a:off x="7632307" y="4048323"/>
              <a:ext cx="3531870" cy="23108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2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BFD8D5"/>
                  </a:solidFill>
                  <a:effectLst/>
                  <a:uLnTx/>
                  <a:uFillTx/>
                  <a:latin typeface="Arial" pitchFamily="34" charset="0"/>
                  <a:ea typeface="Arial" pitchFamily="34" charset="-122"/>
                  <a:cs typeface="Arial" pitchFamily="34" charset="-120"/>
                </a:rPr>
                <a:t>Chronic: more than 6 months</a:t>
              </a:r>
              <a:endParaRPr kumimoji="0" lang="en-US" sz="1200" b="0" i="0" u="none" strike="noStrike" kern="1200" cap="none" spc="0" normalizeH="0" baseline="0" noProof="0" dirty="0">
                <a:ln>
                  <a:noFill/>
                </a:ln>
                <a:solidFill>
                  <a:srgbClr val="12262E"/>
                </a:solidFill>
                <a:effectLst/>
                <a:uLnTx/>
                <a:uFillTx/>
                <a:latin typeface="Arial" charset="0"/>
                <a:ea typeface="Arial" charset="0"/>
                <a:cs typeface="Arial" charset="0"/>
              </a:endParaRPr>
            </a:p>
          </p:txBody>
        </p:sp>
      </p:grpSp>
    </p:spTree>
    <p:extLst>
      <p:ext uri="{BB962C8B-B14F-4D97-AF65-F5344CB8AC3E}">
        <p14:creationId xmlns:p14="http://schemas.microsoft.com/office/powerpoint/2010/main" val="176246424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6F3EC"/>
        </a:solidFill>
        <a:effectLst/>
      </p:bgPr>
    </p:bg>
    <p:spTree>
      <p:nvGrpSpPr>
        <p:cNvPr id="1" name=""/>
        <p:cNvGrpSpPr/>
        <p:nvPr/>
      </p:nvGrpSpPr>
      <p:grpSpPr>
        <a:xfrm>
          <a:off x="0" y="0"/>
          <a:ext cx="0" cy="0"/>
          <a:chOff x="0" y="0"/>
          <a:chExt cx="0" cy="0"/>
        </a:xfrm>
      </p:grpSpPr>
      <p:sp>
        <p:nvSpPr>
          <p:cNvPr id="34" name="Shape 2">
            <a:extLst>
              <a:ext uri="{FF2B5EF4-FFF2-40B4-BE49-F238E27FC236}">
                <a16:creationId xmlns:a16="http://schemas.microsoft.com/office/drawing/2014/main" id="{E788E1B0-9AF5-DA50-83F0-573218A6ECE2}"/>
              </a:ext>
            </a:extLst>
          </p:cNvPr>
          <p:cNvSpPr/>
          <p:nvPr/>
        </p:nvSpPr>
        <p:spPr>
          <a:xfrm>
            <a:off x="815975" y="4302761"/>
            <a:ext cx="2311400" cy="854456"/>
          </a:xfrm>
          <a:prstGeom prst="roundRect">
            <a:avLst>
              <a:gd name="adj" fmla="val 4808"/>
            </a:avLst>
          </a:prstGeom>
          <a:solidFill>
            <a:schemeClr val="accent4">
              <a:lumMod val="90000"/>
            </a:schemeClr>
          </a:solidFill>
          <a:ln w="6350">
            <a:solidFill>
              <a:srgbClr val="DCD7C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1" i="0" u="none" strike="noStrike" kern="1200" cap="none" spc="0" normalizeH="0" baseline="0" noProof="0">
              <a:ln>
                <a:noFill/>
              </a:ln>
              <a:solidFill>
                <a:schemeClr val="accent2">
                  <a:lumMod val="50000"/>
                </a:schemeClr>
              </a:solidFill>
              <a:effectLst/>
              <a:uLnTx/>
              <a:uFillTx/>
              <a:latin typeface="Arial"/>
              <a:ea typeface="+mn-ea"/>
              <a:cs typeface="+mn-cs"/>
            </a:endParaRPr>
          </a:p>
        </p:txBody>
      </p:sp>
      <p:sp>
        <p:nvSpPr>
          <p:cNvPr id="36" name="Shape 7">
            <a:extLst>
              <a:ext uri="{FF2B5EF4-FFF2-40B4-BE49-F238E27FC236}">
                <a16:creationId xmlns:a16="http://schemas.microsoft.com/office/drawing/2014/main" id="{683323B8-5D57-1FEE-7FCE-56134CB7DDB2}"/>
              </a:ext>
            </a:extLst>
          </p:cNvPr>
          <p:cNvSpPr/>
          <p:nvPr/>
        </p:nvSpPr>
        <p:spPr>
          <a:xfrm>
            <a:off x="3565525" y="4302761"/>
            <a:ext cx="2311400" cy="854456"/>
          </a:xfrm>
          <a:prstGeom prst="roundRect">
            <a:avLst>
              <a:gd name="adj" fmla="val 4808"/>
            </a:avLst>
          </a:prstGeom>
          <a:solidFill>
            <a:schemeClr val="accent4">
              <a:lumMod val="25000"/>
            </a:schemeClr>
          </a:solidFill>
          <a:ln w="6350">
            <a:solidFill>
              <a:srgbClr val="DCD7C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1" i="0" u="none" strike="noStrike" kern="1200" cap="none" spc="0" normalizeH="0" baseline="0" noProof="0">
              <a:ln>
                <a:noFill/>
              </a:ln>
              <a:solidFill>
                <a:schemeClr val="bg1">
                  <a:lumMod val="90000"/>
                </a:schemeClr>
              </a:solidFill>
              <a:effectLst/>
              <a:uLnTx/>
              <a:uFillTx/>
              <a:latin typeface="Arial"/>
              <a:ea typeface="+mn-ea"/>
              <a:cs typeface="+mn-cs"/>
            </a:endParaRPr>
          </a:p>
        </p:txBody>
      </p:sp>
      <p:sp>
        <p:nvSpPr>
          <p:cNvPr id="38" name="Shape 12">
            <a:extLst>
              <a:ext uri="{FF2B5EF4-FFF2-40B4-BE49-F238E27FC236}">
                <a16:creationId xmlns:a16="http://schemas.microsoft.com/office/drawing/2014/main" id="{E3E53CA6-9A63-6B99-C9B5-42A3FEB29BD2}"/>
              </a:ext>
            </a:extLst>
          </p:cNvPr>
          <p:cNvSpPr/>
          <p:nvPr/>
        </p:nvSpPr>
        <p:spPr>
          <a:xfrm>
            <a:off x="6315075" y="4302761"/>
            <a:ext cx="2311400" cy="854456"/>
          </a:xfrm>
          <a:prstGeom prst="roundRect">
            <a:avLst>
              <a:gd name="adj" fmla="val 4808"/>
            </a:avLst>
          </a:prstGeom>
          <a:solidFill>
            <a:schemeClr val="accent4">
              <a:lumMod val="25000"/>
            </a:schemeClr>
          </a:solidFill>
          <a:ln w="6350">
            <a:solidFill>
              <a:srgbClr val="DCD7C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1" i="0" u="none" strike="noStrike" kern="1200" cap="none" spc="0" normalizeH="0" baseline="0" noProof="0">
              <a:ln>
                <a:noFill/>
              </a:ln>
              <a:solidFill>
                <a:schemeClr val="bg1">
                  <a:lumMod val="90000"/>
                </a:schemeClr>
              </a:solidFill>
              <a:effectLst/>
              <a:uLnTx/>
              <a:uFillTx/>
              <a:latin typeface="Arial"/>
              <a:ea typeface="+mn-ea"/>
              <a:cs typeface="+mn-cs"/>
            </a:endParaRPr>
          </a:p>
        </p:txBody>
      </p:sp>
      <p:sp>
        <p:nvSpPr>
          <p:cNvPr id="40" name="Shape 17">
            <a:extLst>
              <a:ext uri="{FF2B5EF4-FFF2-40B4-BE49-F238E27FC236}">
                <a16:creationId xmlns:a16="http://schemas.microsoft.com/office/drawing/2014/main" id="{5EBF38D4-326B-98A3-D501-4C689B3D5900}"/>
              </a:ext>
            </a:extLst>
          </p:cNvPr>
          <p:cNvSpPr/>
          <p:nvPr/>
        </p:nvSpPr>
        <p:spPr>
          <a:xfrm>
            <a:off x="9064625" y="4302761"/>
            <a:ext cx="2311400" cy="854456"/>
          </a:xfrm>
          <a:prstGeom prst="roundRect">
            <a:avLst>
              <a:gd name="adj" fmla="val 4808"/>
            </a:avLst>
          </a:prstGeom>
          <a:solidFill>
            <a:schemeClr val="accent4">
              <a:lumMod val="90000"/>
            </a:schemeClr>
          </a:solidFill>
          <a:ln w="6350">
            <a:solidFill>
              <a:srgbClr val="DCD7C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1" i="0" u="none" strike="noStrike" kern="1200" cap="none" spc="0" normalizeH="0" baseline="0" noProof="0">
              <a:ln>
                <a:noFill/>
              </a:ln>
              <a:solidFill>
                <a:schemeClr val="accent2">
                  <a:lumMod val="50000"/>
                </a:schemeClr>
              </a:solidFill>
              <a:effectLst/>
              <a:uLnTx/>
              <a:uFillTx/>
              <a:latin typeface="Arial"/>
              <a:ea typeface="+mn-ea"/>
              <a:cs typeface="+mn-cs"/>
            </a:endParaRPr>
          </a:p>
        </p:txBody>
      </p:sp>
      <p:sp>
        <p:nvSpPr>
          <p:cNvPr id="2" name="Text 0"/>
          <p:cNvSpPr>
            <a:spLocks noGrp="1"/>
          </p:cNvSpPr>
          <p:nvPr>
            <p:ph type="title"/>
          </p:nvPr>
        </p:nvSpPr>
        <p:spPr>
          <a:xfrm>
            <a:off x="812800" y="812800"/>
            <a:ext cx="10883392" cy="807641"/>
          </a:xfrm>
          <a:prstGeom prst="rect">
            <a:avLst/>
          </a:prstGeom>
          <a:noFill/>
          <a:ln/>
        </p:spPr>
        <p:txBody>
          <a:bodyPr wrap="square" lIns="0" tIns="0" rIns="0" bIns="0" rtlCol="0" anchor="t">
            <a:normAutofit/>
          </a:bodyPr>
          <a:lstStyle/>
          <a:p>
            <a:pPr marL="0" indent="0" algn="l">
              <a:lnSpc>
                <a:spcPts val="3080"/>
              </a:lnSpc>
              <a:buNone/>
            </a:pPr>
            <a:r>
              <a:rPr lang="en-US" sz="2800" b="1" i="0" dirty="0">
                <a:solidFill>
                  <a:srgbClr val="12262E"/>
                </a:solidFill>
                <a:latin typeface="Georgia" pitchFamily="18" charset="0"/>
                <a:ea typeface="Georgia" pitchFamily="18" charset="-122"/>
                <a:cs typeface="Georgia" pitchFamily="18" charset="-120"/>
              </a:rPr>
              <a:t>Cholestasis is impaired bile formation or flow, not a synonym for obstruction</a:t>
            </a:r>
            <a:endParaRPr lang="en-US" sz="2800" dirty="0">
              <a:latin typeface="Georgia" charset="0"/>
              <a:ea typeface="Georgia" charset="0"/>
              <a:cs typeface="Georgia" charset="0"/>
            </a:endParaRPr>
          </a:p>
        </p:txBody>
      </p:sp>
      <p:sp>
        <p:nvSpPr>
          <p:cNvPr id="4" name="Shape 2"/>
          <p:cNvSpPr/>
          <p:nvPr/>
        </p:nvSpPr>
        <p:spPr>
          <a:xfrm>
            <a:off x="815975" y="2160191"/>
            <a:ext cx="2311400" cy="2091769"/>
          </a:xfrm>
          <a:prstGeom prst="roundRect">
            <a:avLst>
              <a:gd name="adj" fmla="val 4808"/>
            </a:avLst>
          </a:prstGeom>
          <a:solidFill>
            <a:srgbClr val="FBFAF6"/>
          </a:solidFill>
          <a:ln w="6350">
            <a:solidFill>
              <a:srgbClr val="DCD7C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12262E"/>
              </a:solidFill>
              <a:effectLst/>
              <a:uLnTx/>
              <a:uFillTx/>
              <a:latin typeface="Arial"/>
              <a:ea typeface="+mn-ea"/>
              <a:cs typeface="+mn-cs"/>
            </a:endParaRPr>
          </a:p>
        </p:txBody>
      </p:sp>
      <p:sp>
        <p:nvSpPr>
          <p:cNvPr id="5" name="Text 3"/>
          <p:cNvSpPr/>
          <p:nvPr/>
        </p:nvSpPr>
        <p:spPr>
          <a:xfrm>
            <a:off x="971550" y="2315766"/>
            <a:ext cx="2060257"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0" cap="none" spc="100" normalizeH="0" baseline="0" noProof="0" dirty="0">
                <a:ln>
                  <a:noFill/>
                </a:ln>
                <a:solidFill>
                  <a:srgbClr val="5E6E74"/>
                </a:solidFill>
                <a:effectLst/>
                <a:uLnTx/>
                <a:uFillTx/>
                <a:latin typeface="Arial" pitchFamily="34" charset="0"/>
                <a:ea typeface="Arial" pitchFamily="34" charset="-122"/>
                <a:cs typeface="Arial" pitchFamily="34" charset="-120"/>
              </a:rPr>
              <a:t>1 · MAKE</a:t>
            </a:r>
            <a:endParaRPr kumimoji="0" lang="en-US" sz="1200" b="0" i="0" u="none" strike="noStrike" kern="1200" cap="none" spc="0" normalizeH="0" baseline="0" noProof="0" dirty="0">
              <a:ln>
                <a:noFill/>
              </a:ln>
              <a:solidFill>
                <a:srgbClr val="12262E"/>
              </a:solidFill>
              <a:effectLst/>
              <a:uLnTx/>
              <a:uFillTx/>
              <a:latin typeface="Arial" charset="0"/>
              <a:ea typeface="Arial" charset="0"/>
              <a:cs typeface="Arial" charset="0"/>
            </a:endParaRPr>
          </a:p>
        </p:txBody>
      </p:sp>
      <p:sp>
        <p:nvSpPr>
          <p:cNvPr id="6" name="Text 4"/>
          <p:cNvSpPr/>
          <p:nvPr/>
        </p:nvSpPr>
        <p:spPr>
          <a:xfrm>
            <a:off x="971550" y="2605286"/>
            <a:ext cx="2060257" cy="273645"/>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955"/>
              </a:lnSpc>
              <a:spcBef>
                <a:spcPts val="0"/>
              </a:spcBef>
              <a:spcAft>
                <a:spcPts val="0"/>
              </a:spcAft>
              <a:buClrTx/>
              <a:buSzTx/>
              <a:buFontTx/>
              <a:buNone/>
              <a:tabLst/>
              <a:defRPr/>
            </a:pPr>
            <a:r>
              <a:rPr kumimoji="0" lang="en-US" sz="1700" b="1" i="0" u="none" strike="noStrike" kern="1200" cap="none" spc="0" normalizeH="0" baseline="0" noProof="0" dirty="0">
                <a:ln>
                  <a:noFill/>
                </a:ln>
                <a:solidFill>
                  <a:srgbClr val="12262E"/>
                </a:solidFill>
                <a:effectLst/>
                <a:uLnTx/>
                <a:uFillTx/>
                <a:latin typeface="Georgia" pitchFamily="18" charset="0"/>
                <a:ea typeface="Georgia" pitchFamily="18" charset="-122"/>
                <a:cs typeface="Georgia" pitchFamily="18" charset="-120"/>
              </a:rPr>
              <a:t>Synthesis</a:t>
            </a:r>
            <a:endParaRPr kumimoji="0" lang="en-US" sz="1700" b="0" i="0" u="none" strike="noStrike" kern="1200" cap="none" spc="0" normalizeH="0" baseline="0" noProof="0" dirty="0">
              <a:ln>
                <a:noFill/>
              </a:ln>
              <a:solidFill>
                <a:srgbClr val="12262E"/>
              </a:solidFill>
              <a:effectLst/>
              <a:uLnTx/>
              <a:uFillTx/>
              <a:latin typeface="Georgia" charset="0"/>
              <a:ea typeface="Georgia" charset="0"/>
              <a:cs typeface="Georgia" charset="0"/>
            </a:endParaRPr>
          </a:p>
        </p:txBody>
      </p:sp>
      <p:sp>
        <p:nvSpPr>
          <p:cNvPr id="7" name="Text 5"/>
          <p:cNvSpPr/>
          <p:nvPr/>
        </p:nvSpPr>
        <p:spPr>
          <a:xfrm>
            <a:off x="971550" y="2929731"/>
            <a:ext cx="2060257" cy="471091"/>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755"/>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12262E"/>
                </a:solidFill>
                <a:effectLst/>
                <a:uLnTx/>
                <a:uFillTx/>
                <a:latin typeface="Arial" pitchFamily="34" charset="0"/>
                <a:ea typeface="Arial" pitchFamily="34" charset="-122"/>
                <a:cs typeface="Arial" pitchFamily="34" charset="-120"/>
              </a:rPr>
              <a:t>Cholesterol → primary bile acids, then conjugation</a:t>
            </a:r>
            <a:endParaRPr kumimoji="0" lang="en-US" sz="1300" b="0" i="0" u="none" strike="noStrike" kern="1200" cap="none" spc="0" normalizeH="0" baseline="0" noProof="0" dirty="0">
              <a:ln>
                <a:noFill/>
              </a:ln>
              <a:solidFill>
                <a:srgbClr val="12262E"/>
              </a:solidFill>
              <a:effectLst/>
              <a:uLnTx/>
              <a:uFillTx/>
              <a:latin typeface="Arial" charset="0"/>
              <a:ea typeface="Arial" charset="0"/>
              <a:cs typeface="Arial" charset="0"/>
            </a:endParaRPr>
          </a:p>
        </p:txBody>
      </p:sp>
      <p:sp>
        <p:nvSpPr>
          <p:cNvPr id="8" name="Text 6"/>
          <p:cNvSpPr/>
          <p:nvPr/>
        </p:nvSpPr>
        <p:spPr>
          <a:xfrm>
            <a:off x="971549" y="4540806"/>
            <a:ext cx="2060257" cy="436761"/>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20"/>
              </a:lnSpc>
              <a:spcBef>
                <a:spcPts val="0"/>
              </a:spcBef>
              <a:spcAft>
                <a:spcPts val="0"/>
              </a:spcAft>
              <a:buClrTx/>
              <a:buSzTx/>
              <a:buFontTx/>
              <a:buNone/>
              <a:tabLst/>
              <a:defRPr/>
            </a:pPr>
            <a:r>
              <a:rPr kumimoji="0" lang="en-US" sz="1200" b="1" i="0" u="none" strike="noStrike" kern="1200" cap="none" spc="0" normalizeH="0" baseline="0" noProof="0" dirty="0">
                <a:ln>
                  <a:noFill/>
                </a:ln>
                <a:solidFill>
                  <a:schemeClr val="accent2">
                    <a:lumMod val="50000"/>
                  </a:schemeClr>
                </a:solidFill>
                <a:effectLst>
                  <a:outerShdw blurRad="38100" dist="38100" dir="2700000" algn="tl">
                    <a:srgbClr val="000000">
                      <a:alpha val="43137"/>
                    </a:srgbClr>
                  </a:outerShdw>
                </a:effectLst>
                <a:uLnTx/>
                <a:uFillTx/>
                <a:latin typeface="Arial" pitchFamily="34" charset="0"/>
                <a:ea typeface="Arial" pitchFamily="34" charset="-122"/>
                <a:cs typeface="Arial" pitchFamily="34" charset="-120"/>
              </a:rPr>
              <a:t>Fails in: bile acid synthesis defects (rare)</a:t>
            </a:r>
            <a:endParaRPr kumimoji="0" lang="en-US" sz="1200" b="1" i="0" u="none" strike="noStrike" kern="1200" cap="none" spc="0" normalizeH="0" baseline="0" noProof="0" dirty="0">
              <a:ln>
                <a:noFill/>
              </a:ln>
              <a:solidFill>
                <a:schemeClr val="accent2">
                  <a:lumMod val="50000"/>
                </a:schemeClr>
              </a:solidFill>
              <a:effectLst>
                <a:outerShdw blurRad="38100" dist="38100" dir="2700000" algn="tl">
                  <a:srgbClr val="000000">
                    <a:alpha val="43137"/>
                  </a:srgbClr>
                </a:outerShdw>
              </a:effectLst>
              <a:uLnTx/>
              <a:uFillTx/>
              <a:latin typeface="Arial" charset="0"/>
              <a:ea typeface="Arial" charset="0"/>
              <a:cs typeface="Arial" charset="0"/>
            </a:endParaRPr>
          </a:p>
        </p:txBody>
      </p:sp>
      <p:pic>
        <p:nvPicPr>
          <p:cNvPr id="9" name="Image 0" descr="arrow-right"/>
          <p:cNvPicPr>
            <a:picLocks noChangeAspect="1"/>
          </p:cNvPicPr>
          <p:nvPr/>
        </p:nvPicPr>
        <p:blipFill>
          <a:blip r:embed="rId3"/>
          <a:srcRect/>
          <a:stretch/>
        </p:blipFill>
        <p:spPr>
          <a:xfrm>
            <a:off x="3219450" y="3203472"/>
            <a:ext cx="254000" cy="177800"/>
          </a:xfrm>
          <a:prstGeom prst="rect">
            <a:avLst/>
          </a:prstGeom>
        </p:spPr>
      </p:pic>
      <p:sp>
        <p:nvSpPr>
          <p:cNvPr id="10" name="Shape 7"/>
          <p:cNvSpPr/>
          <p:nvPr/>
        </p:nvSpPr>
        <p:spPr>
          <a:xfrm>
            <a:off x="3565525" y="2160191"/>
            <a:ext cx="2311400" cy="2091769"/>
          </a:xfrm>
          <a:prstGeom prst="roundRect">
            <a:avLst>
              <a:gd name="adj" fmla="val 4808"/>
            </a:avLst>
          </a:prstGeom>
          <a:solidFill>
            <a:srgbClr val="FBFAF6"/>
          </a:solidFill>
          <a:ln w="6350">
            <a:solidFill>
              <a:srgbClr val="DCD7C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12262E"/>
              </a:solidFill>
              <a:effectLst/>
              <a:uLnTx/>
              <a:uFillTx/>
              <a:latin typeface="Arial"/>
              <a:ea typeface="+mn-ea"/>
              <a:cs typeface="+mn-cs"/>
            </a:endParaRPr>
          </a:p>
        </p:txBody>
      </p:sp>
      <p:sp>
        <p:nvSpPr>
          <p:cNvPr id="11" name="Text 8"/>
          <p:cNvSpPr/>
          <p:nvPr/>
        </p:nvSpPr>
        <p:spPr>
          <a:xfrm>
            <a:off x="3721100" y="2315766"/>
            <a:ext cx="2060257"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0" cap="none" spc="100" normalizeH="0" baseline="0" noProof="0" dirty="0">
                <a:ln>
                  <a:noFill/>
                </a:ln>
                <a:solidFill>
                  <a:srgbClr val="9A4A0B"/>
                </a:solidFill>
                <a:effectLst/>
                <a:uLnTx/>
                <a:uFillTx/>
                <a:latin typeface="Arial" pitchFamily="34" charset="0"/>
                <a:ea typeface="Arial" pitchFamily="34" charset="-122"/>
                <a:cs typeface="Arial" pitchFamily="34" charset="-120"/>
              </a:rPr>
              <a:t>2 · SECRETE</a:t>
            </a:r>
            <a:endParaRPr kumimoji="0" lang="en-US" sz="1200" b="0" i="0" u="none" strike="noStrike" kern="1200" cap="none" spc="0" normalizeH="0" baseline="0" noProof="0" dirty="0">
              <a:ln>
                <a:noFill/>
              </a:ln>
              <a:solidFill>
                <a:srgbClr val="12262E"/>
              </a:solidFill>
              <a:effectLst/>
              <a:uLnTx/>
              <a:uFillTx/>
              <a:latin typeface="Arial" charset="0"/>
              <a:ea typeface="Arial" charset="0"/>
              <a:cs typeface="Arial" charset="0"/>
            </a:endParaRPr>
          </a:p>
        </p:txBody>
      </p:sp>
      <p:sp>
        <p:nvSpPr>
          <p:cNvPr id="12" name="Text 9"/>
          <p:cNvSpPr/>
          <p:nvPr/>
        </p:nvSpPr>
        <p:spPr>
          <a:xfrm>
            <a:off x="3721100" y="2605286"/>
            <a:ext cx="2060257" cy="521891"/>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955"/>
              </a:lnSpc>
              <a:spcBef>
                <a:spcPts val="0"/>
              </a:spcBef>
              <a:spcAft>
                <a:spcPts val="0"/>
              </a:spcAft>
              <a:buClrTx/>
              <a:buSzTx/>
              <a:buFontTx/>
              <a:buNone/>
              <a:tabLst/>
              <a:defRPr/>
            </a:pPr>
            <a:r>
              <a:rPr kumimoji="0" lang="en-US" sz="1700" b="1" i="0" u="none" strike="noStrike" kern="1200" cap="none" spc="0" normalizeH="0" baseline="0" noProof="0" dirty="0">
                <a:ln>
                  <a:noFill/>
                </a:ln>
                <a:solidFill>
                  <a:srgbClr val="12262E"/>
                </a:solidFill>
                <a:effectLst/>
                <a:uLnTx/>
                <a:uFillTx/>
                <a:latin typeface="Georgia" pitchFamily="18" charset="0"/>
                <a:ea typeface="Georgia" pitchFamily="18" charset="-122"/>
                <a:cs typeface="Georgia" pitchFamily="18" charset="-120"/>
              </a:rPr>
              <a:t>Canalicular export</a:t>
            </a:r>
            <a:endParaRPr kumimoji="0" lang="en-US" sz="1700" b="0" i="0" u="none" strike="noStrike" kern="1200" cap="none" spc="0" normalizeH="0" baseline="0" noProof="0" dirty="0">
              <a:ln>
                <a:noFill/>
              </a:ln>
              <a:solidFill>
                <a:srgbClr val="12262E"/>
              </a:solidFill>
              <a:effectLst/>
              <a:uLnTx/>
              <a:uFillTx/>
              <a:latin typeface="Georgia" charset="0"/>
              <a:ea typeface="Georgia" charset="0"/>
              <a:cs typeface="Georgia" charset="0"/>
            </a:endParaRPr>
          </a:p>
        </p:txBody>
      </p:sp>
      <p:sp>
        <p:nvSpPr>
          <p:cNvPr id="13" name="Text 10"/>
          <p:cNvSpPr/>
          <p:nvPr/>
        </p:nvSpPr>
        <p:spPr>
          <a:xfrm>
            <a:off x="3721100" y="3177977"/>
            <a:ext cx="2060257" cy="693936"/>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755"/>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12262E"/>
                </a:solidFill>
                <a:effectLst/>
                <a:uLnTx/>
                <a:uFillTx/>
                <a:latin typeface="Arial" pitchFamily="34" charset="0"/>
                <a:ea typeface="Arial" pitchFamily="34" charset="-122"/>
                <a:cs typeface="Arial" pitchFamily="34" charset="-120"/>
              </a:rPr>
              <a:t>Bile salts, phospholipid, bilirubin across the canalicular membrane</a:t>
            </a:r>
            <a:endParaRPr kumimoji="0" lang="en-US" sz="1300" b="0" i="0" u="none" strike="noStrike" kern="1200" cap="none" spc="0" normalizeH="0" baseline="0" noProof="0" dirty="0">
              <a:ln>
                <a:noFill/>
              </a:ln>
              <a:solidFill>
                <a:srgbClr val="12262E"/>
              </a:solidFill>
              <a:effectLst/>
              <a:uLnTx/>
              <a:uFillTx/>
              <a:latin typeface="Arial" charset="0"/>
              <a:ea typeface="Arial" charset="0"/>
              <a:cs typeface="Arial" charset="0"/>
            </a:endParaRPr>
          </a:p>
        </p:txBody>
      </p:sp>
      <p:sp>
        <p:nvSpPr>
          <p:cNvPr id="14" name="Text 11"/>
          <p:cNvSpPr/>
          <p:nvPr/>
        </p:nvSpPr>
        <p:spPr>
          <a:xfrm>
            <a:off x="3721100" y="4407535"/>
            <a:ext cx="2060257" cy="642441"/>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20"/>
              </a:lnSpc>
              <a:spcBef>
                <a:spcPts val="0"/>
              </a:spcBef>
              <a:spcAft>
                <a:spcPts val="0"/>
              </a:spcAft>
              <a:buClrTx/>
              <a:buSzTx/>
              <a:buFontTx/>
              <a:buNone/>
              <a:tabLst/>
              <a:defRPr/>
            </a:pPr>
            <a:r>
              <a:rPr kumimoji="0" lang="en-US" sz="1200" b="1" i="0" u="none" strike="noStrike" kern="1200" cap="none" spc="0" normalizeH="0" baseline="0" noProof="0" dirty="0">
                <a:ln>
                  <a:noFill/>
                </a:ln>
                <a:solidFill>
                  <a:schemeClr val="bg1">
                    <a:lumMod val="90000"/>
                  </a:schemeClr>
                </a:solidFill>
                <a:effectLst>
                  <a:outerShdw blurRad="38100" dist="38100" dir="2700000" algn="tl">
                    <a:srgbClr val="000000">
                      <a:alpha val="43137"/>
                    </a:srgbClr>
                  </a:outerShdw>
                </a:effectLst>
                <a:uLnTx/>
                <a:uFillTx/>
                <a:latin typeface="Arial" pitchFamily="34" charset="0"/>
                <a:ea typeface="Arial" pitchFamily="34" charset="-122"/>
                <a:cs typeface="Arial" pitchFamily="34" charset="-120"/>
              </a:rPr>
              <a:t>Fails in: BSEP or FIC1 deficiency, drugs, sex steroids, sepsis</a:t>
            </a:r>
            <a:endParaRPr kumimoji="0" lang="en-US" sz="1200" b="1" i="0" u="none" strike="noStrike" kern="1200" cap="none" spc="0" normalizeH="0" baseline="0" noProof="0" dirty="0">
              <a:ln>
                <a:noFill/>
              </a:ln>
              <a:solidFill>
                <a:schemeClr val="bg1">
                  <a:lumMod val="90000"/>
                </a:schemeClr>
              </a:solidFill>
              <a:effectLst>
                <a:outerShdw blurRad="38100" dist="38100" dir="2700000" algn="tl">
                  <a:srgbClr val="000000">
                    <a:alpha val="43137"/>
                  </a:srgbClr>
                </a:outerShdw>
              </a:effectLst>
              <a:uLnTx/>
              <a:uFillTx/>
              <a:latin typeface="Arial" charset="0"/>
              <a:ea typeface="Arial" charset="0"/>
              <a:cs typeface="Arial" charset="0"/>
            </a:endParaRPr>
          </a:p>
        </p:txBody>
      </p:sp>
      <p:pic>
        <p:nvPicPr>
          <p:cNvPr id="15" name="Image 1" descr="arrow-right"/>
          <p:cNvPicPr>
            <a:picLocks noChangeAspect="1"/>
          </p:cNvPicPr>
          <p:nvPr/>
        </p:nvPicPr>
        <p:blipFill>
          <a:blip r:embed="rId3"/>
          <a:srcRect/>
          <a:stretch/>
        </p:blipFill>
        <p:spPr>
          <a:xfrm>
            <a:off x="5969000" y="3203472"/>
            <a:ext cx="254000" cy="177800"/>
          </a:xfrm>
          <a:prstGeom prst="rect">
            <a:avLst/>
          </a:prstGeom>
        </p:spPr>
      </p:pic>
      <p:sp>
        <p:nvSpPr>
          <p:cNvPr id="16" name="Shape 12"/>
          <p:cNvSpPr/>
          <p:nvPr/>
        </p:nvSpPr>
        <p:spPr>
          <a:xfrm>
            <a:off x="6315075" y="2160191"/>
            <a:ext cx="2311400" cy="2091769"/>
          </a:xfrm>
          <a:prstGeom prst="roundRect">
            <a:avLst>
              <a:gd name="adj" fmla="val 4808"/>
            </a:avLst>
          </a:prstGeom>
          <a:solidFill>
            <a:srgbClr val="FBFAF6"/>
          </a:solidFill>
          <a:ln w="6350">
            <a:solidFill>
              <a:srgbClr val="DCD7C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12262E"/>
              </a:solidFill>
              <a:effectLst/>
              <a:uLnTx/>
              <a:uFillTx/>
              <a:latin typeface="Arial"/>
              <a:ea typeface="+mn-ea"/>
              <a:cs typeface="+mn-cs"/>
            </a:endParaRPr>
          </a:p>
        </p:txBody>
      </p:sp>
      <p:sp>
        <p:nvSpPr>
          <p:cNvPr id="17" name="Text 13"/>
          <p:cNvSpPr/>
          <p:nvPr/>
        </p:nvSpPr>
        <p:spPr>
          <a:xfrm>
            <a:off x="6470650" y="2315766"/>
            <a:ext cx="2060257"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0" cap="none" spc="100" normalizeH="0" baseline="0" noProof="0" dirty="0">
                <a:ln>
                  <a:noFill/>
                </a:ln>
                <a:solidFill>
                  <a:srgbClr val="2F6E45"/>
                </a:solidFill>
                <a:effectLst/>
                <a:uLnTx/>
                <a:uFillTx/>
                <a:latin typeface="Arial" pitchFamily="34" charset="0"/>
                <a:ea typeface="Arial" pitchFamily="34" charset="-122"/>
                <a:cs typeface="Arial" pitchFamily="34" charset="-120"/>
              </a:rPr>
              <a:t>3 · CARRY</a:t>
            </a:r>
            <a:endParaRPr kumimoji="0" lang="en-US" sz="1200" b="0" i="0" u="none" strike="noStrike" kern="1200" cap="none" spc="0" normalizeH="0" baseline="0" noProof="0" dirty="0">
              <a:ln>
                <a:noFill/>
              </a:ln>
              <a:solidFill>
                <a:srgbClr val="12262E"/>
              </a:solidFill>
              <a:effectLst/>
              <a:uLnTx/>
              <a:uFillTx/>
              <a:latin typeface="Arial" charset="0"/>
              <a:ea typeface="Arial" charset="0"/>
              <a:cs typeface="Arial" charset="0"/>
            </a:endParaRPr>
          </a:p>
        </p:txBody>
      </p:sp>
      <p:sp>
        <p:nvSpPr>
          <p:cNvPr id="18" name="Text 14"/>
          <p:cNvSpPr/>
          <p:nvPr/>
        </p:nvSpPr>
        <p:spPr>
          <a:xfrm>
            <a:off x="6470650" y="2605286"/>
            <a:ext cx="2060257" cy="273645"/>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955"/>
              </a:lnSpc>
              <a:spcBef>
                <a:spcPts val="0"/>
              </a:spcBef>
              <a:spcAft>
                <a:spcPts val="0"/>
              </a:spcAft>
              <a:buClrTx/>
              <a:buSzTx/>
              <a:buFontTx/>
              <a:buNone/>
              <a:tabLst/>
              <a:defRPr/>
            </a:pPr>
            <a:r>
              <a:rPr kumimoji="0" lang="en-US" sz="1700" b="1" i="0" u="none" strike="noStrike" kern="1200" cap="none" spc="0" normalizeH="0" baseline="0" noProof="0" dirty="0">
                <a:ln>
                  <a:noFill/>
                </a:ln>
                <a:solidFill>
                  <a:srgbClr val="12262E"/>
                </a:solidFill>
                <a:effectLst/>
                <a:uLnTx/>
                <a:uFillTx/>
                <a:latin typeface="Georgia" pitchFamily="18" charset="0"/>
                <a:ea typeface="Georgia" pitchFamily="18" charset="-122"/>
                <a:cs typeface="Georgia" pitchFamily="18" charset="-120"/>
              </a:rPr>
              <a:t>Ductal flow</a:t>
            </a:r>
            <a:endParaRPr kumimoji="0" lang="en-US" sz="1700" b="0" i="0" u="none" strike="noStrike" kern="1200" cap="none" spc="0" normalizeH="0" baseline="0" noProof="0" dirty="0">
              <a:ln>
                <a:noFill/>
              </a:ln>
              <a:solidFill>
                <a:srgbClr val="12262E"/>
              </a:solidFill>
              <a:effectLst/>
              <a:uLnTx/>
              <a:uFillTx/>
              <a:latin typeface="Georgia" charset="0"/>
              <a:ea typeface="Georgia" charset="0"/>
              <a:cs typeface="Georgia" charset="0"/>
            </a:endParaRPr>
          </a:p>
        </p:txBody>
      </p:sp>
      <p:sp>
        <p:nvSpPr>
          <p:cNvPr id="19" name="Text 15"/>
          <p:cNvSpPr/>
          <p:nvPr/>
        </p:nvSpPr>
        <p:spPr>
          <a:xfrm>
            <a:off x="6470650" y="2929731"/>
            <a:ext cx="2060257" cy="471091"/>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755"/>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12262E"/>
                </a:solidFill>
                <a:effectLst/>
                <a:uLnTx/>
                <a:uFillTx/>
                <a:latin typeface="Arial" pitchFamily="34" charset="0"/>
                <a:ea typeface="Arial" pitchFamily="34" charset="-122"/>
                <a:cs typeface="Arial" pitchFamily="34" charset="-120"/>
              </a:rPr>
              <a:t>Small ducts to large ducts; cholangiocytes modify bile</a:t>
            </a:r>
            <a:endParaRPr kumimoji="0" lang="en-US" sz="1300" b="0" i="0" u="none" strike="noStrike" kern="1200" cap="none" spc="0" normalizeH="0" baseline="0" noProof="0" dirty="0">
              <a:ln>
                <a:noFill/>
              </a:ln>
              <a:solidFill>
                <a:srgbClr val="12262E"/>
              </a:solidFill>
              <a:effectLst/>
              <a:uLnTx/>
              <a:uFillTx/>
              <a:latin typeface="Arial" charset="0"/>
              <a:ea typeface="Arial" charset="0"/>
              <a:cs typeface="Arial" charset="0"/>
            </a:endParaRPr>
          </a:p>
        </p:txBody>
      </p:sp>
      <p:sp>
        <p:nvSpPr>
          <p:cNvPr id="20" name="Text 16"/>
          <p:cNvSpPr/>
          <p:nvPr/>
        </p:nvSpPr>
        <p:spPr>
          <a:xfrm>
            <a:off x="6440646" y="4407535"/>
            <a:ext cx="2060257" cy="642441"/>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20"/>
              </a:lnSpc>
              <a:spcBef>
                <a:spcPts val="0"/>
              </a:spcBef>
              <a:spcAft>
                <a:spcPts val="0"/>
              </a:spcAft>
              <a:buClrTx/>
              <a:buSzTx/>
              <a:buFontTx/>
              <a:buNone/>
              <a:tabLst/>
              <a:defRPr/>
            </a:pPr>
            <a:r>
              <a:rPr kumimoji="0" lang="en-US" sz="1200" b="1" i="0" u="none" strike="noStrike" kern="1200" cap="none" spc="0" normalizeH="0" baseline="0" noProof="0" dirty="0">
                <a:ln>
                  <a:noFill/>
                </a:ln>
                <a:solidFill>
                  <a:schemeClr val="bg1">
                    <a:lumMod val="90000"/>
                  </a:schemeClr>
                </a:solidFill>
                <a:effectLst>
                  <a:outerShdw blurRad="38100" dist="38100" dir="2700000" algn="tl">
                    <a:srgbClr val="000000">
                      <a:alpha val="43137"/>
                    </a:srgbClr>
                  </a:outerShdw>
                </a:effectLst>
                <a:uLnTx/>
                <a:uFillTx/>
                <a:latin typeface="Arial" pitchFamily="34" charset="0"/>
                <a:ea typeface="Arial" pitchFamily="34" charset="-122"/>
                <a:cs typeface="Arial" pitchFamily="34" charset="-120"/>
              </a:rPr>
              <a:t>Fails in: PBC, PSC, toxic bile (MDR3), stones, strictures, tumour</a:t>
            </a:r>
            <a:endParaRPr kumimoji="0" lang="en-US" sz="1200" b="1" i="0" u="none" strike="noStrike" kern="1200" cap="none" spc="0" normalizeH="0" baseline="0" noProof="0" dirty="0">
              <a:ln>
                <a:noFill/>
              </a:ln>
              <a:solidFill>
                <a:schemeClr val="bg1">
                  <a:lumMod val="90000"/>
                </a:schemeClr>
              </a:solidFill>
              <a:effectLst>
                <a:outerShdw blurRad="38100" dist="38100" dir="2700000" algn="tl">
                  <a:srgbClr val="000000">
                    <a:alpha val="43137"/>
                  </a:srgbClr>
                </a:outerShdw>
              </a:effectLst>
              <a:uLnTx/>
              <a:uFillTx/>
              <a:latin typeface="Arial" charset="0"/>
              <a:ea typeface="Arial" charset="0"/>
              <a:cs typeface="Arial" charset="0"/>
            </a:endParaRPr>
          </a:p>
        </p:txBody>
      </p:sp>
      <p:pic>
        <p:nvPicPr>
          <p:cNvPr id="21" name="Image 2" descr="arrow-right"/>
          <p:cNvPicPr>
            <a:picLocks noChangeAspect="1"/>
          </p:cNvPicPr>
          <p:nvPr/>
        </p:nvPicPr>
        <p:blipFill>
          <a:blip r:embed="rId3"/>
          <a:srcRect/>
          <a:stretch/>
        </p:blipFill>
        <p:spPr>
          <a:xfrm>
            <a:off x="8718550" y="3203472"/>
            <a:ext cx="254000" cy="177800"/>
          </a:xfrm>
          <a:prstGeom prst="rect">
            <a:avLst/>
          </a:prstGeom>
        </p:spPr>
      </p:pic>
      <p:sp>
        <p:nvSpPr>
          <p:cNvPr id="22" name="Shape 17"/>
          <p:cNvSpPr/>
          <p:nvPr/>
        </p:nvSpPr>
        <p:spPr>
          <a:xfrm>
            <a:off x="9064625" y="2160191"/>
            <a:ext cx="2311400" cy="2091769"/>
          </a:xfrm>
          <a:prstGeom prst="roundRect">
            <a:avLst>
              <a:gd name="adj" fmla="val 4808"/>
            </a:avLst>
          </a:prstGeom>
          <a:solidFill>
            <a:srgbClr val="FBFAF6"/>
          </a:solidFill>
          <a:ln w="6350">
            <a:solidFill>
              <a:srgbClr val="DCD7C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12262E"/>
              </a:solidFill>
              <a:effectLst/>
              <a:uLnTx/>
              <a:uFillTx/>
              <a:latin typeface="Arial"/>
              <a:ea typeface="+mn-ea"/>
              <a:cs typeface="+mn-cs"/>
            </a:endParaRPr>
          </a:p>
        </p:txBody>
      </p:sp>
      <p:sp>
        <p:nvSpPr>
          <p:cNvPr id="23" name="Text 18"/>
          <p:cNvSpPr/>
          <p:nvPr/>
        </p:nvSpPr>
        <p:spPr>
          <a:xfrm>
            <a:off x="9220200" y="2315766"/>
            <a:ext cx="2060257"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0" cap="none" spc="100" normalizeH="0" baseline="0" noProof="0" dirty="0">
                <a:ln>
                  <a:noFill/>
                </a:ln>
                <a:solidFill>
                  <a:srgbClr val="0E6670"/>
                </a:solidFill>
                <a:effectLst/>
                <a:uLnTx/>
                <a:uFillTx/>
                <a:latin typeface="Arial" pitchFamily="34" charset="0"/>
                <a:ea typeface="Arial" pitchFamily="34" charset="-122"/>
                <a:cs typeface="Arial" pitchFamily="34" charset="-120"/>
              </a:rPr>
              <a:t>4 · RECLAIM</a:t>
            </a:r>
            <a:endParaRPr kumimoji="0" lang="en-US" sz="1200" b="0" i="0" u="none" strike="noStrike" kern="1200" cap="none" spc="0" normalizeH="0" baseline="0" noProof="0" dirty="0">
              <a:ln>
                <a:noFill/>
              </a:ln>
              <a:solidFill>
                <a:srgbClr val="12262E"/>
              </a:solidFill>
              <a:effectLst/>
              <a:uLnTx/>
              <a:uFillTx/>
              <a:latin typeface="Arial" charset="0"/>
              <a:ea typeface="Arial" charset="0"/>
              <a:cs typeface="Arial" charset="0"/>
            </a:endParaRPr>
          </a:p>
        </p:txBody>
      </p:sp>
      <p:sp>
        <p:nvSpPr>
          <p:cNvPr id="24" name="Text 19"/>
          <p:cNvSpPr/>
          <p:nvPr/>
        </p:nvSpPr>
        <p:spPr>
          <a:xfrm>
            <a:off x="9220200" y="2605286"/>
            <a:ext cx="2060257" cy="273645"/>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955"/>
              </a:lnSpc>
              <a:spcBef>
                <a:spcPts val="0"/>
              </a:spcBef>
              <a:spcAft>
                <a:spcPts val="0"/>
              </a:spcAft>
              <a:buClrTx/>
              <a:buSzTx/>
              <a:buFontTx/>
              <a:buNone/>
              <a:tabLst/>
              <a:defRPr/>
            </a:pPr>
            <a:r>
              <a:rPr kumimoji="0" lang="en-US" sz="1700" b="1" i="0" u="none" strike="noStrike" kern="1200" cap="none" spc="0" normalizeH="0" baseline="0" noProof="0" dirty="0">
                <a:ln>
                  <a:noFill/>
                </a:ln>
                <a:solidFill>
                  <a:srgbClr val="12262E"/>
                </a:solidFill>
                <a:effectLst/>
                <a:uLnTx/>
                <a:uFillTx/>
                <a:latin typeface="Georgia" pitchFamily="18" charset="0"/>
                <a:ea typeface="Georgia" pitchFamily="18" charset="-122"/>
                <a:cs typeface="Georgia" pitchFamily="18" charset="-120"/>
              </a:rPr>
              <a:t>Gut and return</a:t>
            </a:r>
            <a:endParaRPr kumimoji="0" lang="en-US" sz="1700" b="0" i="0" u="none" strike="noStrike" kern="1200" cap="none" spc="0" normalizeH="0" baseline="0" noProof="0" dirty="0">
              <a:ln>
                <a:noFill/>
              </a:ln>
              <a:solidFill>
                <a:srgbClr val="12262E"/>
              </a:solidFill>
              <a:effectLst/>
              <a:uLnTx/>
              <a:uFillTx/>
              <a:latin typeface="Georgia" charset="0"/>
              <a:ea typeface="Georgia" charset="0"/>
              <a:cs typeface="Georgia" charset="0"/>
            </a:endParaRPr>
          </a:p>
        </p:txBody>
      </p:sp>
      <p:sp>
        <p:nvSpPr>
          <p:cNvPr id="25" name="Text 20"/>
          <p:cNvSpPr/>
          <p:nvPr/>
        </p:nvSpPr>
        <p:spPr>
          <a:xfrm>
            <a:off x="9220200" y="2929731"/>
            <a:ext cx="2060257" cy="471091"/>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755"/>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12262E"/>
                </a:solidFill>
                <a:effectLst/>
                <a:uLnTx/>
                <a:uFillTx/>
                <a:latin typeface="Arial" pitchFamily="34" charset="0"/>
                <a:ea typeface="Arial" pitchFamily="34" charset="-122"/>
                <a:cs typeface="Arial" pitchFamily="34" charset="-120"/>
              </a:rPr>
              <a:t>Ileal uptake returns most bile acids to the liver</a:t>
            </a:r>
            <a:endParaRPr kumimoji="0" lang="en-US" sz="1300" b="0" i="0" u="none" strike="noStrike" kern="1200" cap="none" spc="0" normalizeH="0" baseline="0" noProof="0" dirty="0">
              <a:ln>
                <a:noFill/>
              </a:ln>
              <a:solidFill>
                <a:srgbClr val="12262E"/>
              </a:solidFill>
              <a:effectLst/>
              <a:uLnTx/>
              <a:uFillTx/>
              <a:latin typeface="Arial" charset="0"/>
              <a:ea typeface="Arial" charset="0"/>
              <a:cs typeface="Arial" charset="0"/>
            </a:endParaRPr>
          </a:p>
        </p:txBody>
      </p:sp>
      <p:sp>
        <p:nvSpPr>
          <p:cNvPr id="26" name="Text 21"/>
          <p:cNvSpPr/>
          <p:nvPr/>
        </p:nvSpPr>
        <p:spPr>
          <a:xfrm>
            <a:off x="9220200" y="4510374"/>
            <a:ext cx="2060257" cy="436761"/>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20"/>
              </a:lnSpc>
              <a:spcBef>
                <a:spcPts val="0"/>
              </a:spcBef>
              <a:spcAft>
                <a:spcPts val="0"/>
              </a:spcAft>
              <a:buClrTx/>
              <a:buSzTx/>
              <a:buFontTx/>
              <a:buNone/>
              <a:tabLst/>
              <a:defRPr/>
            </a:pPr>
            <a:r>
              <a:rPr kumimoji="0" lang="en-US" sz="1200" b="1" i="0" u="none" strike="noStrike" kern="1200" cap="none" spc="0" normalizeH="0" baseline="0" noProof="0" dirty="0">
                <a:ln>
                  <a:noFill/>
                </a:ln>
                <a:solidFill>
                  <a:schemeClr val="accent2">
                    <a:lumMod val="50000"/>
                  </a:schemeClr>
                </a:solidFill>
                <a:effectLst>
                  <a:outerShdw blurRad="38100" dist="38100" dir="2700000" algn="tl">
                    <a:srgbClr val="000000">
                      <a:alpha val="43137"/>
                    </a:srgbClr>
                  </a:outerShdw>
                </a:effectLst>
                <a:uLnTx/>
                <a:uFillTx/>
                <a:latin typeface="Arial" pitchFamily="34" charset="0"/>
                <a:ea typeface="Arial" pitchFamily="34" charset="-122"/>
                <a:cs typeface="Arial" pitchFamily="34" charset="-120"/>
              </a:rPr>
              <a:t>Not a cause here, but a therapeutic lever</a:t>
            </a:r>
            <a:endParaRPr kumimoji="0" lang="en-US" sz="1200" b="1" i="0" u="none" strike="noStrike" kern="1200" cap="none" spc="0" normalizeH="0" baseline="0" noProof="0" dirty="0">
              <a:ln>
                <a:noFill/>
              </a:ln>
              <a:solidFill>
                <a:schemeClr val="accent2">
                  <a:lumMod val="50000"/>
                </a:schemeClr>
              </a:solidFill>
              <a:effectLst>
                <a:outerShdw blurRad="38100" dist="38100" dir="2700000" algn="tl">
                  <a:srgbClr val="000000">
                    <a:alpha val="43137"/>
                  </a:srgbClr>
                </a:outerShdw>
              </a:effectLst>
              <a:uLnTx/>
              <a:uFillTx/>
              <a:latin typeface="Arial" charset="0"/>
              <a:ea typeface="Arial" charset="0"/>
              <a:cs typeface="Arial" charset="0"/>
            </a:endParaRPr>
          </a:p>
        </p:txBody>
      </p:sp>
      <p:sp>
        <p:nvSpPr>
          <p:cNvPr id="30" name="Text 24"/>
          <p:cNvSpPr/>
          <p:nvPr/>
        </p:nvSpPr>
        <p:spPr>
          <a:xfrm>
            <a:off x="602938" y="6188152"/>
            <a:ext cx="11093254" cy="854456"/>
          </a:xfrm>
          <a:prstGeom prst="rect">
            <a:avLst/>
          </a:prstGeom>
          <a:noFill/>
          <a:ln/>
        </p:spPr>
        <p:txBody>
          <a:bodyPr wrap="square" lIns="0" tIns="0" rIns="0" bIns="0" rtlCol="0" anchor="t">
            <a:normAutofit/>
          </a:bodyPr>
          <a:lstStyle/>
          <a:p>
            <a:pPr lvl="0">
              <a:lnSpc>
                <a:spcPts val="1680"/>
              </a:lnSpc>
              <a:defRPr/>
            </a:pPr>
            <a:r>
              <a:rPr lang="en-US" sz="1200" dirty="0">
                <a:solidFill>
                  <a:srgbClr val="5E6E74"/>
                </a:solidFill>
                <a:latin typeface="Arial" pitchFamily="34" charset="0"/>
                <a:ea typeface="Arial" pitchFamily="34" charset="-122"/>
                <a:cs typeface="Arial" pitchFamily="34" charset="-120"/>
              </a:rPr>
              <a:t>Thompson R, Vilarinho S, Miquel R ... Challenges in the diagnosis and treatment of genetic cholestasis in adults JHEP Reports, 2025; 8</a:t>
            </a:r>
            <a:br>
              <a:rPr lang="en-US" sz="1200" dirty="0">
                <a:solidFill>
                  <a:srgbClr val="5E6E74"/>
                </a:solidFill>
                <a:latin typeface="Arial" pitchFamily="34" charset="0"/>
                <a:ea typeface="Arial" pitchFamily="34" charset="-122"/>
                <a:cs typeface="Arial" pitchFamily="34" charset="-120"/>
              </a:rPr>
            </a:br>
            <a:r>
              <a:rPr kumimoji="0" lang="en-US" sz="1200" b="0" i="0" u="none" strike="noStrike" kern="1200" cap="none" spc="0" normalizeH="0" baseline="0" noProof="0" dirty="0">
                <a:ln>
                  <a:noFill/>
                </a:ln>
                <a:solidFill>
                  <a:srgbClr val="5E6E74"/>
                </a:solidFill>
                <a:effectLst/>
                <a:uLnTx/>
                <a:uFillTx/>
                <a:latin typeface="Arial" pitchFamily="34" charset="0"/>
                <a:ea typeface="Arial" pitchFamily="34" charset="-122"/>
                <a:cs typeface="Arial" pitchFamily="34" charset="-120"/>
              </a:rPr>
              <a:t>Fuchs et al, J Hepatol 2025;82:134</a:t>
            </a:r>
            <a:endParaRPr kumimoji="0" lang="en-US" sz="1200" b="0" i="0" u="none" strike="noStrike" kern="1200" cap="none" spc="0" normalizeH="0" baseline="0" noProof="0" dirty="0">
              <a:ln>
                <a:noFill/>
              </a:ln>
              <a:solidFill>
                <a:srgbClr val="12262E"/>
              </a:solidFill>
              <a:effectLst/>
              <a:uLnTx/>
              <a:uFillTx/>
              <a:latin typeface="Arial" charset="0"/>
              <a:ea typeface="Arial" charset="0"/>
              <a:cs typeface="Arial" charset="0"/>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5E55E0-87A9-5ABC-16CE-41CB37FC43E0}"/>
              </a:ext>
            </a:extLst>
          </p:cNvPr>
          <p:cNvSpPr>
            <a:spLocks noGrp="1"/>
          </p:cNvSpPr>
          <p:nvPr>
            <p:ph type="title"/>
          </p:nvPr>
        </p:nvSpPr>
        <p:spPr/>
        <p:txBody>
          <a:bodyPr/>
          <a:lstStyle/>
          <a:p>
            <a:endParaRPr lang="en-AU"/>
          </a:p>
        </p:txBody>
      </p:sp>
      <p:pic>
        <p:nvPicPr>
          <p:cNvPr id="6" name="Content Placeholder 5">
            <a:extLst>
              <a:ext uri="{FF2B5EF4-FFF2-40B4-BE49-F238E27FC236}">
                <a16:creationId xmlns:a16="http://schemas.microsoft.com/office/drawing/2014/main" id="{77C3E04E-AA14-779F-87B1-F9918A1C429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898648" y="105248"/>
            <a:ext cx="7204436" cy="6216023"/>
          </a:xfrm>
          <a:prstGeom prst="rect">
            <a:avLst/>
          </a:prstGeom>
          <a:noFill/>
          <a:ln/>
        </p:spPr>
      </p:pic>
      <p:sp>
        <p:nvSpPr>
          <p:cNvPr id="8" name="Text 24">
            <a:extLst>
              <a:ext uri="{FF2B5EF4-FFF2-40B4-BE49-F238E27FC236}">
                <a16:creationId xmlns:a16="http://schemas.microsoft.com/office/drawing/2014/main" id="{72BED7D4-4B0F-3BCC-72E3-5B2EA7CC51EC}"/>
              </a:ext>
            </a:extLst>
          </p:cNvPr>
          <p:cNvSpPr/>
          <p:nvPr/>
        </p:nvSpPr>
        <p:spPr>
          <a:xfrm>
            <a:off x="812800" y="6238280"/>
            <a:ext cx="11055546" cy="615204"/>
          </a:xfrm>
          <a:prstGeom prst="rect">
            <a:avLst/>
          </a:prstGeom>
          <a:noFill/>
          <a:ln/>
        </p:spPr>
        <p:txBody>
          <a:bodyPr wrap="square" lIns="0" tIns="0" rIns="0" bIns="0" rtlCol="0" anchor="t">
            <a:normAutofit/>
          </a:bodyPr>
          <a:lstStyle/>
          <a:p>
            <a:pPr lvl="0">
              <a:lnSpc>
                <a:spcPts val="1680"/>
              </a:lnSpc>
              <a:defRPr/>
            </a:pPr>
            <a:r>
              <a:rPr lang="en-US" sz="1200" dirty="0">
                <a:solidFill>
                  <a:srgbClr val="5E6E74"/>
                </a:solidFill>
                <a:latin typeface="Arial" pitchFamily="34" charset="0"/>
                <a:ea typeface="Arial" pitchFamily="34" charset="-122"/>
                <a:cs typeface="Arial" pitchFamily="34" charset="-120"/>
              </a:rPr>
              <a:t>Thompson R, Vilarinho S, Miquel R ... Challenges in the diagnosis and treatment of genetic cholestasis in adults JHEP Reports, 2025; 8</a:t>
            </a:r>
          </a:p>
        </p:txBody>
      </p:sp>
    </p:spTree>
    <p:extLst>
      <p:ext uri="{BB962C8B-B14F-4D97-AF65-F5344CB8AC3E}">
        <p14:creationId xmlns:p14="http://schemas.microsoft.com/office/powerpoint/2010/main" val="1345789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9DBCE0F6-3D29-40B7-3504-9F49C8A56DF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149025" y="1178667"/>
            <a:ext cx="6488711" cy="4866533"/>
          </a:xfrm>
          <a:prstGeom prst="rect">
            <a:avLst/>
          </a:prstGeom>
        </p:spPr>
      </p:pic>
      <p:sp>
        <p:nvSpPr>
          <p:cNvPr id="6" name="Freeform: Shape 5">
            <a:extLst>
              <a:ext uri="{FF2B5EF4-FFF2-40B4-BE49-F238E27FC236}">
                <a16:creationId xmlns:a16="http://schemas.microsoft.com/office/drawing/2014/main" id="{434C83D5-4E60-5D1E-BDE7-69D53B840A10}"/>
              </a:ext>
            </a:extLst>
          </p:cNvPr>
          <p:cNvSpPr/>
          <p:nvPr/>
        </p:nvSpPr>
        <p:spPr>
          <a:xfrm>
            <a:off x="3309686" y="1191294"/>
            <a:ext cx="3358664" cy="2422972"/>
          </a:xfrm>
          <a:custGeom>
            <a:avLst/>
            <a:gdLst>
              <a:gd name="csX0" fmla="*/ 113941 w 4639119"/>
              <a:gd name="csY0" fmla="*/ 347472 h 3346704"/>
              <a:gd name="csX1" fmla="*/ 113941 w 4639119"/>
              <a:gd name="csY1" fmla="*/ 347472 h 3346704"/>
              <a:gd name="csX2" fmla="*/ 205381 w 4639119"/>
              <a:gd name="csY2" fmla="*/ 713232 h 3346704"/>
              <a:gd name="csX3" fmla="*/ 251101 w 4639119"/>
              <a:gd name="csY3" fmla="*/ 1051560 h 3346704"/>
              <a:gd name="csX4" fmla="*/ 324253 w 4639119"/>
              <a:gd name="csY4" fmla="*/ 1773936 h 3346704"/>
              <a:gd name="csX5" fmla="*/ 333397 w 4639119"/>
              <a:gd name="csY5" fmla="*/ 1920240 h 3346704"/>
              <a:gd name="csX6" fmla="*/ 369973 w 4639119"/>
              <a:gd name="csY6" fmla="*/ 2093976 h 3346704"/>
              <a:gd name="csX7" fmla="*/ 22501 w 4639119"/>
              <a:gd name="csY7" fmla="*/ 2203704 h 3346704"/>
              <a:gd name="csX8" fmla="*/ 49933 w 4639119"/>
              <a:gd name="csY8" fmla="*/ 2587752 h 3346704"/>
              <a:gd name="csX9" fmla="*/ 177949 w 4639119"/>
              <a:gd name="csY9" fmla="*/ 2743200 h 3346704"/>
              <a:gd name="csX10" fmla="*/ 388261 w 4639119"/>
              <a:gd name="csY10" fmla="*/ 2688336 h 3346704"/>
              <a:gd name="csX11" fmla="*/ 662581 w 4639119"/>
              <a:gd name="csY11" fmla="*/ 2651760 h 3346704"/>
              <a:gd name="csX12" fmla="*/ 744877 w 4639119"/>
              <a:gd name="csY12" fmla="*/ 2670048 h 3346704"/>
              <a:gd name="csX13" fmla="*/ 1119781 w 4639119"/>
              <a:gd name="csY13" fmla="*/ 2980944 h 3346704"/>
              <a:gd name="csX14" fmla="*/ 1366669 w 4639119"/>
              <a:gd name="csY14" fmla="*/ 3081528 h 3346704"/>
              <a:gd name="csX15" fmla="*/ 1503829 w 4639119"/>
              <a:gd name="csY15" fmla="*/ 3191256 h 3346704"/>
              <a:gd name="csX16" fmla="*/ 1677565 w 4639119"/>
              <a:gd name="csY16" fmla="*/ 3319272 h 3346704"/>
              <a:gd name="csX17" fmla="*/ 1823869 w 4639119"/>
              <a:gd name="csY17" fmla="*/ 3346704 h 3346704"/>
              <a:gd name="csX18" fmla="*/ 1988461 w 4639119"/>
              <a:gd name="csY18" fmla="*/ 3319272 h 3346704"/>
              <a:gd name="csX19" fmla="*/ 2198773 w 4639119"/>
              <a:gd name="csY19" fmla="*/ 3236976 h 3346704"/>
              <a:gd name="csX20" fmla="*/ 2226205 w 4639119"/>
              <a:gd name="csY20" fmla="*/ 3218688 h 3346704"/>
              <a:gd name="csX21" fmla="*/ 2281069 w 4639119"/>
              <a:gd name="csY21" fmla="*/ 3209544 h 3346704"/>
              <a:gd name="csX22" fmla="*/ 2482237 w 4639119"/>
              <a:gd name="csY22" fmla="*/ 3191256 h 3346704"/>
              <a:gd name="csX23" fmla="*/ 2518813 w 4639119"/>
              <a:gd name="csY23" fmla="*/ 3172968 h 3346704"/>
              <a:gd name="csX24" fmla="*/ 2546245 w 4639119"/>
              <a:gd name="csY24" fmla="*/ 3118104 h 3346704"/>
              <a:gd name="csX25" fmla="*/ 2537101 w 4639119"/>
              <a:gd name="csY25" fmla="*/ 2944368 h 3346704"/>
              <a:gd name="csX26" fmla="*/ 2527957 w 4639119"/>
              <a:gd name="csY26" fmla="*/ 2907792 h 3346704"/>
              <a:gd name="csX27" fmla="*/ 2509669 w 4639119"/>
              <a:gd name="csY27" fmla="*/ 2880360 h 3346704"/>
              <a:gd name="csX28" fmla="*/ 2454805 w 4639119"/>
              <a:gd name="csY28" fmla="*/ 2779776 h 3346704"/>
              <a:gd name="csX29" fmla="*/ 2390797 w 4639119"/>
              <a:gd name="csY29" fmla="*/ 2615184 h 3346704"/>
              <a:gd name="csX30" fmla="*/ 2363365 w 4639119"/>
              <a:gd name="csY30" fmla="*/ 2514600 h 3346704"/>
              <a:gd name="csX31" fmla="*/ 2354221 w 4639119"/>
              <a:gd name="csY31" fmla="*/ 2450592 h 3346704"/>
              <a:gd name="csX32" fmla="*/ 2363365 w 4639119"/>
              <a:gd name="csY32" fmla="*/ 2304288 h 3346704"/>
              <a:gd name="csX33" fmla="*/ 2390797 w 4639119"/>
              <a:gd name="csY33" fmla="*/ 2286000 h 3346704"/>
              <a:gd name="csX34" fmla="*/ 2427373 w 4639119"/>
              <a:gd name="csY34" fmla="*/ 2249424 h 3346704"/>
              <a:gd name="csX35" fmla="*/ 2564533 w 4639119"/>
              <a:gd name="csY35" fmla="*/ 2148840 h 3346704"/>
              <a:gd name="csX36" fmla="*/ 2628541 w 4639119"/>
              <a:gd name="csY36" fmla="*/ 2103120 h 3346704"/>
              <a:gd name="csX37" fmla="*/ 2655973 w 4639119"/>
              <a:gd name="csY37" fmla="*/ 2084832 h 3346704"/>
              <a:gd name="csX38" fmla="*/ 2692549 w 4639119"/>
              <a:gd name="csY38" fmla="*/ 2093976 h 3346704"/>
              <a:gd name="csX39" fmla="*/ 2847997 w 4639119"/>
              <a:gd name="csY39" fmla="*/ 2313432 h 3346704"/>
              <a:gd name="csX40" fmla="*/ 3030877 w 4639119"/>
              <a:gd name="csY40" fmla="*/ 2441448 h 3346704"/>
              <a:gd name="csX41" fmla="*/ 3744109 w 4639119"/>
              <a:gd name="csY41" fmla="*/ 2432304 h 3346704"/>
              <a:gd name="csX42" fmla="*/ 3798973 w 4639119"/>
              <a:gd name="csY42" fmla="*/ 2414016 h 3346704"/>
              <a:gd name="csX43" fmla="*/ 3872125 w 4639119"/>
              <a:gd name="csY43" fmla="*/ 2368296 h 3346704"/>
              <a:gd name="csX44" fmla="*/ 3899557 w 4639119"/>
              <a:gd name="csY44" fmla="*/ 2340864 h 3346704"/>
              <a:gd name="csX45" fmla="*/ 3972709 w 4639119"/>
              <a:gd name="csY45" fmla="*/ 2286000 h 3346704"/>
              <a:gd name="csX46" fmla="*/ 4045861 w 4639119"/>
              <a:gd name="csY46" fmla="*/ 2249424 h 3346704"/>
              <a:gd name="csX47" fmla="*/ 4228741 w 4639119"/>
              <a:gd name="csY47" fmla="*/ 2258568 h 3346704"/>
              <a:gd name="csX48" fmla="*/ 4274461 w 4639119"/>
              <a:gd name="csY48" fmla="*/ 2276856 h 3346704"/>
              <a:gd name="csX49" fmla="*/ 4338469 w 4639119"/>
              <a:gd name="csY49" fmla="*/ 2295144 h 3346704"/>
              <a:gd name="csX50" fmla="*/ 4411621 w 4639119"/>
              <a:gd name="csY50" fmla="*/ 2359152 h 3346704"/>
              <a:gd name="csX51" fmla="*/ 4493917 w 4639119"/>
              <a:gd name="csY51" fmla="*/ 2386584 h 3346704"/>
              <a:gd name="csX52" fmla="*/ 4521349 w 4639119"/>
              <a:gd name="csY52" fmla="*/ 2395728 h 3346704"/>
              <a:gd name="csX53" fmla="*/ 4631077 w 4639119"/>
              <a:gd name="csY53" fmla="*/ 2386584 h 3346704"/>
              <a:gd name="csX54" fmla="*/ 4603645 w 4639119"/>
              <a:gd name="csY54" fmla="*/ 2176272 h 3346704"/>
              <a:gd name="csX55" fmla="*/ 4585357 w 4639119"/>
              <a:gd name="csY55" fmla="*/ 2139696 h 3346704"/>
              <a:gd name="csX56" fmla="*/ 4466485 w 4639119"/>
              <a:gd name="csY56" fmla="*/ 2011680 h 3346704"/>
              <a:gd name="csX57" fmla="*/ 4311037 w 4639119"/>
              <a:gd name="csY57" fmla="*/ 1773936 h 3346704"/>
              <a:gd name="csX58" fmla="*/ 4256173 w 4639119"/>
              <a:gd name="csY58" fmla="*/ 1709928 h 3346704"/>
              <a:gd name="csX59" fmla="*/ 4128157 w 4639119"/>
              <a:gd name="csY59" fmla="*/ 1536192 h 3346704"/>
              <a:gd name="csX60" fmla="*/ 3963565 w 4639119"/>
              <a:gd name="csY60" fmla="*/ 1335024 h 3346704"/>
              <a:gd name="csX61" fmla="*/ 3798973 w 4639119"/>
              <a:gd name="csY61" fmla="*/ 1051560 h 3346704"/>
              <a:gd name="csX62" fmla="*/ 3616093 w 4639119"/>
              <a:gd name="csY62" fmla="*/ 795528 h 3346704"/>
              <a:gd name="csX63" fmla="*/ 3360061 w 4639119"/>
              <a:gd name="csY63" fmla="*/ 466344 h 3346704"/>
              <a:gd name="csX64" fmla="*/ 3259477 w 4639119"/>
              <a:gd name="csY64" fmla="*/ 356616 h 3346704"/>
              <a:gd name="csX65" fmla="*/ 3021733 w 4639119"/>
              <a:gd name="csY65" fmla="*/ 137160 h 3346704"/>
              <a:gd name="csX66" fmla="*/ 2783989 w 4639119"/>
              <a:gd name="csY66" fmla="*/ 9144 h 3346704"/>
              <a:gd name="csX67" fmla="*/ 2747413 w 4639119"/>
              <a:gd name="csY67" fmla="*/ 0 h 3346704"/>
              <a:gd name="csX68" fmla="*/ 2601109 w 4639119"/>
              <a:gd name="csY68" fmla="*/ 91440 h 3346704"/>
              <a:gd name="csX69" fmla="*/ 2564533 w 4639119"/>
              <a:gd name="csY69" fmla="*/ 137160 h 3346704"/>
              <a:gd name="csX70" fmla="*/ 2537101 w 4639119"/>
              <a:gd name="csY70" fmla="*/ 146304 h 3346704"/>
              <a:gd name="csX71" fmla="*/ 2491381 w 4639119"/>
              <a:gd name="csY71" fmla="*/ 155448 h 3346704"/>
              <a:gd name="csX72" fmla="*/ 2409085 w 4639119"/>
              <a:gd name="csY72" fmla="*/ 173736 h 3346704"/>
              <a:gd name="csX73" fmla="*/ 1723285 w 4639119"/>
              <a:gd name="csY73" fmla="*/ 182880 h 3346704"/>
              <a:gd name="csX74" fmla="*/ 1531261 w 4639119"/>
              <a:gd name="csY74" fmla="*/ 219456 h 3346704"/>
              <a:gd name="csX75" fmla="*/ 1448965 w 4639119"/>
              <a:gd name="csY75" fmla="*/ 256032 h 3346704"/>
              <a:gd name="csX76" fmla="*/ 1247797 w 4639119"/>
              <a:gd name="csY76" fmla="*/ 356616 h 3346704"/>
              <a:gd name="csX77" fmla="*/ 827173 w 4639119"/>
              <a:gd name="csY77" fmla="*/ 466344 h 3346704"/>
              <a:gd name="csX78" fmla="*/ 644293 w 4639119"/>
              <a:gd name="csY78" fmla="*/ 438912 h 3346704"/>
              <a:gd name="csX79" fmla="*/ 479701 w 4639119"/>
              <a:gd name="csY79" fmla="*/ 411480 h 3346704"/>
              <a:gd name="csX80" fmla="*/ 470557 w 4639119"/>
              <a:gd name="csY80" fmla="*/ 384048 h 3346704"/>
              <a:gd name="csX81" fmla="*/ 351685 w 4639119"/>
              <a:gd name="csY81" fmla="*/ 356616 h 3346704"/>
              <a:gd name="csX82" fmla="*/ 113941 w 4639119"/>
              <a:gd name="csY82" fmla="*/ 347472 h 33467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Lst>
            <a:rect l="l" t="t" r="r" b="b"/>
            <a:pathLst>
              <a:path w="4639119" h="3346704">
                <a:moveTo>
                  <a:pt x="113941" y="347472"/>
                </a:moveTo>
                <a:lnTo>
                  <a:pt x="113941" y="347472"/>
                </a:lnTo>
                <a:cubicBezTo>
                  <a:pt x="144882" y="460924"/>
                  <a:pt x="186638" y="610143"/>
                  <a:pt x="205381" y="713232"/>
                </a:cubicBezTo>
                <a:cubicBezTo>
                  <a:pt x="225738" y="825197"/>
                  <a:pt x="235861" y="938784"/>
                  <a:pt x="251101" y="1051560"/>
                </a:cubicBezTo>
                <a:cubicBezTo>
                  <a:pt x="285480" y="1618812"/>
                  <a:pt x="245780" y="1078887"/>
                  <a:pt x="324253" y="1773936"/>
                </a:cubicBezTo>
                <a:cubicBezTo>
                  <a:pt x="329735" y="1822491"/>
                  <a:pt x="326487" y="1871868"/>
                  <a:pt x="333397" y="1920240"/>
                </a:cubicBezTo>
                <a:cubicBezTo>
                  <a:pt x="341767" y="1978827"/>
                  <a:pt x="421789" y="2046732"/>
                  <a:pt x="369973" y="2093976"/>
                </a:cubicBezTo>
                <a:cubicBezTo>
                  <a:pt x="318157" y="2141220"/>
                  <a:pt x="75841" y="2121408"/>
                  <a:pt x="22501" y="2203704"/>
                </a:cubicBezTo>
                <a:cubicBezTo>
                  <a:pt x="-30839" y="2286000"/>
                  <a:pt x="24025" y="2497836"/>
                  <a:pt x="49933" y="2587752"/>
                </a:cubicBezTo>
                <a:cubicBezTo>
                  <a:pt x="75841" y="2677668"/>
                  <a:pt x="121561" y="2726436"/>
                  <a:pt x="177949" y="2743200"/>
                </a:cubicBezTo>
                <a:cubicBezTo>
                  <a:pt x="234337" y="2759964"/>
                  <a:pt x="455317" y="2545080"/>
                  <a:pt x="388261" y="2688336"/>
                </a:cubicBezTo>
                <a:cubicBezTo>
                  <a:pt x="406549" y="2715768"/>
                  <a:pt x="603145" y="2654808"/>
                  <a:pt x="662581" y="2651760"/>
                </a:cubicBezTo>
                <a:cubicBezTo>
                  <a:pt x="722017" y="2648712"/>
                  <a:pt x="668677" y="2615184"/>
                  <a:pt x="744877" y="2670048"/>
                </a:cubicBezTo>
                <a:cubicBezTo>
                  <a:pt x="821077" y="2724912"/>
                  <a:pt x="945671" y="2888085"/>
                  <a:pt x="1119781" y="2980944"/>
                </a:cubicBezTo>
                <a:cubicBezTo>
                  <a:pt x="1225901" y="3037541"/>
                  <a:pt x="1268303" y="3048739"/>
                  <a:pt x="1366669" y="3081528"/>
                </a:cubicBezTo>
                <a:cubicBezTo>
                  <a:pt x="1412389" y="3118104"/>
                  <a:pt x="1459647" y="3152837"/>
                  <a:pt x="1503829" y="3191256"/>
                </a:cubicBezTo>
                <a:cubicBezTo>
                  <a:pt x="1581609" y="3258891"/>
                  <a:pt x="1571490" y="3283914"/>
                  <a:pt x="1677565" y="3319272"/>
                </a:cubicBezTo>
                <a:cubicBezTo>
                  <a:pt x="1724637" y="3334963"/>
                  <a:pt x="1775101" y="3337560"/>
                  <a:pt x="1823869" y="3346704"/>
                </a:cubicBezTo>
                <a:cubicBezTo>
                  <a:pt x="1878733" y="3337560"/>
                  <a:pt x="1935080" y="3334896"/>
                  <a:pt x="1988461" y="3319272"/>
                </a:cubicBezTo>
                <a:cubicBezTo>
                  <a:pt x="2060710" y="3298126"/>
                  <a:pt x="2136136" y="3278734"/>
                  <a:pt x="2198773" y="3236976"/>
                </a:cubicBezTo>
                <a:cubicBezTo>
                  <a:pt x="2207917" y="3230880"/>
                  <a:pt x="2215779" y="3222163"/>
                  <a:pt x="2226205" y="3218688"/>
                </a:cubicBezTo>
                <a:cubicBezTo>
                  <a:pt x="2243794" y="3212825"/>
                  <a:pt x="2262634" y="3211519"/>
                  <a:pt x="2281069" y="3209544"/>
                </a:cubicBezTo>
                <a:cubicBezTo>
                  <a:pt x="2348018" y="3202371"/>
                  <a:pt x="2415181" y="3197352"/>
                  <a:pt x="2482237" y="3191256"/>
                </a:cubicBezTo>
                <a:cubicBezTo>
                  <a:pt x="2494429" y="3185160"/>
                  <a:pt x="2508341" y="3181694"/>
                  <a:pt x="2518813" y="3172968"/>
                </a:cubicBezTo>
                <a:cubicBezTo>
                  <a:pt x="2535175" y="3159333"/>
                  <a:pt x="2540004" y="3136827"/>
                  <a:pt x="2546245" y="3118104"/>
                </a:cubicBezTo>
                <a:cubicBezTo>
                  <a:pt x="2543197" y="3060192"/>
                  <a:pt x="2542125" y="3002142"/>
                  <a:pt x="2537101" y="2944368"/>
                </a:cubicBezTo>
                <a:cubicBezTo>
                  <a:pt x="2536012" y="2931848"/>
                  <a:pt x="2532907" y="2919343"/>
                  <a:pt x="2527957" y="2907792"/>
                </a:cubicBezTo>
                <a:cubicBezTo>
                  <a:pt x="2523628" y="2897691"/>
                  <a:pt x="2515121" y="2889902"/>
                  <a:pt x="2509669" y="2880360"/>
                </a:cubicBezTo>
                <a:cubicBezTo>
                  <a:pt x="2490721" y="2847201"/>
                  <a:pt x="2471283" y="2814230"/>
                  <a:pt x="2454805" y="2779776"/>
                </a:cubicBezTo>
                <a:cubicBezTo>
                  <a:pt x="2429503" y="2726871"/>
                  <a:pt x="2408075" y="2671337"/>
                  <a:pt x="2390797" y="2615184"/>
                </a:cubicBezTo>
                <a:cubicBezTo>
                  <a:pt x="2388571" y="2607949"/>
                  <a:pt x="2366839" y="2533706"/>
                  <a:pt x="2363365" y="2514600"/>
                </a:cubicBezTo>
                <a:cubicBezTo>
                  <a:pt x="2359510" y="2493395"/>
                  <a:pt x="2357269" y="2471928"/>
                  <a:pt x="2354221" y="2450592"/>
                </a:cubicBezTo>
                <a:cubicBezTo>
                  <a:pt x="2357269" y="2401824"/>
                  <a:pt x="2352765" y="2351988"/>
                  <a:pt x="2363365" y="2304288"/>
                </a:cubicBezTo>
                <a:cubicBezTo>
                  <a:pt x="2365749" y="2293560"/>
                  <a:pt x="2382453" y="2293152"/>
                  <a:pt x="2390797" y="2286000"/>
                </a:cubicBezTo>
                <a:cubicBezTo>
                  <a:pt x="2403888" y="2274779"/>
                  <a:pt x="2413840" y="2260108"/>
                  <a:pt x="2427373" y="2249424"/>
                </a:cubicBezTo>
                <a:cubicBezTo>
                  <a:pt x="2471873" y="2214293"/>
                  <a:pt x="2518681" y="2182187"/>
                  <a:pt x="2564533" y="2148840"/>
                </a:cubicBezTo>
                <a:cubicBezTo>
                  <a:pt x="2585738" y="2133418"/>
                  <a:pt x="2607061" y="2118156"/>
                  <a:pt x="2628541" y="2103120"/>
                </a:cubicBezTo>
                <a:cubicBezTo>
                  <a:pt x="2637544" y="2096818"/>
                  <a:pt x="2655973" y="2084832"/>
                  <a:pt x="2655973" y="2084832"/>
                </a:cubicBezTo>
                <a:cubicBezTo>
                  <a:pt x="2668165" y="2087880"/>
                  <a:pt x="2683920" y="2084839"/>
                  <a:pt x="2692549" y="2093976"/>
                </a:cubicBezTo>
                <a:cubicBezTo>
                  <a:pt x="2982809" y="2401310"/>
                  <a:pt x="2720115" y="2142923"/>
                  <a:pt x="2847997" y="2313432"/>
                </a:cubicBezTo>
                <a:cubicBezTo>
                  <a:pt x="2924865" y="2415923"/>
                  <a:pt x="2911677" y="2391781"/>
                  <a:pt x="3030877" y="2441448"/>
                </a:cubicBezTo>
                <a:cubicBezTo>
                  <a:pt x="3268621" y="2438400"/>
                  <a:pt x="3506497" y="2440790"/>
                  <a:pt x="3744109" y="2432304"/>
                </a:cubicBezTo>
                <a:cubicBezTo>
                  <a:pt x="3763374" y="2431616"/>
                  <a:pt x="3781075" y="2421175"/>
                  <a:pt x="3798973" y="2414016"/>
                </a:cubicBezTo>
                <a:cubicBezTo>
                  <a:pt x="3828244" y="2402308"/>
                  <a:pt x="3848052" y="2388930"/>
                  <a:pt x="3872125" y="2368296"/>
                </a:cubicBezTo>
                <a:cubicBezTo>
                  <a:pt x="3881943" y="2359880"/>
                  <a:pt x="3889549" y="2349053"/>
                  <a:pt x="3899557" y="2340864"/>
                </a:cubicBezTo>
                <a:cubicBezTo>
                  <a:pt x="3923147" y="2321563"/>
                  <a:pt x="3946862" y="2302154"/>
                  <a:pt x="3972709" y="2286000"/>
                </a:cubicBezTo>
                <a:cubicBezTo>
                  <a:pt x="3995827" y="2271551"/>
                  <a:pt x="4045861" y="2249424"/>
                  <a:pt x="4045861" y="2249424"/>
                </a:cubicBezTo>
                <a:cubicBezTo>
                  <a:pt x="4106821" y="2252472"/>
                  <a:pt x="4168140" y="2251296"/>
                  <a:pt x="4228741" y="2258568"/>
                </a:cubicBezTo>
                <a:cubicBezTo>
                  <a:pt x="4245038" y="2260524"/>
                  <a:pt x="4258889" y="2271665"/>
                  <a:pt x="4274461" y="2276856"/>
                </a:cubicBezTo>
                <a:cubicBezTo>
                  <a:pt x="4295512" y="2283873"/>
                  <a:pt x="4317133" y="2289048"/>
                  <a:pt x="4338469" y="2295144"/>
                </a:cubicBezTo>
                <a:cubicBezTo>
                  <a:pt x="4360890" y="2317565"/>
                  <a:pt x="4383288" y="2343411"/>
                  <a:pt x="4411621" y="2359152"/>
                </a:cubicBezTo>
                <a:cubicBezTo>
                  <a:pt x="4445002" y="2377697"/>
                  <a:pt x="4459798" y="2376836"/>
                  <a:pt x="4493917" y="2386584"/>
                </a:cubicBezTo>
                <a:cubicBezTo>
                  <a:pt x="4503185" y="2389232"/>
                  <a:pt x="4512205" y="2392680"/>
                  <a:pt x="4521349" y="2395728"/>
                </a:cubicBezTo>
                <a:cubicBezTo>
                  <a:pt x="4557925" y="2392680"/>
                  <a:pt x="4618190" y="2420950"/>
                  <a:pt x="4631077" y="2386584"/>
                </a:cubicBezTo>
                <a:cubicBezTo>
                  <a:pt x="4655901" y="2320388"/>
                  <a:pt x="4616518" y="2245788"/>
                  <a:pt x="4603645" y="2176272"/>
                </a:cubicBezTo>
                <a:cubicBezTo>
                  <a:pt x="4601163" y="2162869"/>
                  <a:pt x="4594083" y="2150168"/>
                  <a:pt x="4585357" y="2139696"/>
                </a:cubicBezTo>
                <a:cubicBezTo>
                  <a:pt x="4548078" y="2094961"/>
                  <a:pt x="4495376" y="2062239"/>
                  <a:pt x="4466485" y="2011680"/>
                </a:cubicBezTo>
                <a:cubicBezTo>
                  <a:pt x="4418595" y="1927872"/>
                  <a:pt x="4376682" y="1850522"/>
                  <a:pt x="4311037" y="1773936"/>
                </a:cubicBezTo>
                <a:cubicBezTo>
                  <a:pt x="4292749" y="1752600"/>
                  <a:pt x="4273307" y="1732202"/>
                  <a:pt x="4256173" y="1709928"/>
                </a:cubicBezTo>
                <a:cubicBezTo>
                  <a:pt x="4212313" y="1652910"/>
                  <a:pt x="4176279" y="1589661"/>
                  <a:pt x="4128157" y="1536192"/>
                </a:cubicBezTo>
                <a:cubicBezTo>
                  <a:pt x="4037402" y="1435353"/>
                  <a:pt x="4045796" y="1450147"/>
                  <a:pt x="3963565" y="1335024"/>
                </a:cubicBezTo>
                <a:cubicBezTo>
                  <a:pt x="3873990" y="1209619"/>
                  <a:pt x="3906745" y="1234304"/>
                  <a:pt x="3798973" y="1051560"/>
                </a:cubicBezTo>
                <a:cubicBezTo>
                  <a:pt x="3663294" y="821495"/>
                  <a:pt x="3745586" y="970724"/>
                  <a:pt x="3616093" y="795528"/>
                </a:cubicBezTo>
                <a:cubicBezTo>
                  <a:pt x="3413136" y="520939"/>
                  <a:pt x="3737847" y="905063"/>
                  <a:pt x="3360061" y="466344"/>
                </a:cubicBezTo>
                <a:cubicBezTo>
                  <a:pt x="3327684" y="428745"/>
                  <a:pt x="3293894" y="392357"/>
                  <a:pt x="3259477" y="356616"/>
                </a:cubicBezTo>
                <a:cubicBezTo>
                  <a:pt x="3213180" y="308538"/>
                  <a:pt x="3090959" y="180192"/>
                  <a:pt x="3021733" y="137160"/>
                </a:cubicBezTo>
                <a:cubicBezTo>
                  <a:pt x="2945292" y="89643"/>
                  <a:pt x="2864493" y="49396"/>
                  <a:pt x="2783989" y="9144"/>
                </a:cubicBezTo>
                <a:cubicBezTo>
                  <a:pt x="2772749" y="3524"/>
                  <a:pt x="2759605" y="3048"/>
                  <a:pt x="2747413" y="0"/>
                </a:cubicBezTo>
                <a:cubicBezTo>
                  <a:pt x="2676666" y="28299"/>
                  <a:pt x="2680958" y="22238"/>
                  <a:pt x="2601109" y="91440"/>
                </a:cubicBezTo>
                <a:cubicBezTo>
                  <a:pt x="2586360" y="104222"/>
                  <a:pt x="2579351" y="124459"/>
                  <a:pt x="2564533" y="137160"/>
                </a:cubicBezTo>
                <a:cubicBezTo>
                  <a:pt x="2557215" y="143433"/>
                  <a:pt x="2546452" y="143966"/>
                  <a:pt x="2537101" y="146304"/>
                </a:cubicBezTo>
                <a:cubicBezTo>
                  <a:pt x="2522023" y="150073"/>
                  <a:pt x="2506578" y="152192"/>
                  <a:pt x="2491381" y="155448"/>
                </a:cubicBezTo>
                <a:cubicBezTo>
                  <a:pt x="2463904" y="161336"/>
                  <a:pt x="2437168" y="172733"/>
                  <a:pt x="2409085" y="173736"/>
                </a:cubicBezTo>
                <a:cubicBezTo>
                  <a:pt x="2180610" y="181896"/>
                  <a:pt x="1951885" y="179832"/>
                  <a:pt x="1723285" y="182880"/>
                </a:cubicBezTo>
                <a:cubicBezTo>
                  <a:pt x="1659277" y="195072"/>
                  <a:pt x="1594220" y="202667"/>
                  <a:pt x="1531261" y="219456"/>
                </a:cubicBezTo>
                <a:cubicBezTo>
                  <a:pt x="1502255" y="227191"/>
                  <a:pt x="1475987" y="242957"/>
                  <a:pt x="1448965" y="256032"/>
                </a:cubicBezTo>
                <a:cubicBezTo>
                  <a:pt x="1381479" y="288686"/>
                  <a:pt x="1317670" y="329443"/>
                  <a:pt x="1247797" y="356616"/>
                </a:cubicBezTo>
                <a:cubicBezTo>
                  <a:pt x="1017670" y="446110"/>
                  <a:pt x="1012638" y="439849"/>
                  <a:pt x="827173" y="466344"/>
                </a:cubicBezTo>
                <a:lnTo>
                  <a:pt x="644293" y="438912"/>
                </a:lnTo>
                <a:cubicBezTo>
                  <a:pt x="436327" y="404251"/>
                  <a:pt x="656768" y="433613"/>
                  <a:pt x="479701" y="411480"/>
                </a:cubicBezTo>
                <a:cubicBezTo>
                  <a:pt x="476653" y="402336"/>
                  <a:pt x="477962" y="390218"/>
                  <a:pt x="470557" y="384048"/>
                </a:cubicBezTo>
                <a:cubicBezTo>
                  <a:pt x="444667" y="362473"/>
                  <a:pt x="377278" y="359053"/>
                  <a:pt x="351685" y="356616"/>
                </a:cubicBezTo>
                <a:cubicBezTo>
                  <a:pt x="231127" y="345134"/>
                  <a:pt x="153565" y="348996"/>
                  <a:pt x="113941" y="347472"/>
                </a:cubicBezTo>
                <a:close/>
              </a:path>
            </a:pathLst>
          </a:custGeom>
          <a:solidFill>
            <a:srgbClr val="FBF6F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F6F3EC"/>
              </a:solidFill>
              <a:effectLst/>
              <a:uLnTx/>
              <a:uFillTx/>
              <a:latin typeface="Arial"/>
              <a:ea typeface="+mn-ea"/>
              <a:cs typeface="+mn-cs"/>
            </a:endParaRPr>
          </a:p>
        </p:txBody>
      </p:sp>
      <p:sp>
        <p:nvSpPr>
          <p:cNvPr id="34" name="Rectangle: Rounded Corners 33">
            <a:extLst>
              <a:ext uri="{FF2B5EF4-FFF2-40B4-BE49-F238E27FC236}">
                <a16:creationId xmlns:a16="http://schemas.microsoft.com/office/drawing/2014/main" id="{2A8A66C7-8591-CE9E-87F0-7068740B1BC7}"/>
              </a:ext>
            </a:extLst>
          </p:cNvPr>
          <p:cNvSpPr/>
          <p:nvPr/>
        </p:nvSpPr>
        <p:spPr>
          <a:xfrm>
            <a:off x="4989018" y="266511"/>
            <a:ext cx="5832953" cy="1207675"/>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F6F3EC"/>
              </a:solidFill>
              <a:effectLst/>
              <a:uLnTx/>
              <a:uFillTx/>
              <a:latin typeface="Arial"/>
              <a:ea typeface="+mn-ea"/>
              <a:cs typeface="+mn-cs"/>
            </a:endParaRPr>
          </a:p>
        </p:txBody>
      </p:sp>
      <p:sp>
        <p:nvSpPr>
          <p:cNvPr id="4" name="Text 24">
            <a:extLst>
              <a:ext uri="{FF2B5EF4-FFF2-40B4-BE49-F238E27FC236}">
                <a16:creationId xmlns:a16="http://schemas.microsoft.com/office/drawing/2014/main" id="{97094C62-BAEE-469C-A3F1-0110B31BA863}"/>
              </a:ext>
            </a:extLst>
          </p:cNvPr>
          <p:cNvSpPr/>
          <p:nvPr/>
        </p:nvSpPr>
        <p:spPr>
          <a:xfrm>
            <a:off x="812800" y="6238280"/>
            <a:ext cx="11055546" cy="615204"/>
          </a:xfrm>
          <a:prstGeom prst="rect">
            <a:avLst/>
          </a:prstGeom>
          <a:noFill/>
          <a:ln/>
        </p:spPr>
        <p:txBody>
          <a:bodyPr wrap="square" lIns="0" tIns="0" rIns="0" bIns="0" rtlCol="0" anchor="t">
            <a:normAutofit/>
          </a:bodyPr>
          <a:lstStyle/>
          <a:p>
            <a:pPr lvl="0">
              <a:lnSpc>
                <a:spcPts val="1680"/>
              </a:lnSpc>
              <a:defRPr/>
            </a:pPr>
            <a:r>
              <a:rPr lang="en-US" sz="1200" dirty="0">
                <a:solidFill>
                  <a:srgbClr val="5E6E74"/>
                </a:solidFill>
                <a:latin typeface="Arial" pitchFamily="34" charset="0"/>
                <a:ea typeface="Arial" pitchFamily="34" charset="-122"/>
                <a:cs typeface="Arial" pitchFamily="34" charset="-120"/>
              </a:rPr>
              <a:t>Thompson R, Vilarinho S, Miquel R ... Challenges in the diagnosis and treatment of genetic cholestasis in adults JHEP Reports, 2025; 8</a:t>
            </a:r>
          </a:p>
        </p:txBody>
      </p:sp>
      <p:sp>
        <p:nvSpPr>
          <p:cNvPr id="10" name="Freeform: Shape 9">
            <a:extLst>
              <a:ext uri="{FF2B5EF4-FFF2-40B4-BE49-F238E27FC236}">
                <a16:creationId xmlns:a16="http://schemas.microsoft.com/office/drawing/2014/main" id="{E0F97B0A-428B-B9F4-6640-DA90ED6D2B9E}"/>
              </a:ext>
            </a:extLst>
          </p:cNvPr>
          <p:cNvSpPr/>
          <p:nvPr/>
        </p:nvSpPr>
        <p:spPr>
          <a:xfrm>
            <a:off x="7211505" y="3084921"/>
            <a:ext cx="433010" cy="688157"/>
          </a:xfrm>
          <a:custGeom>
            <a:avLst/>
            <a:gdLst>
              <a:gd name="csX0" fmla="*/ 320511 w 433010"/>
              <a:gd name="csY0" fmla="*/ 0 h 688157"/>
              <a:gd name="csX1" fmla="*/ 414780 w 433010"/>
              <a:gd name="csY1" fmla="*/ 443060 h 688157"/>
              <a:gd name="csX2" fmla="*/ 0 w 433010"/>
              <a:gd name="csY2" fmla="*/ 688157 h 688157"/>
            </a:gdLst>
            <a:ahLst/>
            <a:cxnLst>
              <a:cxn ang="0">
                <a:pos x="csX0" y="csY0"/>
              </a:cxn>
              <a:cxn ang="0">
                <a:pos x="csX1" y="csY1"/>
              </a:cxn>
              <a:cxn ang="0">
                <a:pos x="csX2" y="csY2"/>
              </a:cxn>
            </a:cxnLst>
            <a:rect l="l" t="t" r="r" b="b"/>
            <a:pathLst>
              <a:path w="433010" h="688157">
                <a:moveTo>
                  <a:pt x="320511" y="0"/>
                </a:moveTo>
                <a:cubicBezTo>
                  <a:pt x="394354" y="164183"/>
                  <a:pt x="468198" y="328367"/>
                  <a:pt x="414780" y="443060"/>
                </a:cubicBezTo>
                <a:cubicBezTo>
                  <a:pt x="361362" y="557753"/>
                  <a:pt x="180681" y="622955"/>
                  <a:pt x="0" y="688157"/>
                </a:cubicBezTo>
              </a:path>
            </a:pathLst>
          </a:custGeom>
          <a:noFill/>
          <a:ln w="38100">
            <a:solidFill>
              <a:srgbClr val="FF0000"/>
            </a:solidFill>
            <a:headEnd type="none" w="med" len="med"/>
            <a:tailEnd type="arrow" w="med" len="me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F6F3EC"/>
              </a:solidFill>
              <a:effectLst/>
              <a:uLnTx/>
              <a:uFillTx/>
              <a:latin typeface="Arial"/>
              <a:ea typeface="+mn-ea"/>
              <a:cs typeface="+mn-cs"/>
            </a:endParaRPr>
          </a:p>
        </p:txBody>
      </p:sp>
      <p:sp>
        <p:nvSpPr>
          <p:cNvPr id="11" name="Multiplication Sign 10">
            <a:extLst>
              <a:ext uri="{FF2B5EF4-FFF2-40B4-BE49-F238E27FC236}">
                <a16:creationId xmlns:a16="http://schemas.microsoft.com/office/drawing/2014/main" id="{4E0F6AA3-7C65-902C-86FA-35A6DC45BB1A}"/>
              </a:ext>
            </a:extLst>
          </p:cNvPr>
          <p:cNvSpPr/>
          <p:nvPr/>
        </p:nvSpPr>
        <p:spPr>
          <a:xfrm>
            <a:off x="6749592" y="3622249"/>
            <a:ext cx="603316" cy="301658"/>
          </a:xfrm>
          <a:prstGeom prst="mathMultiply">
            <a:avLst/>
          </a:prstGeom>
          <a:solidFill>
            <a:srgbClr val="C0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F6F3EC"/>
              </a:solidFill>
              <a:effectLst/>
              <a:uLnTx/>
              <a:uFillTx/>
              <a:latin typeface="Arial"/>
              <a:ea typeface="+mn-ea"/>
              <a:cs typeface="+mn-cs"/>
            </a:endParaRPr>
          </a:p>
        </p:txBody>
      </p:sp>
      <p:sp>
        <p:nvSpPr>
          <p:cNvPr id="13" name="TextBox 12">
            <a:extLst>
              <a:ext uri="{FF2B5EF4-FFF2-40B4-BE49-F238E27FC236}">
                <a16:creationId xmlns:a16="http://schemas.microsoft.com/office/drawing/2014/main" id="{89A81D1A-1676-DD89-0698-701A64D0A441}"/>
              </a:ext>
            </a:extLst>
          </p:cNvPr>
          <p:cNvSpPr txBox="1"/>
          <p:nvPr/>
        </p:nvSpPr>
        <p:spPr>
          <a:xfrm>
            <a:off x="5892403" y="1929480"/>
            <a:ext cx="912043" cy="292388"/>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Arial" pitchFamily="34" charset="0"/>
                <a:ea typeface="Arial" pitchFamily="34" charset="-122"/>
                <a:cs typeface="Arial" pitchFamily="34" charset="-120"/>
              </a:rPr>
              <a:t>ABCB4</a:t>
            </a:r>
            <a:endParaRPr kumimoji="0" lang="en-AU" sz="1800" b="1"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Arial"/>
              <a:ea typeface="+mn-ea"/>
              <a:cs typeface="+mn-cs"/>
            </a:endParaRPr>
          </a:p>
        </p:txBody>
      </p:sp>
      <p:sp>
        <p:nvSpPr>
          <p:cNvPr id="15" name="TextBox 14">
            <a:extLst>
              <a:ext uri="{FF2B5EF4-FFF2-40B4-BE49-F238E27FC236}">
                <a16:creationId xmlns:a16="http://schemas.microsoft.com/office/drawing/2014/main" id="{CA1F30D4-5A11-9E4C-A39B-CEC84255D6A3}"/>
              </a:ext>
            </a:extLst>
          </p:cNvPr>
          <p:cNvSpPr txBox="1"/>
          <p:nvPr/>
        </p:nvSpPr>
        <p:spPr>
          <a:xfrm>
            <a:off x="5790479" y="3185978"/>
            <a:ext cx="912043" cy="292388"/>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Arial" pitchFamily="34" charset="0"/>
                <a:ea typeface="Arial" pitchFamily="34" charset="-122"/>
                <a:cs typeface="Arial" pitchFamily="34" charset="-120"/>
              </a:rPr>
              <a:t>ABCB11</a:t>
            </a:r>
            <a:endParaRPr kumimoji="0" lang="en-AU" sz="1800" b="1"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Arial"/>
              <a:ea typeface="+mn-ea"/>
              <a:cs typeface="+mn-cs"/>
            </a:endParaRPr>
          </a:p>
        </p:txBody>
      </p:sp>
      <p:grpSp>
        <p:nvGrpSpPr>
          <p:cNvPr id="33" name="Group 32">
            <a:extLst>
              <a:ext uri="{FF2B5EF4-FFF2-40B4-BE49-F238E27FC236}">
                <a16:creationId xmlns:a16="http://schemas.microsoft.com/office/drawing/2014/main" id="{30578BBE-0327-85A6-A3B5-19ED6FA2D543}"/>
              </a:ext>
            </a:extLst>
          </p:cNvPr>
          <p:cNvGrpSpPr/>
          <p:nvPr/>
        </p:nvGrpSpPr>
        <p:grpSpPr>
          <a:xfrm>
            <a:off x="5086901" y="366751"/>
            <a:ext cx="6864503" cy="1402909"/>
            <a:chOff x="869524" y="1472171"/>
            <a:chExt cx="4159760" cy="1621595"/>
          </a:xfrm>
        </p:grpSpPr>
        <p:sp>
          <p:nvSpPr>
            <p:cNvPr id="26" name="Text 10">
              <a:extLst>
                <a:ext uri="{FF2B5EF4-FFF2-40B4-BE49-F238E27FC236}">
                  <a16:creationId xmlns:a16="http://schemas.microsoft.com/office/drawing/2014/main" id="{AC052254-06FA-11EC-741F-062551EB2057}"/>
                </a:ext>
              </a:extLst>
            </p:cNvPr>
            <p:cNvSpPr/>
            <p:nvPr/>
          </p:nvSpPr>
          <p:spPr>
            <a:xfrm>
              <a:off x="869526" y="1472171"/>
              <a:ext cx="4159758"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400" b="1" i="0" u="none" strike="noStrike" kern="0" cap="none" spc="100" normalizeH="0" baseline="0" noProof="0" dirty="0">
                  <a:ln>
                    <a:noFill/>
                  </a:ln>
                  <a:solidFill>
                    <a:srgbClr val="FFC000"/>
                  </a:solidFill>
                  <a:effectLst/>
                  <a:uLnTx/>
                  <a:uFillTx/>
                  <a:latin typeface="Arial" pitchFamily="34" charset="0"/>
                  <a:ea typeface="Arial" pitchFamily="34" charset="-122"/>
                  <a:cs typeface="Arial" pitchFamily="34" charset="-120"/>
                </a:rPr>
                <a:t>CHOLANGIOPATHY</a:t>
              </a:r>
              <a:endParaRPr kumimoji="0" lang="en-US" sz="1400" b="0" i="0" u="none" strike="noStrike" kern="1200" cap="none" spc="0" normalizeH="0" baseline="0" noProof="0" dirty="0">
                <a:ln>
                  <a:noFill/>
                </a:ln>
                <a:solidFill>
                  <a:srgbClr val="FFC000"/>
                </a:solidFill>
                <a:effectLst/>
                <a:uLnTx/>
                <a:uFillTx/>
                <a:latin typeface="Arial" charset="0"/>
                <a:ea typeface="Arial" charset="0"/>
                <a:cs typeface="Arial" charset="0"/>
              </a:endParaRPr>
            </a:p>
          </p:txBody>
        </p:sp>
        <p:sp>
          <p:nvSpPr>
            <p:cNvPr id="28" name="Text 11">
              <a:extLst>
                <a:ext uri="{FF2B5EF4-FFF2-40B4-BE49-F238E27FC236}">
                  <a16:creationId xmlns:a16="http://schemas.microsoft.com/office/drawing/2014/main" id="{DA942C9A-61B9-4233-C86F-D43675B553C0}"/>
                </a:ext>
              </a:extLst>
            </p:cNvPr>
            <p:cNvSpPr/>
            <p:nvPr/>
          </p:nvSpPr>
          <p:spPr>
            <a:xfrm>
              <a:off x="869526" y="1774391"/>
              <a:ext cx="4159758" cy="573881"/>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216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2F6E45">
                      <a:lumMod val="20000"/>
                      <a:lumOff val="80000"/>
                    </a:srgbClr>
                  </a:solidFill>
                  <a:effectLst/>
                  <a:uLnTx/>
                  <a:uFillTx/>
                  <a:latin typeface="Georgia" pitchFamily="18" charset="0"/>
                  <a:ea typeface="Georgia" pitchFamily="18" charset="-122"/>
                  <a:cs typeface="Georgia" pitchFamily="18" charset="-120"/>
                </a:rPr>
                <a:t>Bile duct epithelium is the primary site of injury</a:t>
              </a:r>
              <a:endParaRPr kumimoji="0" lang="en-US" sz="1800" b="0" i="0" u="none" strike="noStrike" kern="1200" cap="none" spc="0" normalizeH="0" baseline="0" noProof="0" dirty="0">
                <a:ln>
                  <a:noFill/>
                </a:ln>
                <a:solidFill>
                  <a:srgbClr val="2F6E45">
                    <a:lumMod val="20000"/>
                    <a:lumOff val="80000"/>
                  </a:srgbClr>
                </a:solidFill>
                <a:effectLst/>
                <a:uLnTx/>
                <a:uFillTx/>
                <a:latin typeface="Georgia" charset="0"/>
                <a:ea typeface="Georgia" charset="0"/>
                <a:cs typeface="Georgia" charset="0"/>
              </a:endParaRPr>
            </a:p>
          </p:txBody>
        </p:sp>
        <p:sp>
          <p:nvSpPr>
            <p:cNvPr id="30" name="Text 12">
              <a:extLst>
                <a:ext uri="{FF2B5EF4-FFF2-40B4-BE49-F238E27FC236}">
                  <a16:creationId xmlns:a16="http://schemas.microsoft.com/office/drawing/2014/main" id="{50CC46AD-8D70-F178-E8A0-B21D28520B46}"/>
                </a:ext>
              </a:extLst>
            </p:cNvPr>
            <p:cNvSpPr/>
            <p:nvPr/>
          </p:nvSpPr>
          <p:spPr>
            <a:xfrm>
              <a:off x="869525" y="2105787"/>
              <a:ext cx="4159758" cy="26541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89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12262E">
                      <a:lumMod val="10000"/>
                      <a:lumOff val="90000"/>
                    </a:srgbClr>
                  </a:solidFill>
                  <a:effectLst/>
                  <a:uLnTx/>
                  <a:uFillTx/>
                  <a:latin typeface="Arial" pitchFamily="34" charset="0"/>
                  <a:ea typeface="Arial" pitchFamily="34" charset="-122"/>
                  <a:cs typeface="Arial" pitchFamily="34" charset="-120"/>
                </a:rPr>
                <a:t>Usually </a:t>
              </a:r>
              <a:r>
                <a:rPr kumimoji="0" lang="en-US" sz="1400" b="1" i="0" u="none" strike="noStrike" kern="1200" cap="none" spc="0" normalizeH="0" baseline="0" noProof="0" dirty="0">
                  <a:ln>
                    <a:noFill/>
                  </a:ln>
                  <a:solidFill>
                    <a:srgbClr val="FF0000"/>
                  </a:solidFill>
                  <a:effectLst>
                    <a:outerShdw blurRad="38100" dist="38100" dir="2700000" algn="tl">
                      <a:srgbClr val="000000">
                        <a:alpha val="43137"/>
                      </a:srgbClr>
                    </a:outerShdw>
                  </a:effectLst>
                  <a:highlight>
                    <a:srgbClr val="FFFF00"/>
                  </a:highlight>
                  <a:uLnTx/>
                  <a:uFillTx/>
                  <a:latin typeface="Arial" pitchFamily="34" charset="0"/>
                  <a:ea typeface="Arial" pitchFamily="34" charset="-122"/>
                  <a:cs typeface="Arial" pitchFamily="34" charset="-120"/>
                </a:rPr>
                <a:t>raised GGT </a:t>
              </a:r>
              <a:r>
                <a:rPr kumimoji="0" lang="en-US" sz="1400" b="0" i="0" u="none" strike="noStrike" kern="1200" cap="none" spc="0" normalizeH="0" baseline="0" noProof="0" dirty="0">
                  <a:ln>
                    <a:noFill/>
                  </a:ln>
                  <a:solidFill>
                    <a:srgbClr val="12262E">
                      <a:lumMod val="10000"/>
                      <a:lumOff val="90000"/>
                    </a:srgbClr>
                  </a:solidFill>
                  <a:effectLst/>
                  <a:uLnTx/>
                  <a:uFillTx/>
                  <a:latin typeface="Arial" pitchFamily="34" charset="0"/>
                  <a:ea typeface="Arial" pitchFamily="34" charset="-122"/>
                  <a:cs typeface="Arial" pitchFamily="34" charset="-120"/>
                </a:rPr>
                <a:t>and ALP</a:t>
              </a:r>
              <a:endParaRPr kumimoji="0" lang="en-US" sz="1400" b="0" i="0" u="none" strike="noStrike" kern="1200" cap="none" spc="0" normalizeH="0" baseline="0" noProof="0" dirty="0">
                <a:ln>
                  <a:noFill/>
                </a:ln>
                <a:solidFill>
                  <a:srgbClr val="12262E">
                    <a:lumMod val="10000"/>
                    <a:lumOff val="90000"/>
                  </a:srgbClr>
                </a:solidFill>
                <a:effectLst/>
                <a:uLnTx/>
                <a:uFillTx/>
                <a:latin typeface="Arial" charset="0"/>
                <a:ea typeface="Arial" charset="0"/>
                <a:cs typeface="Arial" charset="0"/>
              </a:endParaRPr>
            </a:p>
          </p:txBody>
        </p:sp>
        <p:sp>
          <p:nvSpPr>
            <p:cNvPr id="32" name="Text 13">
              <a:extLst>
                <a:ext uri="{FF2B5EF4-FFF2-40B4-BE49-F238E27FC236}">
                  <a16:creationId xmlns:a16="http://schemas.microsoft.com/office/drawing/2014/main" id="{3B3305AB-8406-ABC9-DB5D-98E9AA0997D6}"/>
                </a:ext>
              </a:extLst>
            </p:cNvPr>
            <p:cNvSpPr/>
            <p:nvPr/>
          </p:nvSpPr>
          <p:spPr>
            <a:xfrm>
              <a:off x="869524" y="2382664"/>
              <a:ext cx="4159758" cy="711102"/>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755"/>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12262E">
                      <a:lumMod val="10000"/>
                      <a:lumOff val="90000"/>
                    </a:srgbClr>
                  </a:solidFill>
                  <a:effectLst/>
                  <a:uLnTx/>
                  <a:uFillTx/>
                  <a:latin typeface="Arial" pitchFamily="34" charset="0"/>
                  <a:ea typeface="Arial" pitchFamily="34" charset="-122"/>
                  <a:cs typeface="Arial" pitchFamily="34" charset="-120"/>
                </a:rPr>
                <a:t>Genetic: MDR3 (ABCB4) and rarer genes</a:t>
              </a:r>
            </a:p>
          </p:txBody>
        </p:sp>
      </p:grpSp>
      <p:sp>
        <p:nvSpPr>
          <p:cNvPr id="36" name="Rectangle: Rounded Corners 35">
            <a:extLst>
              <a:ext uri="{FF2B5EF4-FFF2-40B4-BE49-F238E27FC236}">
                <a16:creationId xmlns:a16="http://schemas.microsoft.com/office/drawing/2014/main" id="{49EC306F-CE35-5E2E-E8DB-F0CEB8A41497}"/>
              </a:ext>
            </a:extLst>
          </p:cNvPr>
          <p:cNvSpPr/>
          <p:nvPr/>
        </p:nvSpPr>
        <p:spPr>
          <a:xfrm>
            <a:off x="650041" y="1769660"/>
            <a:ext cx="4342104" cy="1708706"/>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dirty="0">
              <a:ln>
                <a:noFill/>
              </a:ln>
              <a:solidFill>
                <a:srgbClr val="12262E"/>
              </a:solidFill>
              <a:effectLst/>
              <a:uLnTx/>
              <a:uFillTx/>
              <a:latin typeface="Arial"/>
              <a:ea typeface="+mn-ea"/>
              <a:cs typeface="+mn-cs"/>
            </a:endParaRPr>
          </a:p>
        </p:txBody>
      </p:sp>
      <p:grpSp>
        <p:nvGrpSpPr>
          <p:cNvPr id="24" name="Group 23">
            <a:extLst>
              <a:ext uri="{FF2B5EF4-FFF2-40B4-BE49-F238E27FC236}">
                <a16:creationId xmlns:a16="http://schemas.microsoft.com/office/drawing/2014/main" id="{AF1BA00F-C27F-26C1-9307-56273FEBB51E}"/>
              </a:ext>
            </a:extLst>
          </p:cNvPr>
          <p:cNvGrpSpPr/>
          <p:nvPr/>
        </p:nvGrpSpPr>
        <p:grpSpPr>
          <a:xfrm>
            <a:off x="763090" y="1917452"/>
            <a:ext cx="4150909" cy="1712793"/>
            <a:chOff x="7996967" y="3862418"/>
            <a:chExt cx="4195033" cy="1979783"/>
          </a:xfrm>
        </p:grpSpPr>
        <p:sp>
          <p:nvSpPr>
            <p:cNvPr id="17" name="Text 3">
              <a:extLst>
                <a:ext uri="{FF2B5EF4-FFF2-40B4-BE49-F238E27FC236}">
                  <a16:creationId xmlns:a16="http://schemas.microsoft.com/office/drawing/2014/main" id="{9594D4F7-2570-D36C-6F49-F0FCC6783A59}"/>
                </a:ext>
              </a:extLst>
            </p:cNvPr>
            <p:cNvSpPr/>
            <p:nvPr/>
          </p:nvSpPr>
          <p:spPr>
            <a:xfrm>
              <a:off x="8032242" y="3862418"/>
              <a:ext cx="4159758"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400" b="1" i="0" u="none" strike="noStrike" kern="0" cap="none" spc="100" normalizeH="0" baseline="0" noProof="0" dirty="0">
                  <a:ln>
                    <a:noFill/>
                  </a:ln>
                  <a:solidFill>
                    <a:srgbClr val="9A4A0B">
                      <a:lumMod val="75000"/>
                    </a:srgbClr>
                  </a:solidFill>
                  <a:effectLst>
                    <a:outerShdw blurRad="38100" dist="38100" dir="2700000" algn="tl">
                      <a:srgbClr val="000000">
                        <a:alpha val="43137"/>
                      </a:srgbClr>
                    </a:outerShdw>
                  </a:effectLst>
                  <a:uLnTx/>
                  <a:uFillTx/>
                  <a:latin typeface="Arial" pitchFamily="34" charset="0"/>
                  <a:ea typeface="Arial" pitchFamily="34" charset="-122"/>
                  <a:cs typeface="Arial" pitchFamily="34" charset="-120"/>
                </a:rPr>
                <a:t>PRIMARY CHOLESTASIS</a:t>
              </a:r>
              <a:endParaRPr kumimoji="0" lang="en-US" sz="1400" b="0" i="0" u="none" strike="noStrike" kern="1200" cap="none" spc="0" normalizeH="0" baseline="0" noProof="0" dirty="0">
                <a:ln>
                  <a:noFill/>
                </a:ln>
                <a:solidFill>
                  <a:srgbClr val="9A4A0B">
                    <a:lumMod val="75000"/>
                  </a:srgbClr>
                </a:solidFill>
                <a:effectLst>
                  <a:outerShdw blurRad="38100" dist="38100" dir="2700000" algn="tl">
                    <a:srgbClr val="000000">
                      <a:alpha val="43137"/>
                    </a:srgbClr>
                  </a:outerShdw>
                </a:effectLst>
                <a:uLnTx/>
                <a:uFillTx/>
                <a:latin typeface="Arial" charset="0"/>
                <a:ea typeface="Arial" charset="0"/>
                <a:cs typeface="Arial" charset="0"/>
              </a:endParaRPr>
            </a:p>
          </p:txBody>
        </p:sp>
        <p:sp>
          <p:nvSpPr>
            <p:cNvPr id="19" name="Text 4">
              <a:extLst>
                <a:ext uri="{FF2B5EF4-FFF2-40B4-BE49-F238E27FC236}">
                  <a16:creationId xmlns:a16="http://schemas.microsoft.com/office/drawing/2014/main" id="{53A41A60-53A2-3916-33C1-985C81F0233E}"/>
                </a:ext>
              </a:extLst>
            </p:cNvPr>
            <p:cNvSpPr/>
            <p:nvPr/>
          </p:nvSpPr>
          <p:spPr>
            <a:xfrm>
              <a:off x="8032242" y="4164638"/>
              <a:ext cx="4159758" cy="573881"/>
            </a:xfrm>
            <a:prstGeom prst="rect">
              <a:avLst/>
            </a:prstGeom>
            <a:noFill/>
            <a:ln/>
          </p:spPr>
          <p:txBody>
            <a:bodyPr wrap="square" lIns="0" tIns="0" rIns="0" bIns="0" rtlCol="0" anchor="t">
              <a:normAutofit fontScale="77500" lnSpcReduction="20000"/>
            </a:bodyPr>
            <a:lstStyle/>
            <a:p>
              <a:pPr marL="0" marR="0" lvl="0" indent="0" algn="l" defTabSz="914400" rtl="0" eaLnBrk="1" fontAlgn="auto" latinLnBrk="0" hangingPunct="1">
                <a:lnSpc>
                  <a:spcPts val="216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12262E"/>
                  </a:solidFill>
                  <a:effectLst/>
                  <a:uLnTx/>
                  <a:uFillTx/>
                  <a:latin typeface="Georgia" pitchFamily="18" charset="0"/>
                  <a:ea typeface="Georgia" pitchFamily="18" charset="-122"/>
                  <a:cs typeface="Georgia" pitchFamily="18" charset="-120"/>
                </a:rPr>
                <a:t>Bile constituents retained inside hepatocytes</a:t>
              </a:r>
              <a:endParaRPr kumimoji="0" lang="en-US" sz="1800" b="0" i="0" u="none" strike="noStrike" kern="1200" cap="none" spc="0" normalizeH="0" baseline="0" noProof="0" dirty="0">
                <a:ln>
                  <a:noFill/>
                </a:ln>
                <a:solidFill>
                  <a:srgbClr val="12262E"/>
                </a:solidFill>
                <a:effectLst/>
                <a:uLnTx/>
                <a:uFillTx/>
                <a:latin typeface="Georgia" charset="0"/>
                <a:ea typeface="Georgia" charset="0"/>
                <a:cs typeface="Georgia" charset="0"/>
              </a:endParaRPr>
            </a:p>
          </p:txBody>
        </p:sp>
        <p:sp>
          <p:nvSpPr>
            <p:cNvPr id="21" name="Text 5">
              <a:extLst>
                <a:ext uri="{FF2B5EF4-FFF2-40B4-BE49-F238E27FC236}">
                  <a16:creationId xmlns:a16="http://schemas.microsoft.com/office/drawing/2014/main" id="{7738C9D7-AD0D-8021-715A-4982E3E5D80B}"/>
                </a:ext>
              </a:extLst>
            </p:cNvPr>
            <p:cNvSpPr/>
            <p:nvPr/>
          </p:nvSpPr>
          <p:spPr>
            <a:xfrm>
              <a:off x="8032242" y="4802019"/>
              <a:ext cx="4159758" cy="5054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89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12262E"/>
                  </a:solidFill>
                  <a:effectLst/>
                  <a:uLnTx/>
                  <a:uFillTx/>
                  <a:latin typeface="Arial" pitchFamily="34" charset="0"/>
                  <a:ea typeface="Arial" pitchFamily="34" charset="-122"/>
                  <a:cs typeface="Arial" pitchFamily="34" charset="-120"/>
                </a:rPr>
                <a:t>Typically </a:t>
              </a:r>
              <a:r>
                <a:rPr kumimoji="0" lang="en-US" sz="1400" b="1" i="0" u="none" strike="noStrike" kern="1200" cap="none" spc="0" normalizeH="0" baseline="0" noProof="0" dirty="0">
                  <a:ln>
                    <a:noFill/>
                  </a:ln>
                  <a:solidFill>
                    <a:srgbClr val="FF0000"/>
                  </a:solidFill>
                  <a:effectLst>
                    <a:outerShdw blurRad="38100" dist="38100" dir="2700000" algn="tl">
                      <a:srgbClr val="000000">
                        <a:alpha val="43137"/>
                      </a:srgbClr>
                    </a:outerShdw>
                  </a:effectLst>
                  <a:highlight>
                    <a:srgbClr val="FFFF00"/>
                  </a:highlight>
                  <a:uLnTx/>
                  <a:uFillTx/>
                  <a:latin typeface="Arial" pitchFamily="34" charset="0"/>
                  <a:ea typeface="+mn-ea"/>
                  <a:cs typeface="Arial" pitchFamily="34" charset="-120"/>
                </a:rPr>
                <a:t>normal GGT </a:t>
              </a:r>
              <a:r>
                <a:rPr kumimoji="0" lang="en-US" sz="1400" b="0" i="0" u="none" strike="noStrike" kern="1200" cap="none" spc="0" normalizeH="0" baseline="0" noProof="0" dirty="0">
                  <a:ln>
                    <a:noFill/>
                  </a:ln>
                  <a:solidFill>
                    <a:srgbClr val="12262E"/>
                  </a:solidFill>
                  <a:effectLst/>
                  <a:uLnTx/>
                  <a:uFillTx/>
                  <a:latin typeface="Arial" pitchFamily="34" charset="0"/>
                  <a:ea typeface="Arial" pitchFamily="34" charset="-122"/>
                  <a:cs typeface="Arial" pitchFamily="34" charset="-120"/>
                </a:rPr>
                <a:t>with high serum bile acids</a:t>
              </a:r>
              <a:endParaRPr kumimoji="0" lang="en-US" sz="1400" b="0" i="0" u="none" strike="noStrike" kern="1200" cap="none" spc="0" normalizeH="0" baseline="0" noProof="0" dirty="0">
                <a:ln>
                  <a:noFill/>
                </a:ln>
                <a:solidFill>
                  <a:srgbClr val="12262E"/>
                </a:solidFill>
                <a:effectLst/>
                <a:uLnTx/>
                <a:uFillTx/>
                <a:latin typeface="Arial" charset="0"/>
                <a:ea typeface="Arial" charset="0"/>
                <a:cs typeface="Arial" charset="0"/>
              </a:endParaRPr>
            </a:p>
          </p:txBody>
        </p:sp>
        <p:sp>
          <p:nvSpPr>
            <p:cNvPr id="23" name="Text 6">
              <a:extLst>
                <a:ext uri="{FF2B5EF4-FFF2-40B4-BE49-F238E27FC236}">
                  <a16:creationId xmlns:a16="http://schemas.microsoft.com/office/drawing/2014/main" id="{DB8D75B0-CFA2-708B-F865-7249023D1977}"/>
                </a:ext>
              </a:extLst>
            </p:cNvPr>
            <p:cNvSpPr/>
            <p:nvPr/>
          </p:nvSpPr>
          <p:spPr>
            <a:xfrm>
              <a:off x="7996967" y="5237180"/>
              <a:ext cx="4159758" cy="605021"/>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755"/>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5E6E74"/>
                  </a:solidFill>
                  <a:effectLst/>
                  <a:uLnTx/>
                  <a:uFillTx/>
                  <a:latin typeface="Arial" pitchFamily="34" charset="0"/>
                  <a:ea typeface="Arial" pitchFamily="34" charset="-122"/>
                  <a:cs typeface="Arial" pitchFamily="34" charset="-120"/>
                </a:rPr>
                <a:t>Genetic: BSEP, FIC1, TJP2, FXR and trafficking defects</a:t>
              </a:r>
            </a:p>
            <a:p>
              <a:pPr marL="0" marR="0" lvl="0" indent="0" algn="l" defTabSz="914400" rtl="0" eaLnBrk="1" fontAlgn="auto" latinLnBrk="0" hangingPunct="1">
                <a:lnSpc>
                  <a:spcPts val="1755"/>
                </a:lnSpc>
                <a:spcBef>
                  <a:spcPts val="0"/>
                </a:spcBef>
                <a:spcAft>
                  <a:spcPts val="0"/>
                </a:spcAft>
                <a:buClrTx/>
                <a:buSzTx/>
                <a:buFontTx/>
                <a:buNone/>
                <a:tabLst/>
                <a:defRPr/>
              </a:pPr>
              <a:endParaRPr kumimoji="0" lang="en-US" sz="1300" b="0" i="0" u="none" strike="noStrike" kern="1200" cap="none" spc="0" normalizeH="0" baseline="0" noProof="0" dirty="0">
                <a:ln>
                  <a:noFill/>
                </a:ln>
                <a:solidFill>
                  <a:srgbClr val="12262E"/>
                </a:solidFill>
                <a:effectLst/>
                <a:uLnTx/>
                <a:uFillTx/>
                <a:latin typeface="Arial" charset="0"/>
                <a:ea typeface="Arial" charset="0"/>
                <a:cs typeface="Arial" charset="0"/>
              </a:endParaRPr>
            </a:p>
          </p:txBody>
        </p:sp>
      </p:grpSp>
      <p:cxnSp>
        <p:nvCxnSpPr>
          <p:cNvPr id="38" name="Straight Arrow Connector 37">
            <a:extLst>
              <a:ext uri="{FF2B5EF4-FFF2-40B4-BE49-F238E27FC236}">
                <a16:creationId xmlns:a16="http://schemas.microsoft.com/office/drawing/2014/main" id="{0424B616-7BF8-AF55-4451-FD9FA750436A}"/>
              </a:ext>
            </a:extLst>
          </p:cNvPr>
          <p:cNvCxnSpPr>
            <a:cxnSpLocks/>
            <a:stCxn id="13" idx="0"/>
          </p:cNvCxnSpPr>
          <p:nvPr/>
        </p:nvCxnSpPr>
        <p:spPr>
          <a:xfrm flipV="1">
            <a:off x="6348425" y="1484107"/>
            <a:ext cx="207823" cy="445373"/>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9694F992-3831-3E46-219A-C357095E983D}"/>
              </a:ext>
            </a:extLst>
          </p:cNvPr>
          <p:cNvCxnSpPr>
            <a:cxnSpLocks/>
            <a:endCxn id="36" idx="3"/>
          </p:cNvCxnSpPr>
          <p:nvPr/>
        </p:nvCxnSpPr>
        <p:spPr>
          <a:xfrm flipH="1" flipV="1">
            <a:off x="4992145" y="2624013"/>
            <a:ext cx="971095" cy="604650"/>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7" name="Rectangle: Rounded Corners 6">
            <a:extLst>
              <a:ext uri="{FF2B5EF4-FFF2-40B4-BE49-F238E27FC236}">
                <a16:creationId xmlns:a16="http://schemas.microsoft.com/office/drawing/2014/main" id="{2ED8C801-D4D6-FCB5-E7FF-6D90A8337C75}"/>
              </a:ext>
            </a:extLst>
          </p:cNvPr>
          <p:cNvSpPr/>
          <p:nvPr/>
        </p:nvSpPr>
        <p:spPr>
          <a:xfrm>
            <a:off x="5316718" y="4929527"/>
            <a:ext cx="1904277" cy="456411"/>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1" dirty="0">
                <a:solidFill>
                  <a:srgbClr val="12262E"/>
                </a:solidFill>
                <a:latin typeface="Georgia" pitchFamily="18" charset="0"/>
                <a:ea typeface="Georgia" pitchFamily="18" charset="-122"/>
                <a:cs typeface="Georgia" pitchFamily="18" charset="-120"/>
              </a:rPr>
              <a:t>Dupin-Johnson Syndrome</a:t>
            </a:r>
            <a:endParaRPr lang="en-AU" sz="1400" b="1" dirty="0">
              <a:solidFill>
                <a:srgbClr val="12262E"/>
              </a:solidFill>
              <a:latin typeface="Georgia" pitchFamily="18" charset="0"/>
              <a:ea typeface="Georgia" pitchFamily="18" charset="-122"/>
              <a:cs typeface="Georgia" pitchFamily="18" charset="-120"/>
            </a:endParaRPr>
          </a:p>
        </p:txBody>
      </p:sp>
    </p:spTree>
    <p:extLst>
      <p:ext uri="{BB962C8B-B14F-4D97-AF65-F5344CB8AC3E}">
        <p14:creationId xmlns:p14="http://schemas.microsoft.com/office/powerpoint/2010/main" val="344969947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8"/>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4"/>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10" grpId="0" animBg="1"/>
      <p:bldP spid="11" grpId="0" animBg="1"/>
      <p:bldP spid="13" grpId="0"/>
      <p:bldP spid="15" grpId="0"/>
      <p:bldP spid="36" grpId="0" animBg="1"/>
      <p:bldP spid="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6F3EC"/>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422508" y="287246"/>
            <a:ext cx="10883392" cy="416520"/>
          </a:xfrm>
          <a:prstGeom prst="rect">
            <a:avLst/>
          </a:prstGeom>
          <a:noFill/>
          <a:ln/>
        </p:spPr>
        <p:txBody>
          <a:bodyPr wrap="square" lIns="0" tIns="0" rIns="0" bIns="0" rtlCol="0" anchor="t">
            <a:normAutofit/>
          </a:bodyPr>
          <a:lstStyle/>
          <a:p>
            <a:pPr marL="0" indent="0" algn="l">
              <a:lnSpc>
                <a:spcPts val="3080"/>
              </a:lnSpc>
              <a:buNone/>
            </a:pPr>
            <a:r>
              <a:rPr lang="en-US" sz="2800" b="1" i="0" dirty="0">
                <a:solidFill>
                  <a:srgbClr val="12262E"/>
                </a:solidFill>
                <a:latin typeface="Georgia" pitchFamily="18" charset="0"/>
                <a:ea typeface="Georgia" pitchFamily="18" charset="-122"/>
                <a:cs typeface="Georgia" pitchFamily="18" charset="-120"/>
              </a:rPr>
              <a:t>Bile acids circulate: liver, gut, ileum and back</a:t>
            </a:r>
            <a:endParaRPr lang="en-US" sz="2800" dirty="0">
              <a:latin typeface="Georgia" charset="0"/>
              <a:ea typeface="Georgia" charset="0"/>
              <a:cs typeface="Georgia" charset="0"/>
            </a:endParaRPr>
          </a:p>
        </p:txBody>
      </p:sp>
      <p:sp>
        <p:nvSpPr>
          <p:cNvPr id="30" name="Text 22"/>
          <p:cNvSpPr/>
          <p:nvPr/>
        </p:nvSpPr>
        <p:spPr>
          <a:xfrm>
            <a:off x="258337" y="6441480"/>
            <a:ext cx="11675326" cy="4165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5E6E74"/>
                </a:solidFill>
                <a:effectLst/>
                <a:uLnTx/>
                <a:uFillTx/>
                <a:latin typeface="Arial" pitchFamily="34" charset="0"/>
                <a:ea typeface="Arial" pitchFamily="34" charset="-122"/>
                <a:cs typeface="Arial" pitchFamily="34" charset="-120"/>
              </a:rPr>
              <a:t>Trauner M, Karpen SJ, Dawson PA. Benefits and challenges to therapeutic targeting of bile acid circulation in cholestatic liver disease. Hepatology. 2025 Oct 1;82(4):855-876</a:t>
            </a:r>
            <a:endParaRPr kumimoji="0" lang="en-US" sz="1200" b="0" i="0" u="none" strike="noStrike" kern="1200" cap="none" spc="0" normalizeH="0" baseline="0" noProof="0" dirty="0">
              <a:ln>
                <a:noFill/>
              </a:ln>
              <a:solidFill>
                <a:srgbClr val="12262E"/>
              </a:solidFill>
              <a:effectLst/>
              <a:uLnTx/>
              <a:uFillTx/>
              <a:latin typeface="Arial" charset="0"/>
              <a:ea typeface="Arial" charset="0"/>
              <a:cs typeface="Arial" charset="0"/>
            </a:endParaRPr>
          </a:p>
        </p:txBody>
      </p:sp>
      <p:pic>
        <p:nvPicPr>
          <p:cNvPr id="36" name="Picture 35">
            <a:extLst>
              <a:ext uri="{FF2B5EF4-FFF2-40B4-BE49-F238E27FC236}">
                <a16:creationId xmlns:a16="http://schemas.microsoft.com/office/drawing/2014/main" id="{F61C1B83-C810-9656-F614-166E507BC36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11927" y="758283"/>
            <a:ext cx="6737044" cy="5341434"/>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6F3EC"/>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812800" y="812800"/>
            <a:ext cx="10883392" cy="416520"/>
          </a:xfrm>
          <a:prstGeom prst="rect">
            <a:avLst/>
          </a:prstGeom>
          <a:noFill/>
          <a:ln/>
        </p:spPr>
        <p:txBody>
          <a:bodyPr wrap="square" lIns="0" tIns="0" rIns="0" bIns="0" rtlCol="0" anchor="t">
            <a:normAutofit/>
          </a:bodyPr>
          <a:lstStyle/>
          <a:p>
            <a:pPr marL="0" indent="0" algn="l">
              <a:lnSpc>
                <a:spcPts val="3080"/>
              </a:lnSpc>
              <a:buNone/>
            </a:pPr>
            <a:r>
              <a:rPr lang="en-US" sz="2800" b="1" i="0" dirty="0">
                <a:solidFill>
                  <a:srgbClr val="12262E"/>
                </a:solidFill>
                <a:latin typeface="Georgia" pitchFamily="18" charset="0"/>
                <a:ea typeface="Georgia" pitchFamily="18" charset="-122"/>
                <a:cs typeface="Georgia" pitchFamily="18" charset="-120"/>
              </a:rPr>
              <a:t>BSEP moves the detergent; MDR3 supplies the protection</a:t>
            </a:r>
            <a:endParaRPr lang="en-US" sz="2800" dirty="0">
              <a:latin typeface="Georgia" charset="0"/>
              <a:ea typeface="Georgia" charset="0"/>
              <a:cs typeface="Georgia" charset="0"/>
            </a:endParaRPr>
          </a:p>
        </p:txBody>
      </p:sp>
      <p:sp>
        <p:nvSpPr>
          <p:cNvPr id="3" name="Text 1"/>
          <p:cNvSpPr/>
          <p:nvPr/>
        </p:nvSpPr>
        <p:spPr>
          <a:xfrm>
            <a:off x="812800" y="1356320"/>
            <a:ext cx="10883392" cy="282575"/>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2025"/>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E6670"/>
                </a:solidFill>
                <a:effectLst/>
                <a:uLnTx/>
                <a:uFillTx/>
                <a:latin typeface="Arial" pitchFamily="34" charset="0"/>
                <a:ea typeface="Arial" pitchFamily="34" charset="-122"/>
                <a:cs typeface="Arial" pitchFamily="34" charset="-120"/>
              </a:rPr>
              <a:t>Same membrane, different cargo, different injury, different GGT</a:t>
            </a:r>
            <a:endParaRPr kumimoji="0" lang="en-US" sz="1500" b="0" i="0" u="none" strike="noStrike" kern="1200" cap="none" spc="0" normalizeH="0" baseline="0" noProof="0" dirty="0">
              <a:ln>
                <a:noFill/>
              </a:ln>
              <a:solidFill>
                <a:srgbClr val="12262E"/>
              </a:solidFill>
              <a:effectLst/>
              <a:uLnTx/>
              <a:uFillTx/>
              <a:latin typeface="Arial" charset="0"/>
              <a:ea typeface="Arial" charset="0"/>
              <a:cs typeface="Arial" charset="0"/>
            </a:endParaRPr>
          </a:p>
        </p:txBody>
      </p:sp>
      <p:sp>
        <p:nvSpPr>
          <p:cNvPr id="4" name="Shape 2"/>
          <p:cNvSpPr/>
          <p:nvPr/>
        </p:nvSpPr>
        <p:spPr>
          <a:xfrm>
            <a:off x="815975" y="1769070"/>
            <a:ext cx="3414117" cy="3483074"/>
          </a:xfrm>
          <a:prstGeom prst="roundRect">
            <a:avLst>
              <a:gd name="adj" fmla="val 3627"/>
            </a:avLst>
          </a:prstGeom>
          <a:solidFill>
            <a:srgbClr val="FBFAF6"/>
          </a:solidFill>
          <a:ln w="6350">
            <a:solidFill>
              <a:srgbClr val="DCD7C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12262E"/>
              </a:solidFill>
              <a:effectLst/>
              <a:uLnTx/>
              <a:uFillTx/>
              <a:latin typeface="Arial"/>
              <a:ea typeface="+mn-ea"/>
              <a:cs typeface="+mn-cs"/>
            </a:endParaRPr>
          </a:p>
        </p:txBody>
      </p:sp>
      <p:sp>
        <p:nvSpPr>
          <p:cNvPr id="5" name="Text 3"/>
          <p:cNvSpPr/>
          <p:nvPr/>
        </p:nvSpPr>
        <p:spPr>
          <a:xfrm>
            <a:off x="996950" y="1924645"/>
            <a:ext cx="3143732"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0" cap="none" spc="100" normalizeH="0" baseline="0" noProof="0" dirty="0">
                <a:ln>
                  <a:noFill/>
                </a:ln>
                <a:solidFill>
                  <a:srgbClr val="0E6670"/>
                </a:solidFill>
                <a:effectLst/>
                <a:uLnTx/>
                <a:uFillTx/>
                <a:latin typeface="Arial" pitchFamily="34" charset="0"/>
                <a:ea typeface="Arial" pitchFamily="34" charset="-122"/>
                <a:cs typeface="Arial" pitchFamily="34" charset="-120"/>
              </a:rPr>
              <a:t>NORMAL</a:t>
            </a:r>
            <a:endParaRPr kumimoji="0" lang="en-US" sz="1200" b="0" i="0" u="none" strike="noStrike" kern="1200" cap="none" spc="0" normalizeH="0" baseline="0" noProof="0" dirty="0">
              <a:ln>
                <a:noFill/>
              </a:ln>
              <a:solidFill>
                <a:srgbClr val="12262E"/>
              </a:solidFill>
              <a:effectLst/>
              <a:uLnTx/>
              <a:uFillTx/>
              <a:latin typeface="Arial" charset="0"/>
              <a:ea typeface="Arial" charset="0"/>
              <a:cs typeface="Arial" charset="0"/>
            </a:endParaRPr>
          </a:p>
        </p:txBody>
      </p:sp>
      <p:pic>
        <p:nvPicPr>
          <p:cNvPr id="6" name="Image 0" descr="Normal bile: mixed micelles in the duct lumen"/>
          <p:cNvPicPr>
            <a:picLocks noChangeAspect="1"/>
          </p:cNvPicPr>
          <p:nvPr/>
        </p:nvPicPr>
        <p:blipFill>
          <a:blip r:embed="rId3"/>
          <a:srcRect/>
          <a:stretch/>
        </p:blipFill>
        <p:spPr>
          <a:xfrm>
            <a:off x="996950" y="2214166"/>
            <a:ext cx="2667000" cy="1079500"/>
          </a:xfrm>
          <a:prstGeom prst="rect">
            <a:avLst/>
          </a:prstGeom>
        </p:spPr>
      </p:pic>
      <p:sp>
        <p:nvSpPr>
          <p:cNvPr id="7" name="Text 4"/>
          <p:cNvSpPr/>
          <p:nvPr/>
        </p:nvSpPr>
        <p:spPr>
          <a:xfrm>
            <a:off x="996950" y="3369866"/>
            <a:ext cx="3143732" cy="512961"/>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92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12262E"/>
                </a:solidFill>
                <a:effectLst/>
                <a:uLnTx/>
                <a:uFillTx/>
                <a:latin typeface="Georgia" pitchFamily="18" charset="0"/>
                <a:ea typeface="Georgia" pitchFamily="18" charset="-122"/>
                <a:cs typeface="Georgia" pitchFamily="18" charset="-120"/>
              </a:rPr>
              <a:t>Bile salts packaged with phosphatidylcholine</a:t>
            </a:r>
            <a:endParaRPr kumimoji="0" lang="en-US" sz="1600" b="0" i="0" u="none" strike="noStrike" kern="1200" cap="none" spc="0" normalizeH="0" baseline="0" noProof="0" dirty="0">
              <a:ln>
                <a:noFill/>
              </a:ln>
              <a:solidFill>
                <a:srgbClr val="12262E"/>
              </a:solidFill>
              <a:effectLst/>
              <a:uLnTx/>
              <a:uFillTx/>
              <a:latin typeface="Georgia" charset="0"/>
              <a:ea typeface="Georgia" charset="0"/>
              <a:cs typeface="Georgia" charset="0"/>
            </a:endParaRPr>
          </a:p>
        </p:txBody>
      </p:sp>
      <p:sp>
        <p:nvSpPr>
          <p:cNvPr id="8" name="Text 5"/>
          <p:cNvSpPr/>
          <p:nvPr/>
        </p:nvSpPr>
        <p:spPr>
          <a:xfrm>
            <a:off x="996950" y="3933627"/>
            <a:ext cx="3143732" cy="248245"/>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755"/>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5E6E74"/>
                </a:solidFill>
                <a:effectLst/>
                <a:uLnTx/>
                <a:uFillTx/>
                <a:latin typeface="Arial" pitchFamily="34" charset="0"/>
                <a:ea typeface="Arial" pitchFamily="34" charset="-122"/>
                <a:cs typeface="Arial" pitchFamily="34" charset="-120"/>
              </a:rPr>
              <a:t>Mixed micelles protect the duct lining</a:t>
            </a:r>
            <a:endParaRPr kumimoji="0" lang="en-US" sz="1300" b="0" i="0" u="none" strike="noStrike" kern="1200" cap="none" spc="0" normalizeH="0" baseline="0" noProof="0" dirty="0">
              <a:ln>
                <a:noFill/>
              </a:ln>
              <a:solidFill>
                <a:srgbClr val="12262E"/>
              </a:solidFill>
              <a:effectLst/>
              <a:uLnTx/>
              <a:uFillTx/>
              <a:latin typeface="Arial" charset="0"/>
              <a:ea typeface="Arial" charset="0"/>
              <a:cs typeface="Arial" charset="0"/>
            </a:endParaRPr>
          </a:p>
        </p:txBody>
      </p:sp>
      <p:sp>
        <p:nvSpPr>
          <p:cNvPr id="9" name="Shape 6"/>
          <p:cNvSpPr/>
          <p:nvPr/>
        </p:nvSpPr>
        <p:spPr>
          <a:xfrm>
            <a:off x="4388842" y="1769070"/>
            <a:ext cx="3414216" cy="3483074"/>
          </a:xfrm>
          <a:prstGeom prst="roundRect">
            <a:avLst>
              <a:gd name="adj" fmla="val 3627"/>
            </a:avLst>
          </a:prstGeom>
          <a:solidFill>
            <a:srgbClr val="FBFAF6"/>
          </a:solidFill>
          <a:ln w="6350">
            <a:solidFill>
              <a:srgbClr val="DCD7C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12262E"/>
              </a:solidFill>
              <a:effectLst/>
              <a:uLnTx/>
              <a:uFillTx/>
              <a:latin typeface="Arial"/>
              <a:ea typeface="+mn-ea"/>
              <a:cs typeface="+mn-cs"/>
            </a:endParaRPr>
          </a:p>
        </p:txBody>
      </p:sp>
      <p:sp>
        <p:nvSpPr>
          <p:cNvPr id="10" name="Text 7"/>
          <p:cNvSpPr/>
          <p:nvPr/>
        </p:nvSpPr>
        <p:spPr>
          <a:xfrm>
            <a:off x="4569817" y="1924645"/>
            <a:ext cx="3143834"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0" cap="none" spc="100" normalizeH="0" baseline="0" noProof="0" dirty="0">
                <a:ln>
                  <a:noFill/>
                </a:ln>
                <a:solidFill>
                  <a:srgbClr val="9A4A0B"/>
                </a:solidFill>
                <a:effectLst/>
                <a:uLnTx/>
                <a:uFillTx/>
                <a:latin typeface="Arial" pitchFamily="34" charset="0"/>
                <a:ea typeface="Arial" pitchFamily="34" charset="-122"/>
                <a:cs typeface="Arial" pitchFamily="34" charset="-120"/>
              </a:rPr>
              <a:t>BSEP FAILURE</a:t>
            </a:r>
            <a:endParaRPr kumimoji="0" lang="en-US" sz="1200" b="0" i="0" u="none" strike="noStrike" kern="1200" cap="none" spc="0" normalizeH="0" baseline="0" noProof="0" dirty="0">
              <a:ln>
                <a:noFill/>
              </a:ln>
              <a:solidFill>
                <a:srgbClr val="12262E"/>
              </a:solidFill>
              <a:effectLst/>
              <a:uLnTx/>
              <a:uFillTx/>
              <a:latin typeface="Arial" charset="0"/>
              <a:ea typeface="Arial" charset="0"/>
              <a:cs typeface="Arial" charset="0"/>
            </a:endParaRPr>
          </a:p>
        </p:txBody>
      </p:sp>
      <p:pic>
        <p:nvPicPr>
          <p:cNvPr id="11" name="Image 1" descr="BSEP failure: bile acids retained in the hepatocyte, little bile in the lumen"/>
          <p:cNvPicPr>
            <a:picLocks noChangeAspect="1"/>
          </p:cNvPicPr>
          <p:nvPr/>
        </p:nvPicPr>
        <p:blipFill>
          <a:blip r:embed="rId4"/>
          <a:srcRect/>
          <a:stretch/>
        </p:blipFill>
        <p:spPr>
          <a:xfrm>
            <a:off x="4569817" y="2214166"/>
            <a:ext cx="2667000" cy="1079500"/>
          </a:xfrm>
          <a:prstGeom prst="rect">
            <a:avLst/>
          </a:prstGeom>
        </p:spPr>
      </p:pic>
      <p:sp>
        <p:nvSpPr>
          <p:cNvPr id="12" name="Text 8"/>
          <p:cNvSpPr/>
          <p:nvPr/>
        </p:nvSpPr>
        <p:spPr>
          <a:xfrm>
            <a:off x="4569817" y="3369866"/>
            <a:ext cx="3143834" cy="512961"/>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92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12262E"/>
                </a:solidFill>
                <a:effectLst/>
                <a:uLnTx/>
                <a:uFillTx/>
                <a:latin typeface="Georgia" pitchFamily="18" charset="0"/>
                <a:ea typeface="Georgia" pitchFamily="18" charset="-122"/>
                <a:cs typeface="Georgia" pitchFamily="18" charset="-120"/>
              </a:rPr>
              <a:t>Bile salts trapped in the hepatocyte</a:t>
            </a:r>
            <a:endParaRPr kumimoji="0" lang="en-US" sz="1600" b="0" i="0" u="none" strike="noStrike" kern="1200" cap="none" spc="0" normalizeH="0" baseline="0" noProof="0" dirty="0">
              <a:ln>
                <a:noFill/>
              </a:ln>
              <a:solidFill>
                <a:srgbClr val="12262E"/>
              </a:solidFill>
              <a:effectLst/>
              <a:uLnTx/>
              <a:uFillTx/>
              <a:latin typeface="Georgia" charset="0"/>
              <a:ea typeface="Georgia" charset="0"/>
              <a:cs typeface="Georgia" charset="0"/>
            </a:endParaRPr>
          </a:p>
        </p:txBody>
      </p:sp>
      <p:sp>
        <p:nvSpPr>
          <p:cNvPr id="13" name="Text 9"/>
          <p:cNvSpPr/>
          <p:nvPr/>
        </p:nvSpPr>
        <p:spPr>
          <a:xfrm>
            <a:off x="4569817" y="3933627"/>
            <a:ext cx="3143834" cy="471091"/>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755"/>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5E6E74"/>
                </a:solidFill>
                <a:effectLst/>
                <a:uLnTx/>
                <a:uFillTx/>
                <a:latin typeface="Arial" pitchFamily="34" charset="0"/>
                <a:ea typeface="Arial" pitchFamily="34" charset="-122"/>
                <a:cs typeface="Arial" pitchFamily="34" charset="-120"/>
              </a:rPr>
              <a:t>High serum bile acids; GGT classically low or normal</a:t>
            </a:r>
            <a:endParaRPr kumimoji="0" lang="en-US" sz="1300" b="0" i="0" u="none" strike="noStrike" kern="1200" cap="none" spc="0" normalizeH="0" baseline="0" noProof="0" dirty="0">
              <a:ln>
                <a:noFill/>
              </a:ln>
              <a:solidFill>
                <a:srgbClr val="12262E"/>
              </a:solidFill>
              <a:effectLst/>
              <a:uLnTx/>
              <a:uFillTx/>
              <a:latin typeface="Arial" charset="0"/>
              <a:ea typeface="Arial" charset="0"/>
              <a:cs typeface="Arial" charset="0"/>
            </a:endParaRPr>
          </a:p>
        </p:txBody>
      </p:sp>
      <p:sp>
        <p:nvSpPr>
          <p:cNvPr id="14" name="Shape 10"/>
          <p:cNvSpPr/>
          <p:nvPr/>
        </p:nvSpPr>
        <p:spPr>
          <a:xfrm>
            <a:off x="7961809" y="1769070"/>
            <a:ext cx="3414216" cy="3483074"/>
          </a:xfrm>
          <a:prstGeom prst="roundRect">
            <a:avLst>
              <a:gd name="adj" fmla="val 3627"/>
            </a:avLst>
          </a:prstGeom>
          <a:solidFill>
            <a:srgbClr val="FBFAF6"/>
          </a:solidFill>
          <a:ln w="6350">
            <a:solidFill>
              <a:srgbClr val="DCD7C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12262E"/>
              </a:solidFill>
              <a:effectLst/>
              <a:uLnTx/>
              <a:uFillTx/>
              <a:latin typeface="Arial"/>
              <a:ea typeface="+mn-ea"/>
              <a:cs typeface="+mn-cs"/>
            </a:endParaRPr>
          </a:p>
        </p:txBody>
      </p:sp>
      <p:sp>
        <p:nvSpPr>
          <p:cNvPr id="15" name="Text 11"/>
          <p:cNvSpPr/>
          <p:nvPr/>
        </p:nvSpPr>
        <p:spPr>
          <a:xfrm>
            <a:off x="8142784" y="1924645"/>
            <a:ext cx="3143834"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0" cap="none" spc="100" normalizeH="0" baseline="0" noProof="0" dirty="0">
                <a:ln>
                  <a:noFill/>
                </a:ln>
                <a:solidFill>
                  <a:srgbClr val="2F6E45"/>
                </a:solidFill>
                <a:effectLst/>
                <a:uLnTx/>
                <a:uFillTx/>
                <a:latin typeface="Arial" pitchFamily="34" charset="0"/>
                <a:ea typeface="Arial" pitchFamily="34" charset="-122"/>
                <a:cs typeface="Arial" pitchFamily="34" charset="-120"/>
              </a:rPr>
              <a:t>MDR3 FAILURE</a:t>
            </a:r>
            <a:endParaRPr kumimoji="0" lang="en-US" sz="1200" b="0" i="0" u="none" strike="noStrike" kern="1200" cap="none" spc="0" normalizeH="0" baseline="0" noProof="0" dirty="0">
              <a:ln>
                <a:noFill/>
              </a:ln>
              <a:solidFill>
                <a:srgbClr val="12262E"/>
              </a:solidFill>
              <a:effectLst/>
              <a:uLnTx/>
              <a:uFillTx/>
              <a:latin typeface="Arial" charset="0"/>
              <a:ea typeface="Arial" charset="0"/>
              <a:cs typeface="Arial" charset="0"/>
            </a:endParaRPr>
          </a:p>
        </p:txBody>
      </p:sp>
      <p:pic>
        <p:nvPicPr>
          <p:cNvPr id="16" name="Image 2" descr="MDR3 failure: free bile salts and cholesterol crystals injure the duct lining"/>
          <p:cNvPicPr>
            <a:picLocks noChangeAspect="1"/>
          </p:cNvPicPr>
          <p:nvPr/>
        </p:nvPicPr>
        <p:blipFill>
          <a:blip r:embed="rId5"/>
          <a:srcRect/>
          <a:stretch/>
        </p:blipFill>
        <p:spPr>
          <a:xfrm>
            <a:off x="8142784" y="2214166"/>
            <a:ext cx="2667000" cy="1079500"/>
          </a:xfrm>
          <a:prstGeom prst="rect">
            <a:avLst/>
          </a:prstGeom>
        </p:spPr>
      </p:pic>
      <p:sp>
        <p:nvSpPr>
          <p:cNvPr id="17" name="Text 12"/>
          <p:cNvSpPr/>
          <p:nvPr/>
        </p:nvSpPr>
        <p:spPr>
          <a:xfrm>
            <a:off x="8142784" y="3369866"/>
            <a:ext cx="3143834" cy="512961"/>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92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12262E"/>
                </a:solidFill>
                <a:effectLst/>
                <a:uLnTx/>
                <a:uFillTx/>
                <a:latin typeface="Georgia" pitchFamily="18" charset="0"/>
                <a:ea typeface="Georgia" pitchFamily="18" charset="-122"/>
                <a:cs typeface="Georgia" pitchFamily="18" charset="-120"/>
              </a:rPr>
              <a:t>Free detergent and crystals injure ducts</a:t>
            </a:r>
            <a:endParaRPr kumimoji="0" lang="en-US" sz="1600" b="0" i="0" u="none" strike="noStrike" kern="1200" cap="none" spc="0" normalizeH="0" baseline="0" noProof="0" dirty="0">
              <a:ln>
                <a:noFill/>
              </a:ln>
              <a:solidFill>
                <a:srgbClr val="12262E"/>
              </a:solidFill>
              <a:effectLst/>
              <a:uLnTx/>
              <a:uFillTx/>
              <a:latin typeface="Georgia" charset="0"/>
              <a:ea typeface="Georgia" charset="0"/>
              <a:cs typeface="Georgia" charset="0"/>
            </a:endParaRPr>
          </a:p>
        </p:txBody>
      </p:sp>
      <p:sp>
        <p:nvSpPr>
          <p:cNvPr id="18" name="Text 13"/>
          <p:cNvSpPr/>
          <p:nvPr/>
        </p:nvSpPr>
        <p:spPr>
          <a:xfrm>
            <a:off x="8142784" y="3933627"/>
            <a:ext cx="3143834" cy="248245"/>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755"/>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5E6E74"/>
                </a:solidFill>
                <a:effectLst/>
                <a:uLnTx/>
                <a:uFillTx/>
                <a:latin typeface="Arial" pitchFamily="34" charset="0"/>
                <a:ea typeface="Arial" pitchFamily="34" charset="-122"/>
                <a:cs typeface="Arial" pitchFamily="34" charset="-120"/>
              </a:rPr>
              <a:t>High GGT; stones, LPAC, biliary fibrosis</a:t>
            </a:r>
            <a:endParaRPr kumimoji="0" lang="en-US" sz="1300" b="0" i="0" u="none" strike="noStrike" kern="1200" cap="none" spc="0" normalizeH="0" baseline="0" noProof="0" dirty="0">
              <a:ln>
                <a:noFill/>
              </a:ln>
              <a:solidFill>
                <a:srgbClr val="12262E"/>
              </a:solidFill>
              <a:effectLst/>
              <a:uLnTx/>
              <a:uFillTx/>
              <a:latin typeface="Arial" charset="0"/>
              <a:ea typeface="Arial" charset="0"/>
              <a:cs typeface="Arial" charset="0"/>
            </a:endParaRPr>
          </a:p>
        </p:txBody>
      </p:sp>
      <p:sp>
        <p:nvSpPr>
          <p:cNvPr id="19" name="Text 14"/>
          <p:cNvSpPr/>
          <p:nvPr/>
        </p:nvSpPr>
        <p:spPr>
          <a:xfrm>
            <a:off x="812800" y="5407720"/>
            <a:ext cx="10566400" cy="434280"/>
          </a:xfrm>
          <a:prstGeom prst="roundRect">
            <a:avLst>
              <a:gd name="adj" fmla="val 20471"/>
            </a:avLst>
          </a:prstGeom>
          <a:solidFill>
            <a:srgbClr val="E4E0D5"/>
          </a:solidFill>
          <a:ln/>
        </p:spPr>
        <p:txBody>
          <a:bodyPr wrap="square" lIns="151762" tIns="62862" rIns="151762" bIns="62862" rtlCol="0" anchor="ctr">
            <a:normAutofit/>
          </a:bodyPr>
          <a:lstStyle/>
          <a:p>
            <a:pPr marL="0" marR="0" lvl="0" indent="0" algn="l" defTabSz="914400" rtl="0" eaLnBrk="1" fontAlgn="auto" latinLnBrk="0" hangingPunct="1">
              <a:lnSpc>
                <a:spcPts val="182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12262E"/>
                </a:solidFill>
                <a:effectLst/>
                <a:uLnTx/>
                <a:uFillTx/>
                <a:latin typeface="Arial" pitchFamily="34" charset="0"/>
                <a:ea typeface="Arial" pitchFamily="34" charset="-122"/>
                <a:cs typeface="Arial" pitchFamily="34" charset="-120"/>
              </a:rPr>
              <a:t>Archetypes from severe disease. Partial-function adult alleles blur the GGT rule.</a:t>
            </a:r>
            <a:endParaRPr kumimoji="0" lang="en-US" sz="1400" b="0" i="0" u="none" strike="noStrike" kern="1200" cap="none" spc="0" normalizeH="0" baseline="0" noProof="0" dirty="0">
              <a:ln>
                <a:noFill/>
              </a:ln>
              <a:solidFill>
                <a:srgbClr val="12262E"/>
              </a:solidFill>
              <a:effectLst/>
              <a:uLnTx/>
              <a:uFillTx/>
              <a:latin typeface="Arial" charset="0"/>
              <a:ea typeface="Arial" charset="0"/>
              <a:cs typeface="Arial" charset="0"/>
            </a:endParaRPr>
          </a:p>
        </p:txBody>
      </p:sp>
      <p:sp>
        <p:nvSpPr>
          <p:cNvPr id="20" name="Text 15"/>
          <p:cNvSpPr/>
          <p:nvPr/>
        </p:nvSpPr>
        <p:spPr>
          <a:xfrm>
            <a:off x="812800" y="6238280"/>
            <a:ext cx="10883392" cy="619720"/>
          </a:xfrm>
          <a:prstGeom prst="rect">
            <a:avLst/>
          </a:prstGeom>
          <a:noFill/>
          <a:ln/>
        </p:spPr>
        <p:txBody>
          <a:bodyPr wrap="square" lIns="0" tIns="0" rIns="0" bIns="0" rtlCol="0" anchor="t">
            <a:normAutofit/>
          </a:bodyPr>
          <a:lstStyle/>
          <a:p>
            <a:pPr lvl="0">
              <a:lnSpc>
                <a:spcPts val="1680"/>
              </a:lnSpc>
              <a:defRPr/>
            </a:pPr>
            <a:r>
              <a:rPr lang="en-US" sz="1200" dirty="0">
                <a:solidFill>
                  <a:srgbClr val="5E6E74"/>
                </a:solidFill>
                <a:latin typeface="Arial" pitchFamily="34" charset="0"/>
                <a:ea typeface="Arial" pitchFamily="34" charset="-122"/>
                <a:cs typeface="Arial" pitchFamily="34" charset="-120"/>
              </a:rPr>
              <a:t>Thompson R, Vilarinho S, Miquel R ... Challenges in the diagnosis and treatment of genetic cholestasis in adults JHEP Reports, 2025; 8</a:t>
            </a:r>
            <a:br>
              <a:rPr lang="en-US" sz="1200" dirty="0">
                <a:solidFill>
                  <a:srgbClr val="5E6E74"/>
                </a:solidFill>
                <a:latin typeface="Arial" pitchFamily="34" charset="0"/>
                <a:ea typeface="Arial" pitchFamily="34" charset="-122"/>
                <a:cs typeface="Arial" pitchFamily="34" charset="-120"/>
              </a:rPr>
            </a:br>
            <a:r>
              <a:rPr kumimoji="0" lang="en-US" sz="1200" b="0" i="0" u="none" strike="noStrike" kern="1200" cap="none" spc="0" normalizeH="0" baseline="0" noProof="0" dirty="0">
                <a:ln>
                  <a:noFill/>
                </a:ln>
                <a:solidFill>
                  <a:srgbClr val="5E6E74"/>
                </a:solidFill>
                <a:effectLst/>
                <a:uLnTx/>
                <a:uFillTx/>
                <a:latin typeface="Arial" pitchFamily="34" charset="0"/>
                <a:ea typeface="Arial" pitchFamily="34" charset="-122"/>
                <a:cs typeface="Arial" pitchFamily="34" charset="-120"/>
              </a:rPr>
              <a:t>· EASL genetic cholestasis CPG 2024</a:t>
            </a:r>
            <a:endParaRPr kumimoji="0" lang="en-US" sz="1200" b="0" i="0" u="none" strike="noStrike" kern="1200" cap="none" spc="0" normalizeH="0" baseline="0" noProof="0" dirty="0">
              <a:ln>
                <a:noFill/>
              </a:ln>
              <a:solidFill>
                <a:srgbClr val="12262E"/>
              </a:solidFill>
              <a:effectLst/>
              <a:uLnTx/>
              <a:uFillTx/>
              <a:latin typeface="Arial" charset="0"/>
              <a:ea typeface="Arial" charset="0"/>
              <a:cs typeface="Arial" charset="0"/>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0EE301-1A29-C289-F831-07097E247C38}"/>
            </a:ext>
          </a:extLst>
        </p:cNvPr>
        <p:cNvGrpSpPr/>
        <p:nvPr/>
      </p:nvGrpSpPr>
      <p:grpSpPr>
        <a:xfrm>
          <a:off x="0" y="0"/>
          <a:ext cx="0" cy="0"/>
          <a:chOff x="0" y="0"/>
          <a:chExt cx="0" cy="0"/>
        </a:xfrm>
      </p:grpSpPr>
      <p:cxnSp>
        <p:nvCxnSpPr>
          <p:cNvPr id="28" name="Connector: Curved 27">
            <a:extLst>
              <a:ext uri="{FF2B5EF4-FFF2-40B4-BE49-F238E27FC236}">
                <a16:creationId xmlns:a16="http://schemas.microsoft.com/office/drawing/2014/main" id="{9D245473-E960-16BD-83A2-666F6A883FC4}"/>
              </a:ext>
            </a:extLst>
          </p:cNvPr>
          <p:cNvCxnSpPr>
            <a:cxnSpLocks/>
            <a:stCxn id="11" idx="2"/>
          </p:cNvCxnSpPr>
          <p:nvPr/>
        </p:nvCxnSpPr>
        <p:spPr>
          <a:xfrm rot="16200000" flipH="1">
            <a:off x="2593342" y="1876028"/>
            <a:ext cx="1577554" cy="2566194"/>
          </a:xfrm>
          <a:prstGeom prst="curvedConnector2">
            <a:avLst/>
          </a:prstGeom>
          <a:ln w="76200">
            <a:solidFill>
              <a:srgbClr val="1E3A44"/>
            </a:solidFill>
          </a:ln>
        </p:spPr>
        <p:style>
          <a:lnRef idx="1">
            <a:schemeClr val="accent1"/>
          </a:lnRef>
          <a:fillRef idx="0">
            <a:schemeClr val="accent1"/>
          </a:fillRef>
          <a:effectRef idx="0">
            <a:schemeClr val="accent1"/>
          </a:effectRef>
          <a:fontRef idx="minor">
            <a:schemeClr val="tx1"/>
          </a:fontRef>
        </p:style>
      </p:cxnSp>
      <p:cxnSp>
        <p:nvCxnSpPr>
          <p:cNvPr id="44" name="Connector: Curved 43">
            <a:extLst>
              <a:ext uri="{FF2B5EF4-FFF2-40B4-BE49-F238E27FC236}">
                <a16:creationId xmlns:a16="http://schemas.microsoft.com/office/drawing/2014/main" id="{A2401300-95DB-D6A9-7DD9-FA89CD2BE8A3}"/>
              </a:ext>
            </a:extLst>
          </p:cNvPr>
          <p:cNvCxnSpPr>
            <a:cxnSpLocks/>
            <a:stCxn id="8" idx="2"/>
          </p:cNvCxnSpPr>
          <p:nvPr/>
        </p:nvCxnSpPr>
        <p:spPr>
          <a:xfrm rot="16200000" flipH="1">
            <a:off x="3274831" y="3019348"/>
            <a:ext cx="379412" cy="3601772"/>
          </a:xfrm>
          <a:prstGeom prst="curvedConnector2">
            <a:avLst/>
          </a:prstGeom>
          <a:ln w="76200">
            <a:solidFill>
              <a:srgbClr val="1E3A44"/>
            </a:solidFill>
          </a:ln>
        </p:spPr>
        <p:style>
          <a:lnRef idx="1">
            <a:schemeClr val="accent1"/>
          </a:lnRef>
          <a:fillRef idx="0">
            <a:schemeClr val="accent1"/>
          </a:fillRef>
          <a:effectRef idx="0">
            <a:schemeClr val="accent1"/>
          </a:effectRef>
          <a:fontRef idx="minor">
            <a:schemeClr val="tx1"/>
          </a:fontRef>
        </p:style>
      </p:cxnSp>
      <p:sp>
        <p:nvSpPr>
          <p:cNvPr id="2" name="Text 0">
            <a:extLst>
              <a:ext uri="{FF2B5EF4-FFF2-40B4-BE49-F238E27FC236}">
                <a16:creationId xmlns:a16="http://schemas.microsoft.com/office/drawing/2014/main" id="{A7BC05DA-C83E-1C90-0E35-8F0970967CAB}"/>
              </a:ext>
            </a:extLst>
          </p:cNvPr>
          <p:cNvSpPr/>
          <p:nvPr/>
        </p:nvSpPr>
        <p:spPr>
          <a:xfrm>
            <a:off x="812800" y="406400"/>
            <a:ext cx="10883392"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0" cap="none" spc="150" normalizeH="0" baseline="0" noProof="0" dirty="0">
                <a:ln>
                  <a:noFill/>
                </a:ln>
                <a:solidFill>
                  <a:srgbClr val="BFD8D5"/>
                </a:solidFill>
                <a:effectLst/>
                <a:uLnTx/>
                <a:uFillTx/>
                <a:latin typeface="Arial" pitchFamily="34" charset="0"/>
                <a:ea typeface="Arial" pitchFamily="34" charset="-122"/>
                <a:cs typeface="Arial" pitchFamily="34" charset="-120"/>
              </a:rPr>
              <a:t>CHOLESTASIS: BEYOND BILE FLOW</a:t>
            </a:r>
            <a:endParaRPr kumimoji="0" lang="en-US" sz="1200" b="0" i="0" u="none" strike="noStrike" kern="1200" cap="none" spc="0" normalizeH="0" baseline="0" noProof="0" dirty="0">
              <a:ln>
                <a:noFill/>
              </a:ln>
              <a:solidFill>
                <a:srgbClr val="BFD8D5"/>
              </a:solidFill>
              <a:effectLst/>
              <a:uLnTx/>
              <a:uFillTx/>
              <a:latin typeface="Arial" charset="0"/>
              <a:ea typeface="Arial" charset="0"/>
              <a:cs typeface="Arial" charset="0"/>
            </a:endParaRPr>
          </a:p>
        </p:txBody>
      </p:sp>
      <p:sp>
        <p:nvSpPr>
          <p:cNvPr id="5" name="Shape 2">
            <a:extLst>
              <a:ext uri="{FF2B5EF4-FFF2-40B4-BE49-F238E27FC236}">
                <a16:creationId xmlns:a16="http://schemas.microsoft.com/office/drawing/2014/main" id="{66741B60-C3B2-E673-28BE-5B94EAF08083}"/>
              </a:ext>
            </a:extLst>
          </p:cNvPr>
          <p:cNvSpPr/>
          <p:nvPr/>
        </p:nvSpPr>
        <p:spPr>
          <a:xfrm>
            <a:off x="692150" y="3528803"/>
            <a:ext cx="1943100" cy="1308100"/>
          </a:xfrm>
          <a:custGeom>
            <a:avLst/>
            <a:gdLst/>
            <a:ahLst/>
            <a:cxnLst/>
            <a:rect l="l" t="t" r="r" b="b"/>
            <a:pathLst>
              <a:path w="1943100" h="1308100">
                <a:moveTo>
                  <a:pt x="558800" y="0"/>
                </a:moveTo>
                <a:lnTo>
                  <a:pt x="1803400" y="0"/>
                </a:lnTo>
                <a:arcTo wR="139700" hR="139700" stAng="16200000" swAng="5400000"/>
                <a:lnTo>
                  <a:pt x="1943100" y="749300"/>
                </a:lnTo>
                <a:arcTo wR="558800" hR="558800" stAng="0" swAng="5400000"/>
                <a:lnTo>
                  <a:pt x="139700" y="1308100"/>
                </a:lnTo>
                <a:arcTo wR="139700" hR="139700" stAng="5400000" swAng="5400000"/>
                <a:lnTo>
                  <a:pt x="0" y="558800"/>
                </a:lnTo>
                <a:arcTo wR="558800" hR="558800" stAng="10800000" swAng="5400000"/>
                <a:close/>
              </a:path>
            </a:pathLst>
          </a:custGeom>
          <a:solidFill>
            <a:srgbClr val="1E3A44"/>
          </a:solidFill>
          <a:ln w="19050">
            <a:solidFill>
              <a:srgbClr val="2B4852"/>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BFD8D5"/>
              </a:solidFill>
              <a:effectLst/>
              <a:uLnTx/>
              <a:uFillTx/>
              <a:latin typeface="Arial"/>
              <a:ea typeface="+mn-ea"/>
              <a:cs typeface="+mn-cs"/>
            </a:endParaRPr>
          </a:p>
        </p:txBody>
      </p:sp>
      <p:sp>
        <p:nvSpPr>
          <p:cNvPr id="6" name="Text 3">
            <a:extLst>
              <a:ext uri="{FF2B5EF4-FFF2-40B4-BE49-F238E27FC236}">
                <a16:creationId xmlns:a16="http://schemas.microsoft.com/office/drawing/2014/main" id="{F1734594-7133-86C1-64BD-95C321FF2FB0}"/>
              </a:ext>
            </a:extLst>
          </p:cNvPr>
          <p:cNvSpPr/>
          <p:nvPr/>
        </p:nvSpPr>
        <p:spPr>
          <a:xfrm>
            <a:off x="1485900" y="3760578"/>
            <a:ext cx="355600" cy="355600"/>
          </a:xfrm>
          <a:prstGeom prst="roundRect">
            <a:avLst>
              <a:gd name="adj" fmla="val 50000"/>
            </a:avLst>
          </a:prstGeom>
          <a:noFill/>
          <a:ln w="19050">
            <a:solidFill>
              <a:srgbClr val="4B6770"/>
            </a:solidFill>
            <a:prstDash val="solid"/>
          </a:ln>
        </p:spPr>
        <p:txBody>
          <a:bodyPr wrap="square" lIns="0" tIns="0" rIns="0" bIns="0" rtlCol="0" anchor="ctr">
            <a:normAutofit/>
          </a:bodyPr>
          <a:lstStyle/>
          <a:p>
            <a:pPr marL="0" marR="0" lvl="0" indent="0" algn="ctr" defTabSz="914400" rtl="0" eaLnBrk="1" fontAlgn="auto" latinLnBrk="0" hangingPunct="1">
              <a:lnSpc>
                <a:spcPts val="14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7F979D"/>
                </a:solidFill>
                <a:effectLst/>
                <a:uLnTx/>
                <a:uFillTx/>
                <a:latin typeface="Arial" pitchFamily="34" charset="0"/>
                <a:ea typeface="+mn-ea"/>
                <a:cs typeface="Arial" pitchFamily="34" charset="-120"/>
              </a:rPr>
              <a:t>1</a:t>
            </a:r>
          </a:p>
        </p:txBody>
      </p:sp>
      <p:sp>
        <p:nvSpPr>
          <p:cNvPr id="7" name="Text 4">
            <a:extLst>
              <a:ext uri="{FF2B5EF4-FFF2-40B4-BE49-F238E27FC236}">
                <a16:creationId xmlns:a16="http://schemas.microsoft.com/office/drawing/2014/main" id="{43B004F7-F1DA-955D-0619-D4B82A134E5A}"/>
              </a:ext>
            </a:extLst>
          </p:cNvPr>
          <p:cNvSpPr/>
          <p:nvPr/>
        </p:nvSpPr>
        <p:spPr>
          <a:xfrm>
            <a:off x="1119386" y="4166978"/>
            <a:ext cx="1088529" cy="244475"/>
          </a:xfrm>
          <a:prstGeom prst="rect">
            <a:avLst/>
          </a:prstGeom>
          <a:noFill/>
          <a:ln/>
        </p:spPr>
        <p:txBody>
          <a:bodyPr wrap="square" lIns="0" tIns="0" rIns="0" bIns="0" rtlCol="0" anchor="t">
            <a:normAutofit/>
          </a:bodyPr>
          <a:lstStyle/>
          <a:p>
            <a:pPr marL="0" marR="0" lvl="0" indent="0" algn="ctr" defTabSz="914400" rtl="0" eaLnBrk="1" fontAlgn="auto" latinLnBrk="0" hangingPunct="1">
              <a:lnSpc>
                <a:spcPts val="1725"/>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7F979D"/>
                </a:solidFill>
                <a:effectLst/>
                <a:uLnTx/>
                <a:uFillTx/>
                <a:latin typeface="Arial" pitchFamily="34" charset="0"/>
                <a:ea typeface="+mn-ea"/>
                <a:cs typeface="Arial" pitchFamily="34" charset="-120"/>
              </a:rPr>
              <a:t>What</a:t>
            </a:r>
            <a:r>
              <a:rPr kumimoji="0" lang="en-US" sz="1500" b="1" i="0" u="none" strike="noStrike" kern="1200" cap="none" spc="0" normalizeH="0" baseline="0" noProof="0" dirty="0">
                <a:ln>
                  <a:noFill/>
                </a:ln>
                <a:solidFill>
                  <a:srgbClr val="FFFFFF"/>
                </a:solidFill>
                <a:effectLst/>
                <a:uLnTx/>
                <a:uFillTx/>
                <a:latin typeface="Arial" pitchFamily="34" charset="0"/>
                <a:ea typeface="Arial" pitchFamily="34" charset="-122"/>
                <a:cs typeface="Arial" pitchFamily="34" charset="-120"/>
              </a:rPr>
              <a:t> </a:t>
            </a:r>
            <a:r>
              <a:rPr kumimoji="0" lang="en-US" sz="1500" b="0" i="0" u="none" strike="noStrike" kern="1200" cap="none" spc="0" normalizeH="0" baseline="0" noProof="0" dirty="0">
                <a:ln>
                  <a:noFill/>
                </a:ln>
                <a:solidFill>
                  <a:srgbClr val="7F979D"/>
                </a:solidFill>
                <a:effectLst/>
                <a:uLnTx/>
                <a:uFillTx/>
                <a:latin typeface="Arial" pitchFamily="34" charset="0"/>
                <a:ea typeface="+mn-ea"/>
                <a:cs typeface="Arial" pitchFamily="34" charset="-120"/>
              </a:rPr>
              <a:t>is</a:t>
            </a:r>
          </a:p>
        </p:txBody>
      </p:sp>
      <p:sp>
        <p:nvSpPr>
          <p:cNvPr id="8" name="Text 5">
            <a:extLst>
              <a:ext uri="{FF2B5EF4-FFF2-40B4-BE49-F238E27FC236}">
                <a16:creationId xmlns:a16="http://schemas.microsoft.com/office/drawing/2014/main" id="{B1996DBA-598E-740D-F0A7-EE8AC61D10E0}"/>
              </a:ext>
            </a:extLst>
          </p:cNvPr>
          <p:cNvSpPr/>
          <p:nvPr/>
        </p:nvSpPr>
        <p:spPr>
          <a:xfrm>
            <a:off x="1041013" y="4386053"/>
            <a:ext cx="1245275" cy="244475"/>
          </a:xfrm>
          <a:prstGeom prst="rect">
            <a:avLst/>
          </a:prstGeom>
          <a:noFill/>
          <a:ln/>
        </p:spPr>
        <p:txBody>
          <a:bodyPr wrap="square" lIns="0" tIns="0" rIns="0" bIns="0" rtlCol="0" anchor="t">
            <a:normAutofit/>
          </a:bodyPr>
          <a:lstStyle/>
          <a:p>
            <a:pPr marL="0" marR="0" lvl="0" indent="0" algn="ctr" defTabSz="914400" rtl="0" eaLnBrk="1" fontAlgn="auto" latinLnBrk="0" hangingPunct="1">
              <a:lnSpc>
                <a:spcPts val="1725"/>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7F979D"/>
                </a:solidFill>
                <a:effectLst/>
                <a:uLnTx/>
                <a:uFillTx/>
                <a:latin typeface="Arial" pitchFamily="34" charset="0"/>
                <a:ea typeface="+mn-ea"/>
                <a:cs typeface="Arial" pitchFamily="34" charset="-120"/>
              </a:rPr>
              <a:t>cholestasis</a:t>
            </a:r>
          </a:p>
        </p:txBody>
      </p:sp>
      <p:sp>
        <p:nvSpPr>
          <p:cNvPr id="9" name="Shape 6">
            <a:extLst>
              <a:ext uri="{FF2B5EF4-FFF2-40B4-BE49-F238E27FC236}">
                <a16:creationId xmlns:a16="http://schemas.microsoft.com/office/drawing/2014/main" id="{5A607142-D371-07C9-4DF8-B588AF306F6E}"/>
              </a:ext>
            </a:extLst>
          </p:cNvPr>
          <p:cNvSpPr/>
          <p:nvPr/>
        </p:nvSpPr>
        <p:spPr>
          <a:xfrm>
            <a:off x="1124347" y="1484523"/>
            <a:ext cx="1949450" cy="1314450"/>
          </a:xfrm>
          <a:custGeom>
            <a:avLst/>
            <a:gdLst/>
            <a:ahLst/>
            <a:cxnLst/>
            <a:rect l="l" t="t" r="r" b="b"/>
            <a:pathLst>
              <a:path w="1949450" h="1314450">
                <a:moveTo>
                  <a:pt x="142875" y="0"/>
                </a:moveTo>
                <a:lnTo>
                  <a:pt x="1387475" y="0"/>
                </a:lnTo>
                <a:arcTo wR="561975" hR="561975" stAng="16200000" swAng="5400000"/>
                <a:lnTo>
                  <a:pt x="1949450" y="1171575"/>
                </a:lnTo>
                <a:arcTo wR="142875" hR="142875" stAng="0" swAng="5400000"/>
                <a:lnTo>
                  <a:pt x="561975" y="1314450"/>
                </a:lnTo>
                <a:arcTo wR="561975" hR="561975" stAng="5400000" swAng="5400000"/>
                <a:lnTo>
                  <a:pt x="0" y="142875"/>
                </a:lnTo>
                <a:arcTo wR="142875" hR="142875" stAng="10800000" swAng="5400000"/>
                <a:close/>
              </a:path>
            </a:pathLst>
          </a:custGeom>
          <a:solidFill>
            <a:srgbClr val="0E6670"/>
          </a:solidFill>
          <a:ln w="25400">
            <a:solidFill>
              <a:srgbClr val="F6F3EC"/>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BFD8D5"/>
              </a:solidFill>
              <a:effectLst/>
              <a:uLnTx/>
              <a:uFillTx/>
              <a:latin typeface="Arial"/>
              <a:ea typeface="+mn-ea"/>
              <a:cs typeface="+mn-cs"/>
            </a:endParaRPr>
          </a:p>
        </p:txBody>
      </p:sp>
      <p:sp>
        <p:nvSpPr>
          <p:cNvPr id="10" name="Text 7">
            <a:extLst>
              <a:ext uri="{FF2B5EF4-FFF2-40B4-BE49-F238E27FC236}">
                <a16:creationId xmlns:a16="http://schemas.microsoft.com/office/drawing/2014/main" id="{03F97A43-6C12-D570-3D99-1859E3FCA802}"/>
              </a:ext>
            </a:extLst>
          </p:cNvPr>
          <p:cNvSpPr/>
          <p:nvPr/>
        </p:nvSpPr>
        <p:spPr>
          <a:xfrm>
            <a:off x="1930797" y="1728998"/>
            <a:ext cx="336550" cy="336550"/>
          </a:xfrm>
          <a:prstGeom prst="roundRect">
            <a:avLst>
              <a:gd name="adj" fmla="val 50000"/>
            </a:avLst>
          </a:prstGeom>
          <a:solidFill>
            <a:srgbClr val="F6F3EC"/>
          </a:solidFill>
          <a:ln/>
        </p:spPr>
        <p:txBody>
          <a:bodyPr wrap="square" lIns="0" tIns="0" rIns="0" bIns="0" rtlCol="0" anchor="ctr">
            <a:normAutofit/>
          </a:bodyPr>
          <a:lstStyle/>
          <a:p>
            <a:pPr marL="0" marR="0" lvl="0" indent="0" algn="ctr" defTabSz="914400" rtl="0" eaLnBrk="1" fontAlgn="auto" latinLnBrk="0" hangingPunct="1">
              <a:lnSpc>
                <a:spcPts val="14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E6670"/>
                </a:solidFill>
                <a:effectLst/>
                <a:uLnTx/>
                <a:uFillTx/>
                <a:latin typeface="Arial" pitchFamily="34" charset="0"/>
                <a:ea typeface="+mn-ea"/>
                <a:cs typeface="Arial" pitchFamily="34" charset="-120"/>
              </a:rPr>
              <a:t>2</a:t>
            </a:r>
          </a:p>
        </p:txBody>
      </p:sp>
      <p:sp>
        <p:nvSpPr>
          <p:cNvPr id="11" name="Text 8">
            <a:extLst>
              <a:ext uri="{FF2B5EF4-FFF2-40B4-BE49-F238E27FC236}">
                <a16:creationId xmlns:a16="http://schemas.microsoft.com/office/drawing/2014/main" id="{13C5DCA3-36BC-C433-CDED-DE67E1569428}"/>
              </a:ext>
            </a:extLst>
          </p:cNvPr>
          <p:cNvSpPr/>
          <p:nvPr/>
        </p:nvSpPr>
        <p:spPr>
          <a:xfrm>
            <a:off x="1544042" y="2125873"/>
            <a:ext cx="1109960" cy="244475"/>
          </a:xfrm>
          <a:prstGeom prst="rect">
            <a:avLst/>
          </a:prstGeom>
          <a:noFill/>
          <a:ln/>
        </p:spPr>
        <p:txBody>
          <a:bodyPr wrap="square" lIns="0" tIns="0" rIns="0" bIns="0" rtlCol="0" anchor="t">
            <a:normAutofit/>
          </a:bodyPr>
          <a:lstStyle/>
          <a:p>
            <a:pPr marL="0" marR="0" lvl="0" indent="0" algn="ctr" defTabSz="914400" rtl="0" eaLnBrk="1" fontAlgn="auto" latinLnBrk="0" hangingPunct="1">
              <a:lnSpc>
                <a:spcPts val="1725"/>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FFFFFF"/>
                </a:solidFill>
                <a:effectLst/>
                <a:uLnTx/>
                <a:uFillTx/>
                <a:latin typeface="Arial" pitchFamily="34" charset="0"/>
                <a:ea typeface="+mn-ea"/>
                <a:cs typeface="Arial" pitchFamily="34" charset="-120"/>
              </a:rPr>
              <a:t>The biopsy</a:t>
            </a:r>
          </a:p>
        </p:txBody>
      </p:sp>
      <p:sp>
        <p:nvSpPr>
          <p:cNvPr id="12" name="Text 9">
            <a:extLst>
              <a:ext uri="{FF2B5EF4-FFF2-40B4-BE49-F238E27FC236}">
                <a16:creationId xmlns:a16="http://schemas.microsoft.com/office/drawing/2014/main" id="{B05D1FE2-EB7C-AE3D-FDC8-CBF0EB1E808F}"/>
              </a:ext>
            </a:extLst>
          </p:cNvPr>
          <p:cNvSpPr/>
          <p:nvPr/>
        </p:nvSpPr>
        <p:spPr>
          <a:xfrm>
            <a:off x="1463526" y="2344948"/>
            <a:ext cx="1270992" cy="244475"/>
          </a:xfrm>
          <a:prstGeom prst="rect">
            <a:avLst/>
          </a:prstGeom>
          <a:noFill/>
          <a:ln/>
        </p:spPr>
        <p:txBody>
          <a:bodyPr wrap="square" lIns="0" tIns="0" rIns="0" bIns="0" rtlCol="0" anchor="t">
            <a:normAutofit/>
          </a:bodyPr>
          <a:lstStyle/>
          <a:p>
            <a:pPr marL="0" marR="0" lvl="0" indent="0" algn="ctr" defTabSz="914400" rtl="0" eaLnBrk="1" fontAlgn="auto" latinLnBrk="0" hangingPunct="1">
              <a:lnSpc>
                <a:spcPts val="1725"/>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FFFFFF"/>
                </a:solidFill>
                <a:effectLst/>
                <a:uLnTx/>
                <a:uFillTx/>
                <a:latin typeface="Arial" pitchFamily="34" charset="0"/>
                <a:ea typeface="+mn-ea"/>
                <a:cs typeface="Arial" pitchFamily="34" charset="-120"/>
              </a:rPr>
              <a:t>and patterns</a:t>
            </a:r>
          </a:p>
        </p:txBody>
      </p:sp>
      <p:sp>
        <p:nvSpPr>
          <p:cNvPr id="13" name="Shape 10">
            <a:extLst>
              <a:ext uri="{FF2B5EF4-FFF2-40B4-BE49-F238E27FC236}">
                <a16:creationId xmlns:a16="http://schemas.microsoft.com/office/drawing/2014/main" id="{4537DD85-C502-D056-5676-EC2095478C07}"/>
              </a:ext>
            </a:extLst>
          </p:cNvPr>
          <p:cNvSpPr/>
          <p:nvPr/>
        </p:nvSpPr>
        <p:spPr>
          <a:xfrm>
            <a:off x="3251597" y="1293813"/>
            <a:ext cx="1949450" cy="1314450"/>
          </a:xfrm>
          <a:prstGeom prst="roundRect">
            <a:avLst>
              <a:gd name="adj" fmla="val 28261"/>
            </a:avLst>
          </a:prstGeom>
          <a:solidFill>
            <a:srgbClr val="1E3A44"/>
          </a:solidFill>
          <a:ln w="19050">
            <a:solidFill>
              <a:srgbClr val="2B4852"/>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BFD8D5"/>
              </a:solidFill>
              <a:effectLst/>
              <a:uLnTx/>
              <a:uFillTx/>
              <a:latin typeface="Arial"/>
              <a:ea typeface="+mn-ea"/>
              <a:cs typeface="+mn-cs"/>
            </a:endParaRPr>
          </a:p>
        </p:txBody>
      </p:sp>
      <p:sp>
        <p:nvSpPr>
          <p:cNvPr id="14" name="Text 11">
            <a:extLst>
              <a:ext uri="{FF2B5EF4-FFF2-40B4-BE49-F238E27FC236}">
                <a16:creationId xmlns:a16="http://schemas.microsoft.com/office/drawing/2014/main" id="{2E9DB4DB-A089-1456-ACC1-E1E353EA842E}"/>
              </a:ext>
            </a:extLst>
          </p:cNvPr>
          <p:cNvSpPr/>
          <p:nvPr/>
        </p:nvSpPr>
        <p:spPr>
          <a:xfrm>
            <a:off x="4058047" y="1428751"/>
            <a:ext cx="336550" cy="336550"/>
          </a:xfrm>
          <a:prstGeom prst="roundRect">
            <a:avLst>
              <a:gd name="adj" fmla="val 50000"/>
            </a:avLst>
          </a:prstGeom>
          <a:noFill/>
          <a:ln w="19050">
            <a:solidFill>
              <a:srgbClr val="4B6770"/>
            </a:solidFill>
            <a:prstDash val="solid"/>
          </a:ln>
        </p:spPr>
        <p:txBody>
          <a:bodyPr wrap="square" lIns="0" tIns="0" rIns="0" bIns="0" rtlCol="0" anchor="ctr">
            <a:normAutofit/>
          </a:bodyPr>
          <a:lstStyle/>
          <a:p>
            <a:pPr marL="0" marR="0" lvl="0" indent="0" algn="ctr" defTabSz="914400" rtl="0" eaLnBrk="1" fontAlgn="auto" latinLnBrk="0" hangingPunct="1">
              <a:lnSpc>
                <a:spcPts val="14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7F979D"/>
                </a:solidFill>
                <a:effectLst/>
                <a:uLnTx/>
                <a:uFillTx/>
                <a:latin typeface="Arial" pitchFamily="34" charset="0"/>
                <a:ea typeface="Arial" pitchFamily="34" charset="-122"/>
                <a:cs typeface="Arial" pitchFamily="34" charset="-120"/>
              </a:rPr>
              <a:t>3</a:t>
            </a:r>
            <a:endParaRPr kumimoji="0" lang="en-US" sz="1400" b="0" i="0" u="none" strike="noStrike" kern="1200" cap="none" spc="0" normalizeH="0" baseline="0" noProof="0" dirty="0">
              <a:ln>
                <a:noFill/>
              </a:ln>
              <a:solidFill>
                <a:srgbClr val="BFD8D5"/>
              </a:solidFill>
              <a:effectLst/>
              <a:uLnTx/>
              <a:uFillTx/>
              <a:latin typeface="Arial" charset="0"/>
              <a:ea typeface="Arial" charset="0"/>
              <a:cs typeface="Arial" charset="0"/>
            </a:endParaRPr>
          </a:p>
        </p:txBody>
      </p:sp>
      <p:sp>
        <p:nvSpPr>
          <p:cNvPr id="15" name="Text 12">
            <a:extLst>
              <a:ext uri="{FF2B5EF4-FFF2-40B4-BE49-F238E27FC236}">
                <a16:creationId xmlns:a16="http://schemas.microsoft.com/office/drawing/2014/main" id="{4DF558FE-103D-EBBC-0185-A48DF0520D43}"/>
              </a:ext>
            </a:extLst>
          </p:cNvPr>
          <p:cNvSpPr/>
          <p:nvPr/>
        </p:nvSpPr>
        <p:spPr>
          <a:xfrm>
            <a:off x="3613150" y="1825626"/>
            <a:ext cx="1226344" cy="244475"/>
          </a:xfrm>
          <a:prstGeom prst="rect">
            <a:avLst/>
          </a:prstGeom>
          <a:noFill/>
          <a:ln/>
        </p:spPr>
        <p:txBody>
          <a:bodyPr wrap="square" lIns="0" tIns="0" rIns="0" bIns="0" rtlCol="0" anchor="t">
            <a:normAutofit/>
          </a:bodyPr>
          <a:lstStyle/>
          <a:p>
            <a:pPr marL="0" marR="0" lvl="0" indent="0" algn="ctr" defTabSz="914400" rtl="0" eaLnBrk="1" fontAlgn="auto" latinLnBrk="0" hangingPunct="1">
              <a:lnSpc>
                <a:spcPts val="1725"/>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7F979D"/>
                </a:solidFill>
                <a:effectLst/>
                <a:uLnTx/>
                <a:uFillTx/>
                <a:latin typeface="Arial" pitchFamily="34" charset="0"/>
                <a:ea typeface="Arial" pitchFamily="34" charset="-122"/>
                <a:cs typeface="Arial" pitchFamily="34" charset="-120"/>
              </a:rPr>
              <a:t>Pruritus:</a:t>
            </a:r>
            <a:endParaRPr kumimoji="0" lang="en-US" sz="1500" b="0" i="0" u="none" strike="noStrike" kern="1200" cap="none" spc="0" normalizeH="0" baseline="0" noProof="0" dirty="0">
              <a:ln>
                <a:noFill/>
              </a:ln>
              <a:solidFill>
                <a:srgbClr val="BFD8D5"/>
              </a:solidFill>
              <a:effectLst/>
              <a:uLnTx/>
              <a:uFillTx/>
              <a:latin typeface="Arial" charset="0"/>
              <a:ea typeface="Arial" charset="0"/>
              <a:cs typeface="Arial" charset="0"/>
            </a:endParaRPr>
          </a:p>
        </p:txBody>
      </p:sp>
      <p:sp>
        <p:nvSpPr>
          <p:cNvPr id="16" name="Text 13">
            <a:extLst>
              <a:ext uri="{FF2B5EF4-FFF2-40B4-BE49-F238E27FC236}">
                <a16:creationId xmlns:a16="http://schemas.microsoft.com/office/drawing/2014/main" id="{3B8C7A3C-0CD1-8210-D6D6-54312E104E07}"/>
              </a:ext>
            </a:extLst>
          </p:cNvPr>
          <p:cNvSpPr/>
          <p:nvPr/>
        </p:nvSpPr>
        <p:spPr>
          <a:xfrm>
            <a:off x="3613150" y="2044701"/>
            <a:ext cx="1226344" cy="244475"/>
          </a:xfrm>
          <a:prstGeom prst="rect">
            <a:avLst/>
          </a:prstGeom>
          <a:noFill/>
          <a:ln/>
        </p:spPr>
        <p:txBody>
          <a:bodyPr wrap="square" lIns="0" tIns="0" rIns="0" bIns="0" rtlCol="0" anchor="t">
            <a:normAutofit/>
          </a:bodyPr>
          <a:lstStyle/>
          <a:p>
            <a:pPr marL="0" marR="0" lvl="0" indent="0" algn="ctr" defTabSz="914400" rtl="0" eaLnBrk="1" fontAlgn="auto" latinLnBrk="0" hangingPunct="1">
              <a:lnSpc>
                <a:spcPts val="1725"/>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7F979D"/>
                </a:solidFill>
                <a:effectLst/>
                <a:uLnTx/>
                <a:uFillTx/>
                <a:latin typeface="Arial" pitchFamily="34" charset="0"/>
                <a:ea typeface="Arial" pitchFamily="34" charset="-122"/>
                <a:cs typeface="Arial" pitchFamily="34" charset="-120"/>
              </a:rPr>
              <a:t>mechanisms</a:t>
            </a:r>
            <a:endParaRPr kumimoji="0" lang="en-US" sz="1500" b="0" i="0" u="none" strike="noStrike" kern="1200" cap="none" spc="0" normalizeH="0" baseline="0" noProof="0" dirty="0">
              <a:ln>
                <a:noFill/>
              </a:ln>
              <a:solidFill>
                <a:srgbClr val="BFD8D5"/>
              </a:solidFill>
              <a:effectLst/>
              <a:uLnTx/>
              <a:uFillTx/>
              <a:latin typeface="Arial" charset="0"/>
              <a:ea typeface="Arial" charset="0"/>
              <a:cs typeface="Arial" charset="0"/>
            </a:endParaRPr>
          </a:p>
        </p:txBody>
      </p:sp>
      <p:sp>
        <p:nvSpPr>
          <p:cNvPr id="17" name="Text 14">
            <a:extLst>
              <a:ext uri="{FF2B5EF4-FFF2-40B4-BE49-F238E27FC236}">
                <a16:creationId xmlns:a16="http://schemas.microsoft.com/office/drawing/2014/main" id="{81F0575D-5B10-5E3F-1F1B-FAA6B0D2EDC9}"/>
              </a:ext>
            </a:extLst>
          </p:cNvPr>
          <p:cNvSpPr/>
          <p:nvPr/>
        </p:nvSpPr>
        <p:spPr>
          <a:xfrm>
            <a:off x="3520996" y="2263776"/>
            <a:ext cx="1410652" cy="244475"/>
          </a:xfrm>
          <a:prstGeom prst="rect">
            <a:avLst/>
          </a:prstGeom>
          <a:noFill/>
          <a:ln/>
        </p:spPr>
        <p:txBody>
          <a:bodyPr wrap="square" lIns="0" tIns="0" rIns="0" bIns="0" rtlCol="0" anchor="t">
            <a:normAutofit/>
          </a:bodyPr>
          <a:lstStyle/>
          <a:p>
            <a:pPr marL="0" marR="0" lvl="0" indent="0" algn="ctr" defTabSz="914400" rtl="0" eaLnBrk="1" fontAlgn="auto" latinLnBrk="0" hangingPunct="1">
              <a:lnSpc>
                <a:spcPts val="1725"/>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7F979D"/>
                </a:solidFill>
                <a:effectLst/>
                <a:uLnTx/>
                <a:uFillTx/>
                <a:latin typeface="Arial" pitchFamily="34" charset="0"/>
                <a:ea typeface="Arial" pitchFamily="34" charset="-122"/>
                <a:cs typeface="Arial" pitchFamily="34" charset="-120"/>
              </a:rPr>
              <a:t>and treatment</a:t>
            </a:r>
            <a:endParaRPr kumimoji="0" lang="en-US" sz="1500" b="0" i="0" u="none" strike="noStrike" kern="1200" cap="none" spc="0" normalizeH="0" baseline="0" noProof="0" dirty="0">
              <a:ln>
                <a:noFill/>
              </a:ln>
              <a:solidFill>
                <a:srgbClr val="BFD8D5"/>
              </a:solidFill>
              <a:effectLst/>
              <a:uLnTx/>
              <a:uFillTx/>
              <a:latin typeface="Arial" charset="0"/>
              <a:ea typeface="Arial" charset="0"/>
              <a:cs typeface="Arial" charset="0"/>
            </a:endParaRPr>
          </a:p>
        </p:txBody>
      </p:sp>
      <p:sp>
        <p:nvSpPr>
          <p:cNvPr id="18" name="Shape 15">
            <a:extLst>
              <a:ext uri="{FF2B5EF4-FFF2-40B4-BE49-F238E27FC236}">
                <a16:creationId xmlns:a16="http://schemas.microsoft.com/office/drawing/2014/main" id="{51C951B6-310B-7848-7C99-0B0851AEACFE}"/>
              </a:ext>
            </a:extLst>
          </p:cNvPr>
          <p:cNvSpPr/>
          <p:nvPr/>
        </p:nvSpPr>
        <p:spPr>
          <a:xfrm>
            <a:off x="5839222" y="1606551"/>
            <a:ext cx="1949450" cy="1314450"/>
          </a:xfrm>
          <a:custGeom>
            <a:avLst/>
            <a:gdLst/>
            <a:ahLst/>
            <a:cxnLst/>
            <a:rect l="l" t="t" r="r" b="b"/>
            <a:pathLst>
              <a:path w="1949450" h="1314450">
                <a:moveTo>
                  <a:pt x="561975" y="0"/>
                </a:moveTo>
                <a:lnTo>
                  <a:pt x="1806575" y="0"/>
                </a:lnTo>
                <a:arcTo wR="142875" hR="142875" stAng="16200000" swAng="5400000"/>
                <a:lnTo>
                  <a:pt x="1949450" y="752475"/>
                </a:lnTo>
                <a:arcTo wR="561975" hR="561975" stAng="0" swAng="5400000"/>
                <a:lnTo>
                  <a:pt x="142875" y="1314450"/>
                </a:lnTo>
                <a:arcTo wR="142875" hR="142875" stAng="5400000" swAng="5400000"/>
                <a:lnTo>
                  <a:pt x="0" y="561975"/>
                </a:lnTo>
                <a:arcTo wR="561975" hR="561975" stAng="10800000" swAng="5400000"/>
                <a:close/>
              </a:path>
            </a:pathLst>
          </a:custGeom>
          <a:solidFill>
            <a:srgbClr val="1E3A44"/>
          </a:solidFill>
          <a:ln w="19050">
            <a:solidFill>
              <a:srgbClr val="2B4852"/>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BFD8D5"/>
              </a:solidFill>
              <a:effectLst/>
              <a:uLnTx/>
              <a:uFillTx/>
              <a:latin typeface="Arial"/>
              <a:ea typeface="+mn-ea"/>
              <a:cs typeface="+mn-cs"/>
            </a:endParaRPr>
          </a:p>
        </p:txBody>
      </p:sp>
      <p:sp>
        <p:nvSpPr>
          <p:cNvPr id="19" name="Text 16">
            <a:extLst>
              <a:ext uri="{FF2B5EF4-FFF2-40B4-BE49-F238E27FC236}">
                <a16:creationId xmlns:a16="http://schemas.microsoft.com/office/drawing/2014/main" id="{A3DCE265-F10B-62D7-4D34-304384EB25F1}"/>
              </a:ext>
            </a:extLst>
          </p:cNvPr>
          <p:cNvSpPr/>
          <p:nvPr/>
        </p:nvSpPr>
        <p:spPr>
          <a:xfrm>
            <a:off x="6645672" y="1851026"/>
            <a:ext cx="336550" cy="336550"/>
          </a:xfrm>
          <a:prstGeom prst="roundRect">
            <a:avLst>
              <a:gd name="adj" fmla="val 50000"/>
            </a:avLst>
          </a:prstGeom>
          <a:noFill/>
          <a:ln w="19050">
            <a:solidFill>
              <a:srgbClr val="4B6770"/>
            </a:solidFill>
            <a:prstDash val="solid"/>
          </a:ln>
        </p:spPr>
        <p:txBody>
          <a:bodyPr wrap="square" lIns="0" tIns="0" rIns="0" bIns="0" rtlCol="0" anchor="ctr">
            <a:normAutofit/>
          </a:bodyPr>
          <a:lstStyle/>
          <a:p>
            <a:pPr marL="0" marR="0" lvl="0" indent="0" algn="ctr" defTabSz="914400" rtl="0" eaLnBrk="1" fontAlgn="auto" latinLnBrk="0" hangingPunct="1">
              <a:lnSpc>
                <a:spcPts val="14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7F979D"/>
                </a:solidFill>
                <a:effectLst/>
                <a:uLnTx/>
                <a:uFillTx/>
                <a:latin typeface="Arial" pitchFamily="34" charset="0"/>
                <a:ea typeface="Arial" pitchFamily="34" charset="-122"/>
                <a:cs typeface="Arial" pitchFamily="34" charset="-120"/>
              </a:rPr>
              <a:t>4</a:t>
            </a:r>
            <a:endParaRPr kumimoji="0" lang="en-US" sz="1400" b="0" i="0" u="none" strike="noStrike" kern="1200" cap="none" spc="0" normalizeH="0" baseline="0" noProof="0" dirty="0">
              <a:ln>
                <a:noFill/>
              </a:ln>
              <a:solidFill>
                <a:srgbClr val="BFD8D5"/>
              </a:solidFill>
              <a:effectLst/>
              <a:uLnTx/>
              <a:uFillTx/>
              <a:latin typeface="Arial" charset="0"/>
              <a:ea typeface="Arial" charset="0"/>
              <a:cs typeface="Arial" charset="0"/>
            </a:endParaRPr>
          </a:p>
        </p:txBody>
      </p:sp>
      <p:sp>
        <p:nvSpPr>
          <p:cNvPr id="20" name="Text 17">
            <a:extLst>
              <a:ext uri="{FF2B5EF4-FFF2-40B4-BE49-F238E27FC236}">
                <a16:creationId xmlns:a16="http://schemas.microsoft.com/office/drawing/2014/main" id="{8E492746-BEAF-5889-7A31-AA827527CCAE}"/>
              </a:ext>
            </a:extLst>
          </p:cNvPr>
          <p:cNvSpPr/>
          <p:nvPr/>
        </p:nvSpPr>
        <p:spPr>
          <a:xfrm>
            <a:off x="6153041" y="2247901"/>
            <a:ext cx="1321713" cy="244475"/>
          </a:xfrm>
          <a:prstGeom prst="rect">
            <a:avLst/>
          </a:prstGeom>
          <a:noFill/>
          <a:ln/>
        </p:spPr>
        <p:txBody>
          <a:bodyPr wrap="square" lIns="0" tIns="0" rIns="0" bIns="0" rtlCol="0" anchor="t">
            <a:normAutofit/>
          </a:bodyPr>
          <a:lstStyle/>
          <a:p>
            <a:pPr marL="0" marR="0" lvl="0" indent="0" algn="ctr" defTabSz="914400" rtl="0" eaLnBrk="1" fontAlgn="auto" latinLnBrk="0" hangingPunct="1">
              <a:lnSpc>
                <a:spcPts val="1725"/>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7F979D"/>
                </a:solidFill>
                <a:effectLst/>
                <a:uLnTx/>
                <a:uFillTx/>
                <a:latin typeface="Arial" pitchFamily="34" charset="0"/>
                <a:ea typeface="Arial" pitchFamily="34" charset="-122"/>
                <a:cs typeface="Arial" pitchFamily="34" charset="-120"/>
              </a:rPr>
              <a:t>Adult genetic</a:t>
            </a:r>
            <a:endParaRPr kumimoji="0" lang="en-US" sz="1500" b="0" i="0" u="none" strike="noStrike" kern="1200" cap="none" spc="0" normalizeH="0" baseline="0" noProof="0" dirty="0">
              <a:ln>
                <a:noFill/>
              </a:ln>
              <a:solidFill>
                <a:srgbClr val="BFD8D5"/>
              </a:solidFill>
              <a:effectLst/>
              <a:uLnTx/>
              <a:uFillTx/>
              <a:latin typeface="Arial" charset="0"/>
              <a:ea typeface="Arial" charset="0"/>
              <a:cs typeface="Arial" charset="0"/>
            </a:endParaRPr>
          </a:p>
        </p:txBody>
      </p:sp>
      <p:sp>
        <p:nvSpPr>
          <p:cNvPr id="21" name="Text 18">
            <a:extLst>
              <a:ext uri="{FF2B5EF4-FFF2-40B4-BE49-F238E27FC236}">
                <a16:creationId xmlns:a16="http://schemas.microsoft.com/office/drawing/2014/main" id="{036D4B96-FF87-2C6C-2815-DE221EAC3FAF}"/>
              </a:ext>
            </a:extLst>
          </p:cNvPr>
          <p:cNvSpPr/>
          <p:nvPr/>
        </p:nvSpPr>
        <p:spPr>
          <a:xfrm>
            <a:off x="6237784" y="2466976"/>
            <a:ext cx="1152227" cy="244475"/>
          </a:xfrm>
          <a:prstGeom prst="rect">
            <a:avLst/>
          </a:prstGeom>
          <a:noFill/>
          <a:ln/>
        </p:spPr>
        <p:txBody>
          <a:bodyPr wrap="square" lIns="0" tIns="0" rIns="0" bIns="0" rtlCol="0" anchor="t">
            <a:normAutofit/>
          </a:bodyPr>
          <a:lstStyle/>
          <a:p>
            <a:pPr marL="0" marR="0" lvl="0" indent="0" algn="ctr" defTabSz="914400" rtl="0" eaLnBrk="1" fontAlgn="auto" latinLnBrk="0" hangingPunct="1">
              <a:lnSpc>
                <a:spcPts val="1725"/>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7F979D"/>
                </a:solidFill>
                <a:effectLst/>
                <a:uLnTx/>
                <a:uFillTx/>
                <a:latin typeface="Arial" pitchFamily="34" charset="0"/>
                <a:ea typeface="Arial" pitchFamily="34" charset="-122"/>
                <a:cs typeface="Arial" pitchFamily="34" charset="-120"/>
              </a:rPr>
              <a:t>cholestasis</a:t>
            </a:r>
            <a:endParaRPr kumimoji="0" lang="en-US" sz="1500" b="0" i="0" u="none" strike="noStrike" kern="1200" cap="none" spc="0" normalizeH="0" baseline="0" noProof="0" dirty="0">
              <a:ln>
                <a:noFill/>
              </a:ln>
              <a:solidFill>
                <a:srgbClr val="BFD8D5"/>
              </a:solidFill>
              <a:effectLst/>
              <a:uLnTx/>
              <a:uFillTx/>
              <a:latin typeface="Arial" charset="0"/>
              <a:ea typeface="Arial" charset="0"/>
              <a:cs typeface="Arial" charset="0"/>
            </a:endParaRPr>
          </a:p>
        </p:txBody>
      </p:sp>
      <p:sp>
        <p:nvSpPr>
          <p:cNvPr id="22" name="Shape 19">
            <a:extLst>
              <a:ext uri="{FF2B5EF4-FFF2-40B4-BE49-F238E27FC236}">
                <a16:creationId xmlns:a16="http://schemas.microsoft.com/office/drawing/2014/main" id="{03000D30-B3E5-0D95-323B-A5ECA16D1513}"/>
              </a:ext>
            </a:extLst>
          </p:cNvPr>
          <p:cNvSpPr/>
          <p:nvPr/>
        </p:nvSpPr>
        <p:spPr>
          <a:xfrm>
            <a:off x="7873316" y="1803761"/>
            <a:ext cx="1949450" cy="1314450"/>
          </a:xfrm>
          <a:custGeom>
            <a:avLst/>
            <a:gdLst/>
            <a:ahLst/>
            <a:cxnLst/>
            <a:rect l="l" t="t" r="r" b="b"/>
            <a:pathLst>
              <a:path w="1949450" h="1314450">
                <a:moveTo>
                  <a:pt x="142875" y="0"/>
                </a:moveTo>
                <a:lnTo>
                  <a:pt x="1387475" y="0"/>
                </a:lnTo>
                <a:arcTo wR="561975" hR="561975" stAng="16200000" swAng="5400000"/>
                <a:lnTo>
                  <a:pt x="1949450" y="1171575"/>
                </a:lnTo>
                <a:arcTo wR="142875" hR="142875" stAng="0" swAng="5400000"/>
                <a:lnTo>
                  <a:pt x="561975" y="1314450"/>
                </a:lnTo>
                <a:arcTo wR="561975" hR="561975" stAng="5400000" swAng="5400000"/>
                <a:lnTo>
                  <a:pt x="0" y="142875"/>
                </a:lnTo>
                <a:arcTo wR="142875" hR="142875" stAng="10800000" swAng="5400000"/>
                <a:close/>
              </a:path>
            </a:pathLst>
          </a:custGeom>
          <a:solidFill>
            <a:srgbClr val="1E3A44"/>
          </a:solidFill>
          <a:ln w="19050">
            <a:solidFill>
              <a:srgbClr val="2B4852"/>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BFD8D5"/>
              </a:solidFill>
              <a:effectLst/>
              <a:uLnTx/>
              <a:uFillTx/>
              <a:latin typeface="Arial"/>
              <a:ea typeface="+mn-ea"/>
              <a:cs typeface="+mn-cs"/>
            </a:endParaRPr>
          </a:p>
        </p:txBody>
      </p:sp>
      <p:sp>
        <p:nvSpPr>
          <p:cNvPr id="23" name="Text 20">
            <a:extLst>
              <a:ext uri="{FF2B5EF4-FFF2-40B4-BE49-F238E27FC236}">
                <a16:creationId xmlns:a16="http://schemas.microsoft.com/office/drawing/2014/main" id="{70639380-3325-A952-4C47-D2EB81EC0E0D}"/>
              </a:ext>
            </a:extLst>
          </p:cNvPr>
          <p:cNvSpPr/>
          <p:nvPr/>
        </p:nvSpPr>
        <p:spPr>
          <a:xfrm>
            <a:off x="8679766" y="1938699"/>
            <a:ext cx="336550" cy="336550"/>
          </a:xfrm>
          <a:prstGeom prst="roundRect">
            <a:avLst>
              <a:gd name="adj" fmla="val 50000"/>
            </a:avLst>
          </a:prstGeom>
          <a:noFill/>
          <a:ln w="19050">
            <a:solidFill>
              <a:srgbClr val="4B6770"/>
            </a:solidFill>
            <a:prstDash val="solid"/>
          </a:ln>
        </p:spPr>
        <p:txBody>
          <a:bodyPr wrap="square" lIns="0" tIns="0" rIns="0" bIns="0" rtlCol="0" anchor="ctr">
            <a:normAutofit/>
          </a:bodyPr>
          <a:lstStyle/>
          <a:p>
            <a:pPr marL="0" marR="0" lvl="0" indent="0" algn="ctr" defTabSz="914400" rtl="0" eaLnBrk="1" fontAlgn="auto" latinLnBrk="0" hangingPunct="1">
              <a:lnSpc>
                <a:spcPts val="14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7F979D"/>
                </a:solidFill>
                <a:effectLst/>
                <a:uLnTx/>
                <a:uFillTx/>
                <a:latin typeface="Arial" pitchFamily="34" charset="0"/>
                <a:ea typeface="Arial" pitchFamily="34" charset="-122"/>
                <a:cs typeface="Arial" pitchFamily="34" charset="-120"/>
              </a:rPr>
              <a:t>5</a:t>
            </a:r>
            <a:endParaRPr kumimoji="0" lang="en-US" sz="1400" b="0" i="0" u="none" strike="noStrike" kern="1200" cap="none" spc="0" normalizeH="0" baseline="0" noProof="0" dirty="0">
              <a:ln>
                <a:noFill/>
              </a:ln>
              <a:solidFill>
                <a:srgbClr val="BFD8D5"/>
              </a:solidFill>
              <a:effectLst/>
              <a:uLnTx/>
              <a:uFillTx/>
              <a:latin typeface="Arial" charset="0"/>
              <a:ea typeface="Arial" charset="0"/>
              <a:cs typeface="Arial" charset="0"/>
            </a:endParaRPr>
          </a:p>
        </p:txBody>
      </p:sp>
      <p:sp>
        <p:nvSpPr>
          <p:cNvPr id="24" name="Text 21">
            <a:extLst>
              <a:ext uri="{FF2B5EF4-FFF2-40B4-BE49-F238E27FC236}">
                <a16:creationId xmlns:a16="http://schemas.microsoft.com/office/drawing/2014/main" id="{D3D991FD-0552-A07E-CB55-E4E23B985ABA}"/>
              </a:ext>
            </a:extLst>
          </p:cNvPr>
          <p:cNvSpPr/>
          <p:nvPr/>
        </p:nvSpPr>
        <p:spPr>
          <a:xfrm>
            <a:off x="8034606" y="2335574"/>
            <a:ext cx="1626870" cy="244475"/>
          </a:xfrm>
          <a:prstGeom prst="rect">
            <a:avLst/>
          </a:prstGeom>
          <a:noFill/>
          <a:ln/>
        </p:spPr>
        <p:txBody>
          <a:bodyPr wrap="square" lIns="0" tIns="0" rIns="0" bIns="0" rtlCol="0" anchor="t">
            <a:normAutofit/>
          </a:bodyPr>
          <a:lstStyle/>
          <a:p>
            <a:pPr marL="0" marR="0" lvl="0" indent="0" algn="ctr" defTabSz="914400" rtl="0" eaLnBrk="1" fontAlgn="auto" latinLnBrk="0" hangingPunct="1">
              <a:lnSpc>
                <a:spcPts val="1725"/>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7F979D"/>
                </a:solidFill>
                <a:effectLst/>
                <a:uLnTx/>
                <a:uFillTx/>
                <a:latin typeface="Arial" pitchFamily="34" charset="0"/>
                <a:ea typeface="Arial" pitchFamily="34" charset="-122"/>
                <a:cs typeface="Arial" pitchFamily="34" charset="-120"/>
              </a:rPr>
              <a:t>Established and</a:t>
            </a:r>
            <a:endParaRPr kumimoji="0" lang="en-US" sz="1500" b="0" i="0" u="none" strike="noStrike" kern="1200" cap="none" spc="0" normalizeH="0" baseline="0" noProof="0" dirty="0">
              <a:ln>
                <a:noFill/>
              </a:ln>
              <a:solidFill>
                <a:srgbClr val="BFD8D5"/>
              </a:solidFill>
              <a:effectLst/>
              <a:uLnTx/>
              <a:uFillTx/>
              <a:latin typeface="Arial" charset="0"/>
              <a:ea typeface="Arial" charset="0"/>
              <a:cs typeface="Arial" charset="0"/>
            </a:endParaRPr>
          </a:p>
        </p:txBody>
      </p:sp>
      <p:sp>
        <p:nvSpPr>
          <p:cNvPr id="25" name="Text 22">
            <a:extLst>
              <a:ext uri="{FF2B5EF4-FFF2-40B4-BE49-F238E27FC236}">
                <a16:creationId xmlns:a16="http://schemas.microsoft.com/office/drawing/2014/main" id="{21FAE017-D7C8-7CE4-AC6E-282A76BF5E53}"/>
              </a:ext>
            </a:extLst>
          </p:cNvPr>
          <p:cNvSpPr/>
          <p:nvPr/>
        </p:nvSpPr>
        <p:spPr>
          <a:xfrm>
            <a:off x="8144779" y="2554649"/>
            <a:ext cx="1406525" cy="244475"/>
          </a:xfrm>
          <a:prstGeom prst="rect">
            <a:avLst/>
          </a:prstGeom>
          <a:noFill/>
          <a:ln/>
        </p:spPr>
        <p:txBody>
          <a:bodyPr wrap="square" lIns="0" tIns="0" rIns="0" bIns="0" rtlCol="0" anchor="t">
            <a:normAutofit/>
          </a:bodyPr>
          <a:lstStyle/>
          <a:p>
            <a:pPr marL="0" marR="0" lvl="0" indent="0" algn="ctr" defTabSz="914400" rtl="0" eaLnBrk="1" fontAlgn="auto" latinLnBrk="0" hangingPunct="1">
              <a:lnSpc>
                <a:spcPts val="1725"/>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7F979D"/>
                </a:solidFill>
                <a:effectLst/>
                <a:uLnTx/>
                <a:uFillTx/>
                <a:latin typeface="Arial" pitchFamily="34" charset="0"/>
                <a:ea typeface="Arial" pitchFamily="34" charset="-122"/>
                <a:cs typeface="Arial" pitchFamily="34" charset="-120"/>
              </a:rPr>
              <a:t>emerging</a:t>
            </a:r>
            <a:endParaRPr kumimoji="0" lang="en-US" sz="1500" b="0" i="0" u="none" strike="noStrike" kern="1200" cap="none" spc="0" normalizeH="0" baseline="0" noProof="0" dirty="0">
              <a:ln>
                <a:noFill/>
              </a:ln>
              <a:solidFill>
                <a:srgbClr val="BFD8D5"/>
              </a:solidFill>
              <a:effectLst/>
              <a:uLnTx/>
              <a:uFillTx/>
              <a:latin typeface="Arial" charset="0"/>
              <a:ea typeface="Arial" charset="0"/>
              <a:cs typeface="Arial" charset="0"/>
            </a:endParaRPr>
          </a:p>
        </p:txBody>
      </p:sp>
      <p:sp>
        <p:nvSpPr>
          <p:cNvPr id="26" name="Text 23">
            <a:extLst>
              <a:ext uri="{FF2B5EF4-FFF2-40B4-BE49-F238E27FC236}">
                <a16:creationId xmlns:a16="http://schemas.microsoft.com/office/drawing/2014/main" id="{69641EB5-A3F3-24CE-BC1D-2B83FE6BA8FA}"/>
              </a:ext>
            </a:extLst>
          </p:cNvPr>
          <p:cNvSpPr/>
          <p:nvPr/>
        </p:nvSpPr>
        <p:spPr>
          <a:xfrm>
            <a:off x="8144779" y="2773724"/>
            <a:ext cx="1406525" cy="244475"/>
          </a:xfrm>
          <a:prstGeom prst="rect">
            <a:avLst/>
          </a:prstGeom>
          <a:noFill/>
          <a:ln/>
        </p:spPr>
        <p:txBody>
          <a:bodyPr wrap="square" lIns="0" tIns="0" rIns="0" bIns="0" rtlCol="0" anchor="t">
            <a:normAutofit/>
          </a:bodyPr>
          <a:lstStyle/>
          <a:p>
            <a:pPr marL="0" marR="0" lvl="0" indent="0" algn="ctr" defTabSz="914400" rtl="0" eaLnBrk="1" fontAlgn="auto" latinLnBrk="0" hangingPunct="1">
              <a:lnSpc>
                <a:spcPts val="1725"/>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7F979D"/>
                </a:solidFill>
                <a:effectLst/>
                <a:uLnTx/>
                <a:uFillTx/>
                <a:latin typeface="Arial" pitchFamily="34" charset="0"/>
                <a:ea typeface="Arial" pitchFamily="34" charset="-122"/>
                <a:cs typeface="Arial" pitchFamily="34" charset="-120"/>
              </a:rPr>
              <a:t>therapeutics</a:t>
            </a:r>
            <a:endParaRPr kumimoji="0" lang="en-US" sz="1500" b="0" i="0" u="none" strike="noStrike" kern="1200" cap="none" spc="0" normalizeH="0" baseline="0" noProof="0" dirty="0">
              <a:ln>
                <a:noFill/>
              </a:ln>
              <a:solidFill>
                <a:srgbClr val="BFD8D5"/>
              </a:solidFill>
              <a:effectLst/>
              <a:uLnTx/>
              <a:uFillTx/>
              <a:latin typeface="Arial" charset="0"/>
              <a:ea typeface="Arial" charset="0"/>
              <a:cs typeface="Arial" charset="0"/>
            </a:endParaRPr>
          </a:p>
        </p:txBody>
      </p:sp>
      <p:cxnSp>
        <p:nvCxnSpPr>
          <p:cNvPr id="30" name="Connector: Curved 29">
            <a:extLst>
              <a:ext uri="{FF2B5EF4-FFF2-40B4-BE49-F238E27FC236}">
                <a16:creationId xmlns:a16="http://schemas.microsoft.com/office/drawing/2014/main" id="{31ED547E-D1E8-9CE8-1CB5-5AADC0F0D134}"/>
              </a:ext>
            </a:extLst>
          </p:cNvPr>
          <p:cNvCxnSpPr>
            <a:cxnSpLocks/>
            <a:stCxn id="13" idx="2"/>
          </p:cNvCxnSpPr>
          <p:nvPr/>
        </p:nvCxnSpPr>
        <p:spPr>
          <a:xfrm rot="5400000">
            <a:off x="3297501" y="2831758"/>
            <a:ext cx="1152317" cy="705326"/>
          </a:xfrm>
          <a:prstGeom prst="curvedConnector3">
            <a:avLst>
              <a:gd name="adj1" fmla="val 50000"/>
            </a:avLst>
          </a:prstGeom>
          <a:ln w="76200">
            <a:solidFill>
              <a:srgbClr val="1E3A44"/>
            </a:solidFill>
          </a:ln>
        </p:spPr>
        <p:style>
          <a:lnRef idx="1">
            <a:schemeClr val="accent1"/>
          </a:lnRef>
          <a:fillRef idx="0">
            <a:schemeClr val="accent1"/>
          </a:fillRef>
          <a:effectRef idx="0">
            <a:schemeClr val="accent1"/>
          </a:effectRef>
          <a:fontRef idx="minor">
            <a:schemeClr val="tx1"/>
          </a:fontRef>
        </p:style>
      </p:cxnSp>
      <p:cxnSp>
        <p:nvCxnSpPr>
          <p:cNvPr id="33" name="Connector: Curved 32">
            <a:extLst>
              <a:ext uri="{FF2B5EF4-FFF2-40B4-BE49-F238E27FC236}">
                <a16:creationId xmlns:a16="http://schemas.microsoft.com/office/drawing/2014/main" id="{B86F3E12-8B6C-36F7-62C8-260F8A6CC2FE}"/>
              </a:ext>
            </a:extLst>
          </p:cNvPr>
          <p:cNvCxnSpPr>
            <a:cxnSpLocks/>
            <a:stCxn id="21" idx="2"/>
          </p:cNvCxnSpPr>
          <p:nvPr/>
        </p:nvCxnSpPr>
        <p:spPr>
          <a:xfrm rot="5400000">
            <a:off x="5121331" y="2255336"/>
            <a:ext cx="1236453" cy="2148682"/>
          </a:xfrm>
          <a:prstGeom prst="curvedConnector2">
            <a:avLst/>
          </a:prstGeom>
          <a:ln w="76200">
            <a:solidFill>
              <a:srgbClr val="1E3A44"/>
            </a:solidFill>
          </a:ln>
        </p:spPr>
        <p:style>
          <a:lnRef idx="1">
            <a:schemeClr val="accent1"/>
          </a:lnRef>
          <a:fillRef idx="0">
            <a:schemeClr val="accent1"/>
          </a:fillRef>
          <a:effectRef idx="0">
            <a:schemeClr val="accent1"/>
          </a:effectRef>
          <a:fontRef idx="minor">
            <a:schemeClr val="tx1"/>
          </a:fontRef>
        </p:style>
      </p:cxnSp>
      <p:cxnSp>
        <p:nvCxnSpPr>
          <p:cNvPr id="38" name="Connector: Curved 37">
            <a:extLst>
              <a:ext uri="{FF2B5EF4-FFF2-40B4-BE49-F238E27FC236}">
                <a16:creationId xmlns:a16="http://schemas.microsoft.com/office/drawing/2014/main" id="{CA330AD2-BB44-841E-1511-DFBEE840A6B7}"/>
              </a:ext>
            </a:extLst>
          </p:cNvPr>
          <p:cNvCxnSpPr>
            <a:cxnSpLocks/>
            <a:endCxn id="26" idx="2"/>
          </p:cNvCxnSpPr>
          <p:nvPr/>
        </p:nvCxnSpPr>
        <p:spPr>
          <a:xfrm flipV="1">
            <a:off x="5556301" y="3018199"/>
            <a:ext cx="3291741" cy="798151"/>
          </a:xfrm>
          <a:prstGeom prst="curvedConnector2">
            <a:avLst/>
          </a:prstGeom>
          <a:ln w="76200">
            <a:solidFill>
              <a:srgbClr val="1E3A44"/>
            </a:solidFill>
          </a:ln>
        </p:spPr>
        <p:style>
          <a:lnRef idx="1">
            <a:schemeClr val="accent1"/>
          </a:lnRef>
          <a:fillRef idx="0">
            <a:schemeClr val="accent1"/>
          </a:fillRef>
          <a:effectRef idx="0">
            <a:schemeClr val="accent1"/>
          </a:effectRef>
          <a:fontRef idx="minor">
            <a:schemeClr val="tx1"/>
          </a:fontRef>
        </p:style>
      </p:cxnSp>
      <p:cxnSp>
        <p:nvCxnSpPr>
          <p:cNvPr id="43" name="Connector: Curved 42">
            <a:extLst>
              <a:ext uri="{FF2B5EF4-FFF2-40B4-BE49-F238E27FC236}">
                <a16:creationId xmlns:a16="http://schemas.microsoft.com/office/drawing/2014/main" id="{2BD6B8F1-AAA5-E489-4FCA-05193182774D}"/>
              </a:ext>
            </a:extLst>
          </p:cNvPr>
          <p:cNvCxnSpPr>
            <a:cxnSpLocks/>
          </p:cNvCxnSpPr>
          <p:nvPr/>
        </p:nvCxnSpPr>
        <p:spPr>
          <a:xfrm rot="16200000" flipH="1">
            <a:off x="4910348" y="3410722"/>
            <a:ext cx="1577554" cy="2566194"/>
          </a:xfrm>
          <a:prstGeom prst="curvedConnector2">
            <a:avLst/>
          </a:prstGeom>
          <a:ln w="120650">
            <a:solidFill>
              <a:srgbClr val="1E3A44"/>
            </a:solidFill>
          </a:ln>
        </p:spPr>
        <p:style>
          <a:lnRef idx="1">
            <a:schemeClr val="accent1"/>
          </a:lnRef>
          <a:fillRef idx="0">
            <a:schemeClr val="accent1"/>
          </a:fillRef>
          <a:effectRef idx="0">
            <a:schemeClr val="accent1"/>
          </a:effectRef>
          <a:fontRef idx="minor">
            <a:schemeClr val="tx1"/>
          </a:fontRef>
        </p:style>
      </p:cxnSp>
      <p:sp>
        <p:nvSpPr>
          <p:cNvPr id="49" name="Shape 2">
            <a:extLst>
              <a:ext uri="{FF2B5EF4-FFF2-40B4-BE49-F238E27FC236}">
                <a16:creationId xmlns:a16="http://schemas.microsoft.com/office/drawing/2014/main" id="{9A1F8E98-A79E-1C51-192F-3437A6E93678}"/>
              </a:ext>
            </a:extLst>
          </p:cNvPr>
          <p:cNvSpPr/>
          <p:nvPr/>
        </p:nvSpPr>
        <p:spPr>
          <a:xfrm>
            <a:off x="6982222" y="5164265"/>
            <a:ext cx="1943100" cy="654050"/>
          </a:xfrm>
          <a:prstGeom prst="flowChartTerminator">
            <a:avLst/>
          </a:prstGeom>
          <a:solidFill>
            <a:srgbClr val="1E3A44"/>
          </a:solidFill>
          <a:ln w="19050">
            <a:solidFill>
              <a:srgbClr val="2B4852"/>
            </a:solidFill>
            <a:prstDash val="solid"/>
          </a:ln>
        </p:spPr>
        <p:txBody>
          <a:bodyPr anchor="ctr"/>
          <a:lstStyle/>
          <a:p>
            <a:pPr marL="0" marR="0" lvl="0" indent="0" algn="ctr" defTabSz="914400" rtl="0" eaLnBrk="1" fontAlgn="auto" latinLnBrk="0" hangingPunct="1">
              <a:lnSpc>
                <a:spcPts val="1725"/>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7F979D"/>
                </a:solidFill>
                <a:effectLst/>
                <a:uLnTx/>
                <a:uFillTx/>
                <a:latin typeface="Arial" pitchFamily="34" charset="0"/>
                <a:ea typeface="+mn-ea"/>
                <a:cs typeface="Arial" pitchFamily="34" charset="-120"/>
              </a:rPr>
              <a:t>Take Home</a:t>
            </a:r>
            <a:endParaRPr kumimoji="0" lang="en-AU" sz="1500" b="0" i="0" u="none" strike="noStrike" kern="1200" cap="none" spc="0" normalizeH="0" baseline="0" noProof="0" dirty="0">
              <a:ln>
                <a:noFill/>
              </a:ln>
              <a:solidFill>
                <a:srgbClr val="7F979D"/>
              </a:solidFill>
              <a:effectLst/>
              <a:uLnTx/>
              <a:uFillTx/>
              <a:latin typeface="Arial" pitchFamily="34" charset="0"/>
              <a:ea typeface="+mn-ea"/>
              <a:cs typeface="Arial" pitchFamily="34" charset="-120"/>
            </a:endParaRPr>
          </a:p>
        </p:txBody>
      </p:sp>
    </p:spTree>
    <p:extLst>
      <p:ext uri="{BB962C8B-B14F-4D97-AF65-F5344CB8AC3E}">
        <p14:creationId xmlns:p14="http://schemas.microsoft.com/office/powerpoint/2010/main" val="403533026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a:spLocks noGrp="1"/>
          </p:cNvSpPr>
          <p:nvPr>
            <p:ph type="title"/>
          </p:nvPr>
        </p:nvSpPr>
        <p:spPr>
          <a:xfrm>
            <a:off x="812800" y="812800"/>
            <a:ext cx="10883392" cy="807641"/>
          </a:xfrm>
          <a:prstGeom prst="rect">
            <a:avLst/>
          </a:prstGeom>
          <a:noFill/>
          <a:ln/>
        </p:spPr>
        <p:txBody>
          <a:bodyPr wrap="square" lIns="0" tIns="0" rIns="0" bIns="0" rtlCol="0" anchor="t">
            <a:normAutofit/>
          </a:bodyPr>
          <a:lstStyle/>
          <a:p>
            <a:pPr marL="0" indent="0" algn="l">
              <a:lnSpc>
                <a:spcPts val="3080"/>
              </a:lnSpc>
              <a:buNone/>
            </a:pPr>
            <a:r>
              <a:rPr lang="en-US" sz="2800" b="1" i="0" dirty="0">
                <a:solidFill>
                  <a:srgbClr val="12262E"/>
                </a:solidFill>
                <a:latin typeface="Georgia" pitchFamily="18" charset="0"/>
                <a:ea typeface="Georgia" pitchFamily="18" charset="-122"/>
                <a:cs typeface="Georgia" pitchFamily="18" charset="-120"/>
              </a:rPr>
              <a:t>Look for these in the biopsy </a:t>
            </a:r>
            <a:endParaRPr lang="en-US" sz="2800" dirty="0">
              <a:latin typeface="Georgia" charset="0"/>
              <a:ea typeface="Georgia" charset="0"/>
              <a:cs typeface="Georgia" charset="0"/>
            </a:endParaRPr>
          </a:p>
        </p:txBody>
      </p:sp>
      <p:sp>
        <p:nvSpPr>
          <p:cNvPr id="3" name="Shape 1"/>
          <p:cNvSpPr/>
          <p:nvPr/>
        </p:nvSpPr>
        <p:spPr>
          <a:xfrm>
            <a:off x="815975" y="1725216"/>
            <a:ext cx="3431084" cy="3552329"/>
          </a:xfrm>
          <a:prstGeom prst="roundRect">
            <a:avLst>
              <a:gd name="adj" fmla="val 3239"/>
            </a:avLst>
          </a:prstGeom>
          <a:solidFill>
            <a:srgbClr val="FBFAF6"/>
          </a:solidFill>
          <a:ln w="6350">
            <a:solidFill>
              <a:srgbClr val="DCD7C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12262E"/>
              </a:solidFill>
              <a:effectLst/>
              <a:uLnTx/>
              <a:uFillTx/>
              <a:latin typeface="Arial"/>
              <a:ea typeface="+mn-ea"/>
              <a:cs typeface="+mn-cs"/>
            </a:endParaRPr>
          </a:p>
        </p:txBody>
      </p:sp>
      <p:pic>
        <p:nvPicPr>
          <p:cNvPr id="4" name="Image 0" descr="Ductular reaction: a portal tract with its native duct, artery and portal vein, and many small irregular ductules spreading out from the tract edge into the surrounding parenchyma"/>
          <p:cNvPicPr>
            <a:picLocks noChangeAspect="1"/>
          </p:cNvPicPr>
          <p:nvPr/>
        </p:nvPicPr>
        <p:blipFill>
          <a:blip r:embed="rId3"/>
          <a:srcRect/>
          <a:stretch/>
        </p:blipFill>
        <p:spPr>
          <a:xfrm>
            <a:off x="958850" y="1855391"/>
            <a:ext cx="3155950" cy="1587500"/>
          </a:xfrm>
          <a:prstGeom prst="rect">
            <a:avLst/>
          </a:prstGeom>
        </p:spPr>
      </p:pic>
      <p:sp>
        <p:nvSpPr>
          <p:cNvPr id="5" name="Text 2"/>
          <p:cNvSpPr/>
          <p:nvPr/>
        </p:nvSpPr>
        <p:spPr>
          <a:xfrm>
            <a:off x="958850" y="3506391"/>
            <a:ext cx="3239694" cy="273645"/>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955"/>
              </a:lnSpc>
              <a:spcBef>
                <a:spcPts val="0"/>
              </a:spcBef>
              <a:spcAft>
                <a:spcPts val="0"/>
              </a:spcAft>
              <a:buClrTx/>
              <a:buSzTx/>
              <a:buFontTx/>
              <a:buNone/>
              <a:tabLst/>
              <a:defRPr/>
            </a:pPr>
            <a:r>
              <a:rPr kumimoji="0" lang="en-US" sz="1700" b="1" i="0" u="none" strike="noStrike" kern="1200" cap="none" spc="0" normalizeH="0" baseline="0" noProof="0" dirty="0">
                <a:ln>
                  <a:noFill/>
                </a:ln>
                <a:solidFill>
                  <a:srgbClr val="12262E"/>
                </a:solidFill>
                <a:effectLst/>
                <a:uLnTx/>
                <a:uFillTx/>
                <a:latin typeface="Georgia" pitchFamily="18" charset="0"/>
                <a:ea typeface="Georgia" pitchFamily="18" charset="-122"/>
                <a:cs typeface="Georgia" pitchFamily="18" charset="-120"/>
              </a:rPr>
              <a:t>Ductular reaction</a:t>
            </a:r>
            <a:endParaRPr kumimoji="0" lang="en-US" sz="1700" b="0" i="0" u="none" strike="noStrike" kern="1200" cap="none" spc="0" normalizeH="0" baseline="0" noProof="0" dirty="0">
              <a:ln>
                <a:noFill/>
              </a:ln>
              <a:solidFill>
                <a:srgbClr val="12262E"/>
              </a:solidFill>
              <a:effectLst/>
              <a:uLnTx/>
              <a:uFillTx/>
              <a:latin typeface="Georgia" charset="0"/>
              <a:ea typeface="Georgia" charset="0"/>
              <a:cs typeface="Georgia" charset="0"/>
            </a:endParaRPr>
          </a:p>
        </p:txBody>
      </p:sp>
      <p:sp>
        <p:nvSpPr>
          <p:cNvPr id="6" name="Text 3"/>
          <p:cNvSpPr/>
          <p:nvPr/>
        </p:nvSpPr>
        <p:spPr>
          <a:xfrm>
            <a:off x="958850" y="3818136"/>
            <a:ext cx="3239694" cy="471091"/>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755"/>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12262E"/>
                </a:solidFill>
                <a:effectLst/>
                <a:uLnTx/>
                <a:uFillTx/>
                <a:latin typeface="Arial" pitchFamily="34" charset="0"/>
                <a:ea typeface="Arial" pitchFamily="34" charset="-122"/>
                <a:cs typeface="Arial" pitchFamily="34" charset="-120"/>
              </a:rPr>
              <a:t>A repair response: more ductular profiles at the edge of the portal tract</a:t>
            </a:r>
            <a:endParaRPr kumimoji="0" lang="en-US" sz="1300" b="0" i="0" u="none" strike="noStrike" kern="1200" cap="none" spc="0" normalizeH="0" baseline="0" noProof="0" dirty="0">
              <a:ln>
                <a:noFill/>
              </a:ln>
              <a:solidFill>
                <a:srgbClr val="12262E"/>
              </a:solidFill>
              <a:effectLst/>
              <a:uLnTx/>
              <a:uFillTx/>
              <a:latin typeface="Arial" charset="0"/>
              <a:ea typeface="Arial" charset="0"/>
              <a:cs typeface="Arial" charset="0"/>
            </a:endParaRPr>
          </a:p>
        </p:txBody>
      </p:sp>
      <p:sp>
        <p:nvSpPr>
          <p:cNvPr id="7" name="Text 4"/>
          <p:cNvSpPr/>
          <p:nvPr/>
        </p:nvSpPr>
        <p:spPr>
          <a:xfrm>
            <a:off x="958850" y="4327327"/>
            <a:ext cx="3239694" cy="436761"/>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2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5E6E74"/>
                </a:solidFill>
                <a:effectLst/>
                <a:uLnTx/>
                <a:uFillTx/>
                <a:latin typeface="Arial" pitchFamily="34" charset="0"/>
                <a:ea typeface="Arial" pitchFamily="34" charset="-122"/>
                <a:cs typeface="Arial" pitchFamily="34" charset="-120"/>
              </a:rPr>
              <a:t>Look for:</a:t>
            </a:r>
            <a:r>
              <a:rPr kumimoji="0" lang="en-US" sz="1200" b="0" i="0" u="none" strike="noStrike" kern="1200" cap="none" spc="0" normalizeH="0" baseline="0" noProof="0" dirty="0">
                <a:ln>
                  <a:noFill/>
                </a:ln>
                <a:solidFill>
                  <a:srgbClr val="5E6E74"/>
                </a:solidFill>
                <a:effectLst/>
                <a:uLnTx/>
                <a:uFillTx/>
                <a:latin typeface="Arial" pitchFamily="34" charset="0"/>
                <a:ea typeface="Arial" pitchFamily="34" charset="-122"/>
                <a:cs typeface="Arial" pitchFamily="34" charset="-120"/>
              </a:rPr>
              <a:t> irregular ductules at the portal–parenchymal interface (CK7)</a:t>
            </a:r>
            <a:endParaRPr kumimoji="0" lang="en-US" sz="1200" b="0" i="0" u="none" strike="noStrike" kern="1200" cap="none" spc="0" normalizeH="0" baseline="0" noProof="0" dirty="0">
              <a:ln>
                <a:noFill/>
              </a:ln>
              <a:solidFill>
                <a:srgbClr val="12262E"/>
              </a:solidFill>
              <a:effectLst/>
              <a:uLnTx/>
              <a:uFillTx/>
              <a:latin typeface="Arial" charset="0"/>
              <a:ea typeface="Arial" charset="0"/>
              <a:cs typeface="Arial" charset="0"/>
            </a:endParaRPr>
          </a:p>
        </p:txBody>
      </p:sp>
      <p:sp>
        <p:nvSpPr>
          <p:cNvPr id="8" name="Text 5"/>
          <p:cNvSpPr/>
          <p:nvPr/>
        </p:nvSpPr>
        <p:spPr>
          <a:xfrm>
            <a:off x="958850" y="4941689"/>
            <a:ext cx="3239694" cy="23108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2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9A4A0B"/>
                </a:solidFill>
                <a:effectLst/>
                <a:uLnTx/>
                <a:uFillTx/>
                <a:latin typeface="Arial" pitchFamily="34" charset="0"/>
                <a:ea typeface="Arial" pitchFamily="34" charset="-122"/>
                <a:cs typeface="Arial" pitchFamily="34" charset="-120"/>
              </a:rPr>
              <a:t>Not specific for obstruction</a:t>
            </a:r>
            <a:endParaRPr kumimoji="0" lang="en-US" sz="1200" b="0" i="0" u="none" strike="noStrike" kern="1200" cap="none" spc="0" normalizeH="0" baseline="0" noProof="0" dirty="0">
              <a:ln>
                <a:noFill/>
              </a:ln>
              <a:solidFill>
                <a:srgbClr val="12262E"/>
              </a:solidFill>
              <a:effectLst/>
              <a:uLnTx/>
              <a:uFillTx/>
              <a:latin typeface="Arial" charset="0"/>
              <a:ea typeface="Arial" charset="0"/>
              <a:cs typeface="Arial" charset="0"/>
            </a:endParaRPr>
          </a:p>
        </p:txBody>
      </p:sp>
      <p:sp>
        <p:nvSpPr>
          <p:cNvPr id="9" name="Shape 6"/>
          <p:cNvSpPr/>
          <p:nvPr/>
        </p:nvSpPr>
        <p:spPr>
          <a:xfrm>
            <a:off x="4380409" y="1725216"/>
            <a:ext cx="3431183" cy="3552329"/>
          </a:xfrm>
          <a:prstGeom prst="roundRect">
            <a:avLst>
              <a:gd name="adj" fmla="val 3239"/>
            </a:avLst>
          </a:prstGeom>
          <a:solidFill>
            <a:srgbClr val="FBFAF6"/>
          </a:solidFill>
          <a:ln w="6350">
            <a:solidFill>
              <a:srgbClr val="DCD7C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12262E"/>
              </a:solidFill>
              <a:effectLst/>
              <a:uLnTx/>
              <a:uFillTx/>
              <a:latin typeface="Arial"/>
              <a:ea typeface="+mn-ea"/>
              <a:cs typeface="+mn-cs"/>
            </a:endParaRPr>
          </a:p>
        </p:txBody>
      </p:sp>
      <p:pic>
        <p:nvPicPr>
          <p:cNvPr id="10" name="Image 1" descr="Ductopenia: three portal tracts, each with a portal vein and an artery; the first two lack their native bile duct, shown as a dashed empty outline, and only the third still has a duct"/>
          <p:cNvPicPr>
            <a:picLocks noChangeAspect="1"/>
          </p:cNvPicPr>
          <p:nvPr/>
        </p:nvPicPr>
        <p:blipFill>
          <a:blip r:embed="rId4"/>
          <a:srcRect/>
          <a:stretch/>
        </p:blipFill>
        <p:spPr>
          <a:xfrm>
            <a:off x="4523284" y="1855391"/>
            <a:ext cx="3155950" cy="1587500"/>
          </a:xfrm>
          <a:prstGeom prst="rect">
            <a:avLst/>
          </a:prstGeom>
        </p:spPr>
      </p:pic>
      <p:sp>
        <p:nvSpPr>
          <p:cNvPr id="11" name="Text 7"/>
          <p:cNvSpPr/>
          <p:nvPr/>
        </p:nvSpPr>
        <p:spPr>
          <a:xfrm>
            <a:off x="4523284" y="3506391"/>
            <a:ext cx="3239796" cy="273645"/>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955"/>
              </a:lnSpc>
              <a:spcBef>
                <a:spcPts val="0"/>
              </a:spcBef>
              <a:spcAft>
                <a:spcPts val="0"/>
              </a:spcAft>
              <a:buClrTx/>
              <a:buSzTx/>
              <a:buFontTx/>
              <a:buNone/>
              <a:tabLst/>
              <a:defRPr/>
            </a:pPr>
            <a:r>
              <a:rPr kumimoji="0" lang="en-US" sz="1700" b="1" i="0" u="none" strike="noStrike" kern="1200" cap="none" spc="0" normalizeH="0" baseline="0" noProof="0" dirty="0">
                <a:ln>
                  <a:noFill/>
                </a:ln>
                <a:solidFill>
                  <a:srgbClr val="12262E"/>
                </a:solidFill>
                <a:effectLst/>
                <a:uLnTx/>
                <a:uFillTx/>
                <a:latin typeface="Georgia" pitchFamily="18" charset="0"/>
                <a:ea typeface="Georgia" pitchFamily="18" charset="-122"/>
                <a:cs typeface="Georgia" pitchFamily="18" charset="-120"/>
              </a:rPr>
              <a:t>Ductopenia</a:t>
            </a:r>
            <a:endParaRPr kumimoji="0" lang="en-US" sz="1700" b="0" i="0" u="none" strike="noStrike" kern="1200" cap="none" spc="0" normalizeH="0" baseline="0" noProof="0" dirty="0">
              <a:ln>
                <a:noFill/>
              </a:ln>
              <a:solidFill>
                <a:srgbClr val="12262E"/>
              </a:solidFill>
              <a:effectLst/>
              <a:uLnTx/>
              <a:uFillTx/>
              <a:latin typeface="Georgia" charset="0"/>
              <a:ea typeface="Georgia" charset="0"/>
              <a:cs typeface="Georgia" charset="0"/>
            </a:endParaRPr>
          </a:p>
        </p:txBody>
      </p:sp>
      <p:sp>
        <p:nvSpPr>
          <p:cNvPr id="12" name="Text 8"/>
          <p:cNvSpPr/>
          <p:nvPr/>
        </p:nvSpPr>
        <p:spPr>
          <a:xfrm>
            <a:off x="4523284" y="3818136"/>
            <a:ext cx="3239796" cy="471091"/>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755"/>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12262E"/>
                </a:solidFill>
                <a:effectLst/>
                <a:uLnTx/>
                <a:uFillTx/>
                <a:latin typeface="Arial" pitchFamily="34" charset="0"/>
                <a:ea typeface="Arial" pitchFamily="34" charset="-122"/>
                <a:cs typeface="Arial" pitchFamily="34" charset="-120"/>
              </a:rPr>
              <a:t>Native ducts absent in more than half of portal tracts, in an adequate sample</a:t>
            </a:r>
            <a:endParaRPr kumimoji="0" lang="en-US" sz="1300" b="0" i="0" u="none" strike="noStrike" kern="1200" cap="none" spc="0" normalizeH="0" baseline="0" noProof="0" dirty="0">
              <a:ln>
                <a:noFill/>
              </a:ln>
              <a:solidFill>
                <a:srgbClr val="12262E"/>
              </a:solidFill>
              <a:effectLst/>
              <a:uLnTx/>
              <a:uFillTx/>
              <a:latin typeface="Arial" charset="0"/>
              <a:ea typeface="Arial" charset="0"/>
              <a:cs typeface="Arial" charset="0"/>
            </a:endParaRPr>
          </a:p>
        </p:txBody>
      </p:sp>
      <p:sp>
        <p:nvSpPr>
          <p:cNvPr id="13" name="Text 9"/>
          <p:cNvSpPr/>
          <p:nvPr/>
        </p:nvSpPr>
        <p:spPr>
          <a:xfrm>
            <a:off x="4523284" y="4327327"/>
            <a:ext cx="3239796" cy="436761"/>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2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5E6E74"/>
                </a:solidFill>
                <a:effectLst/>
                <a:uLnTx/>
                <a:uFillTx/>
                <a:latin typeface="Arial" pitchFamily="34" charset="0"/>
                <a:ea typeface="Arial" pitchFamily="34" charset="-122"/>
                <a:cs typeface="Arial" pitchFamily="34" charset="-120"/>
              </a:rPr>
              <a:t>Look for:</a:t>
            </a:r>
            <a:r>
              <a:rPr kumimoji="0" lang="en-US" sz="1200" b="0" i="0" u="none" strike="noStrike" kern="1200" cap="none" spc="0" normalizeH="0" baseline="0" noProof="0" dirty="0">
                <a:ln>
                  <a:noFill/>
                </a:ln>
                <a:solidFill>
                  <a:srgbClr val="5E6E74"/>
                </a:solidFill>
                <a:effectLst/>
                <a:uLnTx/>
                <a:uFillTx/>
                <a:latin typeface="Arial" pitchFamily="34" charset="0"/>
                <a:ea typeface="Arial" pitchFamily="34" charset="-122"/>
                <a:cs typeface="Arial" pitchFamily="34" charset="-120"/>
              </a:rPr>
              <a:t> an artery and portal vein with no companion duct (CK7)</a:t>
            </a:r>
            <a:endParaRPr kumimoji="0" lang="en-US" sz="1200" b="0" i="0" u="none" strike="noStrike" kern="1200" cap="none" spc="0" normalizeH="0" baseline="0" noProof="0" dirty="0">
              <a:ln>
                <a:noFill/>
              </a:ln>
              <a:solidFill>
                <a:srgbClr val="12262E"/>
              </a:solidFill>
              <a:effectLst/>
              <a:uLnTx/>
              <a:uFillTx/>
              <a:latin typeface="Arial" charset="0"/>
              <a:ea typeface="Arial" charset="0"/>
              <a:cs typeface="Arial" charset="0"/>
            </a:endParaRPr>
          </a:p>
        </p:txBody>
      </p:sp>
      <p:sp>
        <p:nvSpPr>
          <p:cNvPr id="14" name="Text 10"/>
          <p:cNvSpPr/>
          <p:nvPr/>
        </p:nvSpPr>
        <p:spPr>
          <a:xfrm>
            <a:off x="4523284" y="4941689"/>
            <a:ext cx="3239796" cy="23108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2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9A4A0B"/>
                </a:solidFill>
                <a:effectLst/>
                <a:uLnTx/>
                <a:uFillTx/>
                <a:latin typeface="Arial" pitchFamily="34" charset="0"/>
                <a:ea typeface="Arial" pitchFamily="34" charset="-122"/>
                <a:cs typeface="Arial" pitchFamily="34" charset="-120"/>
              </a:rPr>
              <a:t>Needs about 10 or more portal tracts</a:t>
            </a:r>
            <a:endParaRPr kumimoji="0" lang="en-US" sz="1200" b="0" i="0" u="none" strike="noStrike" kern="1200" cap="none" spc="0" normalizeH="0" baseline="0" noProof="0" dirty="0">
              <a:ln>
                <a:noFill/>
              </a:ln>
              <a:solidFill>
                <a:srgbClr val="12262E"/>
              </a:solidFill>
              <a:effectLst/>
              <a:uLnTx/>
              <a:uFillTx/>
              <a:latin typeface="Arial" charset="0"/>
              <a:ea typeface="Arial" charset="0"/>
              <a:cs typeface="Arial" charset="0"/>
            </a:endParaRPr>
          </a:p>
        </p:txBody>
      </p:sp>
      <p:sp>
        <p:nvSpPr>
          <p:cNvPr id="15" name="Shape 11"/>
          <p:cNvSpPr/>
          <p:nvPr/>
        </p:nvSpPr>
        <p:spPr>
          <a:xfrm>
            <a:off x="7944941" y="1725216"/>
            <a:ext cx="3431084" cy="3552329"/>
          </a:xfrm>
          <a:prstGeom prst="roundRect">
            <a:avLst>
              <a:gd name="adj" fmla="val 3239"/>
            </a:avLst>
          </a:prstGeom>
          <a:solidFill>
            <a:srgbClr val="FBFAF6"/>
          </a:solidFill>
          <a:ln w="6350">
            <a:solidFill>
              <a:srgbClr val="DCD7C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12262E"/>
              </a:solidFill>
              <a:effectLst/>
              <a:uLnTx/>
              <a:uFillTx/>
              <a:latin typeface="Arial"/>
              <a:ea typeface="+mn-ea"/>
              <a:cs typeface="+mn-cs"/>
            </a:endParaRPr>
          </a:p>
        </p:txBody>
      </p:sp>
      <p:pic>
        <p:nvPicPr>
          <p:cNvPr id="16" name="Image 2" descr="Bland cholestasis: two rows of hepatocytes on either side of a dilated canaliculus filled with amber bile plugs, with bile droplets in some hepatocytes and no inflammatory cells"/>
          <p:cNvPicPr>
            <a:picLocks noChangeAspect="1"/>
          </p:cNvPicPr>
          <p:nvPr/>
        </p:nvPicPr>
        <p:blipFill>
          <a:blip r:embed="rId5"/>
          <a:srcRect/>
          <a:stretch/>
        </p:blipFill>
        <p:spPr>
          <a:xfrm>
            <a:off x="8087816" y="1855391"/>
            <a:ext cx="3155950" cy="1587500"/>
          </a:xfrm>
          <a:prstGeom prst="rect">
            <a:avLst/>
          </a:prstGeom>
        </p:spPr>
      </p:pic>
      <p:sp>
        <p:nvSpPr>
          <p:cNvPr id="17" name="Text 12"/>
          <p:cNvSpPr/>
          <p:nvPr/>
        </p:nvSpPr>
        <p:spPr>
          <a:xfrm>
            <a:off x="8087816" y="3506391"/>
            <a:ext cx="3239694" cy="273645"/>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955"/>
              </a:lnSpc>
              <a:spcBef>
                <a:spcPts val="0"/>
              </a:spcBef>
              <a:spcAft>
                <a:spcPts val="0"/>
              </a:spcAft>
              <a:buClrTx/>
              <a:buSzTx/>
              <a:buFontTx/>
              <a:buNone/>
              <a:tabLst/>
              <a:defRPr/>
            </a:pPr>
            <a:r>
              <a:rPr kumimoji="0" lang="en-US" sz="1700" b="1" i="0" u="none" strike="noStrike" kern="1200" cap="none" spc="0" normalizeH="0" baseline="0" noProof="0" dirty="0">
                <a:ln>
                  <a:noFill/>
                </a:ln>
                <a:solidFill>
                  <a:srgbClr val="12262E"/>
                </a:solidFill>
                <a:effectLst/>
                <a:uLnTx/>
                <a:uFillTx/>
                <a:latin typeface="Georgia" pitchFamily="18" charset="0"/>
                <a:ea typeface="Georgia" pitchFamily="18" charset="-122"/>
                <a:cs typeface="Georgia" pitchFamily="18" charset="-120"/>
              </a:rPr>
              <a:t>Bland cholestasis</a:t>
            </a:r>
            <a:endParaRPr kumimoji="0" lang="en-US" sz="1700" b="0" i="0" u="none" strike="noStrike" kern="1200" cap="none" spc="0" normalizeH="0" baseline="0" noProof="0" dirty="0">
              <a:ln>
                <a:noFill/>
              </a:ln>
              <a:solidFill>
                <a:srgbClr val="12262E"/>
              </a:solidFill>
              <a:effectLst/>
              <a:uLnTx/>
              <a:uFillTx/>
              <a:latin typeface="Georgia" charset="0"/>
              <a:ea typeface="Georgia" charset="0"/>
              <a:cs typeface="Georgia" charset="0"/>
            </a:endParaRPr>
          </a:p>
        </p:txBody>
      </p:sp>
      <p:sp>
        <p:nvSpPr>
          <p:cNvPr id="18" name="Text 13"/>
          <p:cNvSpPr/>
          <p:nvPr/>
        </p:nvSpPr>
        <p:spPr>
          <a:xfrm>
            <a:off x="8087816" y="3818136"/>
            <a:ext cx="3239694" cy="471091"/>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755"/>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12262E"/>
                </a:solidFill>
                <a:effectLst/>
                <a:uLnTx/>
                <a:uFillTx/>
                <a:latin typeface="Arial" pitchFamily="34" charset="0"/>
                <a:ea typeface="Arial" pitchFamily="34" charset="-122"/>
                <a:cs typeface="Arial" pitchFamily="34" charset="-120"/>
              </a:rPr>
              <a:t>Bile in canaliculi and hepatocytes without duct injury or much inflammation</a:t>
            </a:r>
            <a:endParaRPr kumimoji="0" lang="en-US" sz="1300" b="0" i="0" u="none" strike="noStrike" kern="1200" cap="none" spc="0" normalizeH="0" baseline="0" noProof="0" dirty="0">
              <a:ln>
                <a:noFill/>
              </a:ln>
              <a:solidFill>
                <a:srgbClr val="12262E"/>
              </a:solidFill>
              <a:effectLst/>
              <a:uLnTx/>
              <a:uFillTx/>
              <a:latin typeface="Arial" charset="0"/>
              <a:ea typeface="Arial" charset="0"/>
              <a:cs typeface="Arial" charset="0"/>
            </a:endParaRPr>
          </a:p>
        </p:txBody>
      </p:sp>
      <p:sp>
        <p:nvSpPr>
          <p:cNvPr id="19" name="Text 14"/>
          <p:cNvSpPr/>
          <p:nvPr/>
        </p:nvSpPr>
        <p:spPr>
          <a:xfrm>
            <a:off x="8087816" y="4327327"/>
            <a:ext cx="3239694" cy="436761"/>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2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5E6E74"/>
                </a:solidFill>
                <a:effectLst/>
                <a:uLnTx/>
                <a:uFillTx/>
                <a:latin typeface="Arial" pitchFamily="34" charset="0"/>
                <a:ea typeface="Arial" pitchFamily="34" charset="-122"/>
                <a:cs typeface="Arial" pitchFamily="34" charset="-120"/>
              </a:rPr>
              <a:t>Look for:</a:t>
            </a:r>
            <a:r>
              <a:rPr kumimoji="0" lang="en-US" sz="1200" b="0" i="0" u="none" strike="noStrike" kern="1200" cap="none" spc="0" normalizeH="0" baseline="0" noProof="0" dirty="0">
                <a:ln>
                  <a:noFill/>
                </a:ln>
                <a:solidFill>
                  <a:srgbClr val="5E6E74"/>
                </a:solidFill>
                <a:effectLst/>
                <a:uLnTx/>
                <a:uFillTx/>
                <a:latin typeface="Arial" pitchFamily="34" charset="0"/>
                <a:ea typeface="Arial" pitchFamily="34" charset="-122"/>
                <a:cs typeface="Arial" pitchFamily="34" charset="-120"/>
              </a:rPr>
              <a:t> canalicular bile plugs, mainly zone 3, minimal inflammation (H&amp;E)</a:t>
            </a:r>
            <a:endParaRPr kumimoji="0" lang="en-US" sz="1200" b="0" i="0" u="none" strike="noStrike" kern="1200" cap="none" spc="0" normalizeH="0" baseline="0" noProof="0" dirty="0">
              <a:ln>
                <a:noFill/>
              </a:ln>
              <a:solidFill>
                <a:srgbClr val="12262E"/>
              </a:solidFill>
              <a:effectLst/>
              <a:uLnTx/>
              <a:uFillTx/>
              <a:latin typeface="Arial" charset="0"/>
              <a:ea typeface="Arial" charset="0"/>
              <a:cs typeface="Arial" charset="0"/>
            </a:endParaRPr>
          </a:p>
        </p:txBody>
      </p:sp>
      <p:sp>
        <p:nvSpPr>
          <p:cNvPr id="20" name="Text 15"/>
          <p:cNvSpPr/>
          <p:nvPr/>
        </p:nvSpPr>
        <p:spPr>
          <a:xfrm>
            <a:off x="8087816" y="4941689"/>
            <a:ext cx="3239694" cy="23108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2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9A4A0B"/>
                </a:solidFill>
                <a:effectLst/>
                <a:uLnTx/>
                <a:uFillTx/>
                <a:latin typeface="Arial" pitchFamily="34" charset="0"/>
                <a:ea typeface="Arial" pitchFamily="34" charset="-122"/>
                <a:cs typeface="Arial" pitchFamily="34" charset="-120"/>
              </a:rPr>
              <a:t>Does not name a transporter</a:t>
            </a:r>
            <a:endParaRPr kumimoji="0" lang="en-US" sz="1200" b="0" i="0" u="none" strike="noStrike" kern="1200" cap="none" spc="0" normalizeH="0" baseline="0" noProof="0" dirty="0">
              <a:ln>
                <a:noFill/>
              </a:ln>
              <a:solidFill>
                <a:srgbClr val="12262E"/>
              </a:solidFill>
              <a:effectLst/>
              <a:uLnTx/>
              <a:uFillTx/>
              <a:latin typeface="Arial" charset="0"/>
              <a:ea typeface="Arial" charset="0"/>
              <a:cs typeface="Arial" charset="0"/>
            </a:endParaRPr>
          </a:p>
        </p:txBody>
      </p:sp>
      <p:sp>
        <p:nvSpPr>
          <p:cNvPr id="21" name="Text 16"/>
          <p:cNvSpPr/>
          <p:nvPr/>
        </p:nvSpPr>
        <p:spPr>
          <a:xfrm>
            <a:off x="812800" y="5407720"/>
            <a:ext cx="10566400" cy="434280"/>
          </a:xfrm>
          <a:prstGeom prst="roundRect">
            <a:avLst>
              <a:gd name="adj" fmla="val 20471"/>
            </a:avLst>
          </a:prstGeom>
          <a:solidFill>
            <a:srgbClr val="12262E"/>
          </a:solidFill>
          <a:ln/>
        </p:spPr>
        <p:txBody>
          <a:bodyPr wrap="square" lIns="151762" tIns="62862" rIns="151762" bIns="62862" rtlCol="0" anchor="ctr">
            <a:normAutofit/>
          </a:bodyPr>
          <a:lstStyle/>
          <a:p>
            <a:pPr marL="0" marR="0" lvl="0" indent="0" algn="l" defTabSz="914400" rtl="0" eaLnBrk="1" fontAlgn="auto" latinLnBrk="0" hangingPunct="1">
              <a:lnSpc>
                <a:spcPts val="182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2EFE6"/>
                </a:solidFill>
                <a:effectLst/>
                <a:uLnTx/>
                <a:uFillTx/>
                <a:latin typeface="Arial" pitchFamily="34" charset="0"/>
                <a:ea typeface="Arial" pitchFamily="34" charset="-122"/>
                <a:cs typeface="Arial" pitchFamily="34" charset="-120"/>
              </a:rPr>
              <a:t>Ductopenia and ductular reaction can coexist in the same biopsy</a:t>
            </a:r>
            <a:endParaRPr kumimoji="0" lang="en-US" sz="1400" b="0" i="0" u="none" strike="noStrike" kern="1200" cap="none" spc="0" normalizeH="0" baseline="0" noProof="0" dirty="0">
              <a:ln>
                <a:noFill/>
              </a:ln>
              <a:solidFill>
                <a:srgbClr val="12262E"/>
              </a:solidFill>
              <a:effectLst/>
              <a:uLnTx/>
              <a:uFillTx/>
              <a:latin typeface="Arial" charset="0"/>
              <a:ea typeface="Arial" charset="0"/>
              <a:cs typeface="Arial" charset="0"/>
            </a:endParaRPr>
          </a:p>
        </p:txBody>
      </p:sp>
      <p:sp>
        <p:nvSpPr>
          <p:cNvPr id="22" name="Text 17"/>
          <p:cNvSpPr/>
          <p:nvPr/>
        </p:nvSpPr>
        <p:spPr>
          <a:xfrm>
            <a:off x="812800" y="6238280"/>
            <a:ext cx="9483725"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5E6E74"/>
                </a:solidFill>
                <a:effectLst/>
                <a:uLnTx/>
                <a:uFillTx/>
                <a:latin typeface="Arial" pitchFamily="34" charset="0"/>
                <a:ea typeface="Arial" pitchFamily="34" charset="-122"/>
                <a:cs typeface="Arial" pitchFamily="34" charset="-120"/>
              </a:rPr>
              <a:t> , section 3.2 and Table 2 · Int J Mol Sci 2025;26:7729 · Gastroenterology 2025;168:675 · Original schematics</a:t>
            </a:r>
            <a:endParaRPr kumimoji="0" lang="en-US" sz="1200" b="0" i="0" u="none" strike="noStrike" kern="1200" cap="none" spc="0" normalizeH="0" baseline="0" noProof="0" dirty="0">
              <a:ln>
                <a:noFill/>
              </a:ln>
              <a:solidFill>
                <a:srgbClr val="12262E"/>
              </a:solidFill>
              <a:effectLst/>
              <a:uLnTx/>
              <a:uFillTx/>
              <a:latin typeface="Arial" charset="0"/>
              <a:ea typeface="Arial" charset="0"/>
              <a:cs typeface="Arial" charset="0"/>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6F3EC"/>
        </a:solidFill>
        <a:effectLst/>
      </p:bgPr>
    </p:bg>
    <p:spTree>
      <p:nvGrpSpPr>
        <p:cNvPr id="1" name=""/>
        <p:cNvGrpSpPr/>
        <p:nvPr/>
      </p:nvGrpSpPr>
      <p:grpSpPr>
        <a:xfrm>
          <a:off x="0" y="0"/>
          <a:ext cx="0" cy="0"/>
          <a:chOff x="0" y="0"/>
          <a:chExt cx="0" cy="0"/>
        </a:xfrm>
      </p:grpSpPr>
      <p:sp>
        <p:nvSpPr>
          <p:cNvPr id="3" name="Text 1"/>
          <p:cNvSpPr>
            <a:spLocks noGrp="1"/>
          </p:cNvSpPr>
          <p:nvPr>
            <p:ph type="title"/>
          </p:nvPr>
        </p:nvSpPr>
        <p:spPr>
          <a:xfrm>
            <a:off x="812800" y="685800"/>
            <a:ext cx="10883392" cy="416520"/>
          </a:xfrm>
          <a:prstGeom prst="rect">
            <a:avLst/>
          </a:prstGeom>
          <a:noFill/>
          <a:ln/>
        </p:spPr>
        <p:txBody>
          <a:bodyPr wrap="square" lIns="0" tIns="0" rIns="0" bIns="0" rtlCol="0" anchor="t">
            <a:normAutofit/>
          </a:bodyPr>
          <a:lstStyle/>
          <a:p>
            <a:pPr marL="0" indent="0" algn="l">
              <a:lnSpc>
                <a:spcPts val="3080"/>
              </a:lnSpc>
              <a:buNone/>
            </a:pPr>
            <a:r>
              <a:rPr lang="en-US" sz="2800" b="1" i="0" dirty="0">
                <a:solidFill>
                  <a:srgbClr val="12262E"/>
                </a:solidFill>
                <a:latin typeface="Georgia" pitchFamily="18" charset="0"/>
                <a:ea typeface="Georgia" pitchFamily="18" charset="-122"/>
                <a:cs typeface="Georgia" pitchFamily="18" charset="-120"/>
              </a:rPr>
              <a:t>Causes of ductopenia in adults</a:t>
            </a:r>
            <a:endParaRPr lang="en-US" sz="2800" dirty="0">
              <a:latin typeface="Georgia" charset="0"/>
              <a:ea typeface="Georgia" charset="0"/>
              <a:cs typeface="Georgia" charset="0"/>
            </a:endParaRPr>
          </a:p>
        </p:txBody>
      </p:sp>
      <p:sp>
        <p:nvSpPr>
          <p:cNvPr id="23" name="Text 21"/>
          <p:cNvSpPr/>
          <p:nvPr/>
        </p:nvSpPr>
        <p:spPr>
          <a:xfrm>
            <a:off x="812800" y="6238280"/>
            <a:ext cx="10883392" cy="619720"/>
          </a:xfrm>
          <a:prstGeom prst="rect">
            <a:avLst/>
          </a:prstGeom>
          <a:noFill/>
          <a:ln/>
        </p:spPr>
        <p:txBody>
          <a:bodyPr wrap="square" lIns="0" tIns="0" rIns="0" bIns="0" rtlCol="0" anchor="t">
            <a:normAutofit/>
          </a:bodyPr>
          <a:lstStyle/>
          <a:p>
            <a:pPr lvl="0">
              <a:lnSpc>
                <a:spcPts val="1680"/>
              </a:lnSpc>
              <a:defRPr/>
            </a:pPr>
            <a:r>
              <a:rPr lang="en-US" sz="1200" dirty="0">
                <a:solidFill>
                  <a:srgbClr val="5E6E74"/>
                </a:solidFill>
                <a:latin typeface="Arial" pitchFamily="34" charset="0"/>
                <a:ea typeface="Arial" pitchFamily="34" charset="-122"/>
                <a:cs typeface="Arial" pitchFamily="34" charset="-120"/>
              </a:rPr>
              <a:t>Thompson R, Vilarinho S, Miquel R ... Challenges in the diagnosis and treatment of genetic cholestasis in adults JHEP Reports, 2025; 8</a:t>
            </a:r>
            <a:br>
              <a:rPr lang="en-US" sz="1200" dirty="0">
                <a:solidFill>
                  <a:srgbClr val="5E6E74"/>
                </a:solidFill>
                <a:latin typeface="Arial" pitchFamily="34" charset="0"/>
                <a:ea typeface="Arial" pitchFamily="34" charset="-122"/>
                <a:cs typeface="Arial" pitchFamily="34" charset="-120"/>
              </a:rPr>
            </a:br>
            <a:r>
              <a:rPr kumimoji="0" lang="en-US" sz="1200" b="0" i="0" u="none" strike="noStrike" kern="1200" cap="none" spc="0" normalizeH="0" baseline="0" noProof="0" dirty="0">
                <a:ln>
                  <a:noFill/>
                </a:ln>
                <a:solidFill>
                  <a:srgbClr val="5E6E74"/>
                </a:solidFill>
                <a:effectLst/>
                <a:uLnTx/>
                <a:uFillTx/>
                <a:latin typeface="Arial" pitchFamily="34" charset="0"/>
                <a:ea typeface="Arial" pitchFamily="34" charset="-122"/>
                <a:cs typeface="Arial" pitchFamily="34" charset="-120"/>
              </a:rPr>
              <a:t>· Int J Mol Sci 2025;26:7729</a:t>
            </a:r>
            <a:endParaRPr kumimoji="0" lang="en-US" sz="1200" b="0" i="0" u="none" strike="noStrike" kern="1200" cap="none" spc="0" normalizeH="0" baseline="0" noProof="0" dirty="0">
              <a:ln>
                <a:noFill/>
              </a:ln>
              <a:solidFill>
                <a:srgbClr val="12262E"/>
              </a:solidFill>
              <a:effectLst/>
              <a:uLnTx/>
              <a:uFillTx/>
              <a:latin typeface="Arial" charset="0"/>
              <a:ea typeface="Arial" charset="0"/>
              <a:cs typeface="Arial" charset="0"/>
            </a:endParaRPr>
          </a:p>
        </p:txBody>
      </p:sp>
      <p:sp>
        <p:nvSpPr>
          <p:cNvPr id="25" name="Rounded Rectangle 24"/>
          <p:cNvSpPr/>
          <p:nvPr/>
        </p:nvSpPr>
        <p:spPr>
          <a:xfrm>
            <a:off x="813816" y="1600200"/>
            <a:ext cx="3566160" cy="3977639"/>
          </a:xfrm>
          <a:prstGeom prst="roundRect">
            <a:avLst>
              <a:gd name="adj" fmla="val 4000"/>
            </a:avLst>
          </a:prstGeom>
          <a:solidFill>
            <a:srgbClr val="122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6F3EC"/>
              </a:solidFill>
              <a:effectLst/>
              <a:uLnTx/>
              <a:uFillTx/>
              <a:latin typeface="Arial"/>
              <a:ea typeface="+mn-ea"/>
              <a:cs typeface="+mn-cs"/>
            </a:endParaRPr>
          </a:p>
        </p:txBody>
      </p:sp>
      <p:sp>
        <p:nvSpPr>
          <p:cNvPr id="26" name="TextBox 25"/>
          <p:cNvSpPr txBox="1"/>
          <p:nvPr/>
        </p:nvSpPr>
        <p:spPr>
          <a:xfrm>
            <a:off x="1143000" y="1920240"/>
            <a:ext cx="2926080" cy="274320"/>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1100" b="1" i="0" u="none" strike="noStrike" kern="1200" cap="none" spc="0" normalizeH="0" baseline="0" noProof="0">
                <a:ln>
                  <a:noFill/>
                </a:ln>
                <a:solidFill>
                  <a:srgbClr val="F2A65A"/>
                </a:solidFill>
                <a:effectLst/>
                <a:uLnTx/>
                <a:uFillTx/>
                <a:latin typeface="Arial"/>
                <a:ea typeface="+mn-ea"/>
                <a:cs typeface="+mn-cs"/>
              </a:rPr>
              <a:t>WORKING DEFINITION</a:t>
            </a:r>
          </a:p>
        </p:txBody>
      </p:sp>
      <p:sp>
        <p:nvSpPr>
          <p:cNvPr id="27" name="TextBox 26"/>
          <p:cNvSpPr txBox="1"/>
          <p:nvPr/>
        </p:nvSpPr>
        <p:spPr>
          <a:xfrm>
            <a:off x="1143000" y="2331720"/>
            <a:ext cx="2926080" cy="1097280"/>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6000" b="1" i="0" u="none" strike="noStrike" kern="1200" cap="none" spc="0" normalizeH="0" baseline="0" noProof="0">
                <a:ln>
                  <a:noFill/>
                </a:ln>
                <a:solidFill>
                  <a:srgbClr val="FFFFFF"/>
                </a:solidFill>
                <a:effectLst/>
                <a:uLnTx/>
                <a:uFillTx/>
                <a:latin typeface="Georgia"/>
                <a:ea typeface="+mn-ea"/>
                <a:cs typeface="+mn-cs"/>
              </a:rPr>
              <a:t>&gt; 50%</a:t>
            </a:r>
          </a:p>
        </p:txBody>
      </p:sp>
      <p:sp>
        <p:nvSpPr>
          <p:cNvPr id="28" name="TextBox 27"/>
          <p:cNvSpPr txBox="1"/>
          <p:nvPr/>
        </p:nvSpPr>
        <p:spPr>
          <a:xfrm>
            <a:off x="1143000" y="3520440"/>
            <a:ext cx="2926080" cy="914400"/>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1800" b="0" i="0" u="none" strike="noStrike" kern="1200" cap="none" spc="0" normalizeH="0" baseline="0" noProof="0">
                <a:ln>
                  <a:noFill/>
                </a:ln>
                <a:solidFill>
                  <a:srgbClr val="FFFFFF"/>
                </a:solidFill>
                <a:effectLst/>
                <a:uLnTx/>
                <a:uFillTx/>
                <a:latin typeface="Arial"/>
                <a:ea typeface="+mn-ea"/>
                <a:cs typeface="+mn-cs"/>
              </a:rPr>
              <a:t>of portal tracts have no interlobular duct</a:t>
            </a:r>
          </a:p>
        </p:txBody>
      </p:sp>
      <p:sp>
        <p:nvSpPr>
          <p:cNvPr id="29" name="TextBox 28"/>
          <p:cNvSpPr txBox="1"/>
          <p:nvPr/>
        </p:nvSpPr>
        <p:spPr>
          <a:xfrm>
            <a:off x="1143000" y="4572000"/>
            <a:ext cx="2926080" cy="731520"/>
          </a:xfrm>
          <a:prstGeom prst="rect">
            <a:avLst/>
          </a:prstGeom>
          <a:noFill/>
        </p:spPr>
        <p:txBody>
          <a:bodyPr wrap="square" lIns="0" tIns="0" rIns="0" bIns="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1300" b="0" i="0" u="none" strike="noStrike" kern="1200" cap="none" spc="0" normalizeH="0" baseline="0" noProof="0" dirty="0">
                <a:ln>
                  <a:noFill/>
                </a:ln>
                <a:solidFill>
                  <a:srgbClr val="F8E1C4"/>
                </a:solidFill>
                <a:effectLst/>
                <a:uLnTx/>
                <a:uFillTx/>
                <a:latin typeface="Arial"/>
                <a:ea typeface="+mn-ea"/>
                <a:cs typeface="+mn-cs"/>
              </a:rPr>
              <a:t>Counted in an adequate sample</a:t>
            </a:r>
          </a:p>
        </p:txBody>
      </p:sp>
      <p:sp>
        <p:nvSpPr>
          <p:cNvPr id="30" name="Rounded Rectangle 29"/>
          <p:cNvSpPr/>
          <p:nvPr/>
        </p:nvSpPr>
        <p:spPr>
          <a:xfrm>
            <a:off x="4663440" y="1600200"/>
            <a:ext cx="3246120" cy="1204264"/>
          </a:xfrm>
          <a:prstGeom prst="roundRect">
            <a:avLst>
              <a:gd name="adj" fmla="val 8000"/>
            </a:avLst>
          </a:prstGeom>
          <a:solidFill>
            <a:srgbClr val="FBFAF6"/>
          </a:solidFill>
          <a:ln w="9525">
            <a:solidFill>
              <a:srgbClr val="DCD7C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000" b="0" i="0" u="none" strike="noStrike" kern="1200" cap="none" spc="0" normalizeH="0" baseline="0" noProof="0">
              <a:ln>
                <a:noFill/>
              </a:ln>
              <a:solidFill>
                <a:srgbClr val="F6F3EC"/>
              </a:solidFill>
              <a:effectLst/>
              <a:uLnTx/>
              <a:uFillTx/>
              <a:latin typeface="Arial"/>
              <a:ea typeface="+mn-ea"/>
              <a:cs typeface="+mn-cs"/>
            </a:endParaRPr>
          </a:p>
        </p:txBody>
      </p:sp>
      <p:sp>
        <p:nvSpPr>
          <p:cNvPr id="31" name="Oval 30"/>
          <p:cNvSpPr/>
          <p:nvPr/>
        </p:nvSpPr>
        <p:spPr>
          <a:xfrm>
            <a:off x="4846320" y="1783080"/>
            <a:ext cx="548640" cy="548640"/>
          </a:xfrm>
          <a:prstGeom prst="ellipse">
            <a:avLst/>
          </a:prstGeom>
          <a:solidFill>
            <a:srgbClr val="0E667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000" b="0" i="0" u="none" strike="noStrike" kern="1200" cap="none" spc="0" normalizeH="0" baseline="0" noProof="0">
              <a:ln>
                <a:noFill/>
              </a:ln>
              <a:solidFill>
                <a:srgbClr val="F6F3EC"/>
              </a:solidFill>
              <a:effectLst/>
              <a:uLnTx/>
              <a:uFillTx/>
              <a:latin typeface="Arial"/>
              <a:ea typeface="+mn-ea"/>
              <a:cs typeface="+mn-cs"/>
            </a:endParaRPr>
          </a:p>
        </p:txBody>
      </p:sp>
      <p:pic>
        <p:nvPicPr>
          <p:cNvPr id="32" name="Picture 31" descr="icon-shield-84ccc534.png"/>
          <p:cNvPicPr>
            <a:picLocks noChangeAspect="1"/>
          </p:cNvPicPr>
          <p:nvPr/>
        </p:nvPicPr>
        <p:blipFill>
          <a:blip r:embed="rId3"/>
          <a:stretch>
            <a:fillRect/>
          </a:stretch>
        </p:blipFill>
        <p:spPr>
          <a:xfrm>
            <a:off x="4974336" y="1911095"/>
            <a:ext cx="292608" cy="292608"/>
          </a:xfrm>
          <a:prstGeom prst="rect">
            <a:avLst/>
          </a:prstGeom>
        </p:spPr>
      </p:pic>
      <p:sp>
        <p:nvSpPr>
          <p:cNvPr id="33" name="TextBox 32"/>
          <p:cNvSpPr txBox="1"/>
          <p:nvPr/>
        </p:nvSpPr>
        <p:spPr>
          <a:xfrm>
            <a:off x="5559552" y="1783080"/>
            <a:ext cx="2194560" cy="759182"/>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1600" b="1" i="0" u="none" strike="noStrike" kern="1200" cap="none" spc="0" normalizeH="0" baseline="0" noProof="0">
                <a:ln>
                  <a:noFill/>
                </a:ln>
                <a:solidFill>
                  <a:srgbClr val="12262E"/>
                </a:solidFill>
                <a:effectLst/>
                <a:uLnTx/>
                <a:uFillTx/>
                <a:latin typeface="Arial"/>
                <a:ea typeface="+mn-ea"/>
                <a:cs typeface="+mn-cs"/>
              </a:rPr>
              <a:t>Immune cholangiopathy</a:t>
            </a:r>
          </a:p>
          <a:p>
            <a:pPr marL="0" marR="0" lvl="0" indent="0" algn="l" defTabSz="914400" rtl="0" eaLnBrk="1" fontAlgn="auto" latinLnBrk="0" hangingPunct="1">
              <a:lnSpc>
                <a:spcPct val="100000"/>
              </a:lnSpc>
              <a:spcBef>
                <a:spcPts val="400"/>
              </a:spcBef>
              <a:spcAft>
                <a:spcPts val="0"/>
              </a:spcAft>
              <a:buClrTx/>
              <a:buSzTx/>
              <a:buFontTx/>
              <a:buNone/>
              <a:tabLst/>
              <a:defRPr/>
            </a:pPr>
            <a:r>
              <a:rPr kumimoji="0" sz="1400" b="0" i="0" u="none" strike="noStrike" kern="1200" cap="none" spc="0" normalizeH="0" baseline="0" noProof="0">
                <a:ln>
                  <a:noFill/>
                </a:ln>
                <a:solidFill>
                  <a:srgbClr val="5E6E74"/>
                </a:solidFill>
                <a:effectLst/>
                <a:uLnTx/>
                <a:uFillTx/>
                <a:latin typeface="Arial"/>
                <a:ea typeface="+mn-ea"/>
                <a:cs typeface="+mn-cs"/>
              </a:rPr>
              <a:t>PBC, small-duct PSC</a:t>
            </a:r>
          </a:p>
        </p:txBody>
      </p:sp>
      <p:sp>
        <p:nvSpPr>
          <p:cNvPr id="34" name="Rounded Rectangle 33"/>
          <p:cNvSpPr/>
          <p:nvPr/>
        </p:nvSpPr>
        <p:spPr>
          <a:xfrm>
            <a:off x="8129016" y="1600200"/>
            <a:ext cx="3246120" cy="1204264"/>
          </a:xfrm>
          <a:prstGeom prst="roundRect">
            <a:avLst>
              <a:gd name="adj" fmla="val 8000"/>
            </a:avLst>
          </a:prstGeom>
          <a:solidFill>
            <a:srgbClr val="FBFAF6"/>
          </a:solidFill>
          <a:ln w="9525">
            <a:solidFill>
              <a:srgbClr val="DCD7C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000" b="0" i="0" u="none" strike="noStrike" kern="1200" cap="none" spc="0" normalizeH="0" baseline="0" noProof="0">
              <a:ln>
                <a:noFill/>
              </a:ln>
              <a:solidFill>
                <a:srgbClr val="F6F3EC"/>
              </a:solidFill>
              <a:effectLst/>
              <a:uLnTx/>
              <a:uFillTx/>
              <a:latin typeface="Arial"/>
              <a:ea typeface="+mn-ea"/>
              <a:cs typeface="+mn-cs"/>
            </a:endParaRPr>
          </a:p>
        </p:txBody>
      </p:sp>
      <p:sp>
        <p:nvSpPr>
          <p:cNvPr id="35" name="Oval 34"/>
          <p:cNvSpPr/>
          <p:nvPr/>
        </p:nvSpPr>
        <p:spPr>
          <a:xfrm>
            <a:off x="8311896" y="1783080"/>
            <a:ext cx="548640" cy="548640"/>
          </a:xfrm>
          <a:prstGeom prst="ellipse">
            <a:avLst/>
          </a:prstGeom>
          <a:solidFill>
            <a:srgbClr val="0E667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000" b="0" i="0" u="none" strike="noStrike" kern="1200" cap="none" spc="0" normalizeH="0" baseline="0" noProof="0">
              <a:ln>
                <a:noFill/>
              </a:ln>
              <a:solidFill>
                <a:srgbClr val="F6F3EC"/>
              </a:solidFill>
              <a:effectLst/>
              <a:uLnTx/>
              <a:uFillTx/>
              <a:latin typeface="Arial"/>
              <a:ea typeface="+mn-ea"/>
              <a:cs typeface="+mn-cs"/>
            </a:endParaRPr>
          </a:p>
        </p:txBody>
      </p:sp>
      <p:pic>
        <p:nvPicPr>
          <p:cNvPr id="36" name="Picture 35" descr="icon-pill-f5b3e85a.png"/>
          <p:cNvPicPr>
            <a:picLocks noChangeAspect="1"/>
          </p:cNvPicPr>
          <p:nvPr/>
        </p:nvPicPr>
        <p:blipFill>
          <a:blip r:embed="rId4"/>
          <a:stretch>
            <a:fillRect/>
          </a:stretch>
        </p:blipFill>
        <p:spPr>
          <a:xfrm>
            <a:off x="8439912" y="1911095"/>
            <a:ext cx="292608" cy="292608"/>
          </a:xfrm>
          <a:prstGeom prst="rect">
            <a:avLst/>
          </a:prstGeom>
        </p:spPr>
      </p:pic>
      <p:sp>
        <p:nvSpPr>
          <p:cNvPr id="37" name="TextBox 36"/>
          <p:cNvSpPr txBox="1"/>
          <p:nvPr/>
        </p:nvSpPr>
        <p:spPr>
          <a:xfrm>
            <a:off x="9025128" y="1783080"/>
            <a:ext cx="2194560" cy="728405"/>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1600" b="1" i="0" u="none" strike="noStrike" kern="1200" cap="none" spc="0" normalizeH="0" baseline="0" noProof="0">
                <a:ln>
                  <a:noFill/>
                </a:ln>
                <a:solidFill>
                  <a:srgbClr val="12262E"/>
                </a:solidFill>
                <a:effectLst/>
                <a:uLnTx/>
                <a:uFillTx/>
                <a:latin typeface="Arial"/>
                <a:ea typeface="+mn-ea"/>
                <a:cs typeface="+mn-cs"/>
              </a:rPr>
              <a:t>Drugs</a:t>
            </a:r>
          </a:p>
          <a:p>
            <a:pPr marL="0" marR="0" lvl="0" indent="0" algn="l" defTabSz="914400" rtl="0" eaLnBrk="1" fontAlgn="auto" latinLnBrk="0" hangingPunct="1">
              <a:lnSpc>
                <a:spcPct val="100000"/>
              </a:lnSpc>
              <a:spcBef>
                <a:spcPts val="400"/>
              </a:spcBef>
              <a:spcAft>
                <a:spcPts val="0"/>
              </a:spcAft>
              <a:buClrTx/>
              <a:buSzTx/>
              <a:buFontTx/>
              <a:buNone/>
              <a:tabLst/>
              <a:defRPr/>
            </a:pPr>
            <a:r>
              <a:rPr kumimoji="0" sz="1400" b="0" i="0" u="none" strike="noStrike" kern="1200" cap="none" spc="0" normalizeH="0" baseline="0" noProof="0">
                <a:ln>
                  <a:noFill/>
                </a:ln>
                <a:solidFill>
                  <a:srgbClr val="5E6E74"/>
                </a:solidFill>
                <a:effectLst/>
                <a:uLnTx/>
                <a:uFillTx/>
                <a:latin typeface="Arial"/>
                <a:ea typeface="+mn-ea"/>
                <a:cs typeface="+mn-cs"/>
              </a:rPr>
              <a:t>Vanishing bile duct syndrome after drug injury</a:t>
            </a:r>
          </a:p>
        </p:txBody>
      </p:sp>
      <p:sp>
        <p:nvSpPr>
          <p:cNvPr id="38" name="Rounded Rectangle 37"/>
          <p:cNvSpPr/>
          <p:nvPr/>
        </p:nvSpPr>
        <p:spPr>
          <a:xfrm>
            <a:off x="4663440" y="2987344"/>
            <a:ext cx="3246120" cy="1204264"/>
          </a:xfrm>
          <a:prstGeom prst="roundRect">
            <a:avLst>
              <a:gd name="adj" fmla="val 8000"/>
            </a:avLst>
          </a:prstGeom>
          <a:solidFill>
            <a:srgbClr val="FBFAF6"/>
          </a:solidFill>
          <a:ln w="9525">
            <a:solidFill>
              <a:srgbClr val="DCD7C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000" b="0" i="0" u="none" strike="noStrike" kern="1200" cap="none" spc="0" normalizeH="0" baseline="0" noProof="0">
              <a:ln>
                <a:noFill/>
              </a:ln>
              <a:solidFill>
                <a:srgbClr val="F6F3EC"/>
              </a:solidFill>
              <a:effectLst/>
              <a:uLnTx/>
              <a:uFillTx/>
              <a:latin typeface="Arial"/>
              <a:ea typeface="+mn-ea"/>
              <a:cs typeface="+mn-cs"/>
            </a:endParaRPr>
          </a:p>
        </p:txBody>
      </p:sp>
      <p:sp>
        <p:nvSpPr>
          <p:cNvPr id="39" name="Oval 38"/>
          <p:cNvSpPr/>
          <p:nvPr/>
        </p:nvSpPr>
        <p:spPr>
          <a:xfrm>
            <a:off x="4846320" y="3170224"/>
            <a:ext cx="548640" cy="548640"/>
          </a:xfrm>
          <a:prstGeom prst="ellipse">
            <a:avLst/>
          </a:prstGeom>
          <a:solidFill>
            <a:srgbClr val="0E667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000" b="0" i="0" u="none" strike="noStrike" kern="1200" cap="none" spc="0" normalizeH="0" baseline="0" noProof="0">
              <a:ln>
                <a:noFill/>
              </a:ln>
              <a:solidFill>
                <a:srgbClr val="F6F3EC"/>
              </a:solidFill>
              <a:effectLst/>
              <a:uLnTx/>
              <a:uFillTx/>
              <a:latin typeface="Arial"/>
              <a:ea typeface="+mn-ea"/>
              <a:cs typeface="+mn-cs"/>
            </a:endParaRPr>
          </a:p>
        </p:txBody>
      </p:sp>
      <p:pic>
        <p:nvPicPr>
          <p:cNvPr id="40" name="Picture 39" descr="icon-arrow-swap-5c0a82c3.png"/>
          <p:cNvPicPr>
            <a:picLocks noChangeAspect="1"/>
          </p:cNvPicPr>
          <p:nvPr/>
        </p:nvPicPr>
        <p:blipFill>
          <a:blip r:embed="rId5"/>
          <a:stretch>
            <a:fillRect/>
          </a:stretch>
        </p:blipFill>
        <p:spPr>
          <a:xfrm>
            <a:off x="4974336" y="3298240"/>
            <a:ext cx="292608" cy="292608"/>
          </a:xfrm>
          <a:prstGeom prst="rect">
            <a:avLst/>
          </a:prstGeom>
        </p:spPr>
      </p:pic>
      <p:sp>
        <p:nvSpPr>
          <p:cNvPr id="41" name="TextBox 40"/>
          <p:cNvSpPr txBox="1"/>
          <p:nvPr/>
        </p:nvSpPr>
        <p:spPr>
          <a:xfrm>
            <a:off x="5559552" y="3170224"/>
            <a:ext cx="2194560" cy="728405"/>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1600" b="1" i="0" u="none" strike="noStrike" kern="1200" cap="none" spc="0" normalizeH="0" baseline="0" noProof="0">
                <a:ln>
                  <a:noFill/>
                </a:ln>
                <a:solidFill>
                  <a:srgbClr val="12262E"/>
                </a:solidFill>
                <a:effectLst/>
                <a:uLnTx/>
                <a:uFillTx/>
                <a:latin typeface="Arial"/>
                <a:ea typeface="+mn-ea"/>
                <a:cs typeface="+mn-cs"/>
              </a:rPr>
              <a:t>Transplant</a:t>
            </a:r>
          </a:p>
          <a:p>
            <a:pPr marL="0" marR="0" lvl="0" indent="0" algn="l" defTabSz="914400" rtl="0" eaLnBrk="1" fontAlgn="auto" latinLnBrk="0" hangingPunct="1">
              <a:lnSpc>
                <a:spcPct val="100000"/>
              </a:lnSpc>
              <a:spcBef>
                <a:spcPts val="400"/>
              </a:spcBef>
              <a:spcAft>
                <a:spcPts val="0"/>
              </a:spcAft>
              <a:buClrTx/>
              <a:buSzTx/>
              <a:buFontTx/>
              <a:buNone/>
              <a:tabLst/>
              <a:defRPr/>
            </a:pPr>
            <a:r>
              <a:rPr kumimoji="0" sz="1400" b="0" i="0" u="none" strike="noStrike" kern="1200" cap="none" spc="0" normalizeH="0" baseline="0" noProof="0">
                <a:ln>
                  <a:noFill/>
                </a:ln>
                <a:solidFill>
                  <a:srgbClr val="5E6E74"/>
                </a:solidFill>
                <a:effectLst/>
                <a:uLnTx/>
                <a:uFillTx/>
                <a:latin typeface="Arial"/>
                <a:ea typeface="+mn-ea"/>
                <a:cs typeface="+mn-cs"/>
              </a:rPr>
              <a:t>Chronic rejection; graft-versus-host disease</a:t>
            </a:r>
          </a:p>
        </p:txBody>
      </p:sp>
      <p:sp>
        <p:nvSpPr>
          <p:cNvPr id="42" name="Rounded Rectangle 41"/>
          <p:cNvSpPr/>
          <p:nvPr/>
        </p:nvSpPr>
        <p:spPr>
          <a:xfrm>
            <a:off x="8129016" y="2987344"/>
            <a:ext cx="3246120" cy="1204264"/>
          </a:xfrm>
          <a:prstGeom prst="roundRect">
            <a:avLst>
              <a:gd name="adj" fmla="val 8000"/>
            </a:avLst>
          </a:prstGeom>
          <a:solidFill>
            <a:srgbClr val="FBFAF6"/>
          </a:solidFill>
          <a:ln w="9525">
            <a:solidFill>
              <a:srgbClr val="DCD7C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000" b="0" i="0" u="none" strike="noStrike" kern="1200" cap="none" spc="0" normalizeH="0" baseline="0" noProof="0">
              <a:ln>
                <a:noFill/>
              </a:ln>
              <a:solidFill>
                <a:srgbClr val="F6F3EC"/>
              </a:solidFill>
              <a:effectLst/>
              <a:uLnTx/>
              <a:uFillTx/>
              <a:latin typeface="Arial"/>
              <a:ea typeface="+mn-ea"/>
              <a:cs typeface="+mn-cs"/>
            </a:endParaRPr>
          </a:p>
        </p:txBody>
      </p:sp>
      <p:sp>
        <p:nvSpPr>
          <p:cNvPr id="43" name="Oval 42"/>
          <p:cNvSpPr/>
          <p:nvPr/>
        </p:nvSpPr>
        <p:spPr>
          <a:xfrm>
            <a:off x="8311896" y="3170224"/>
            <a:ext cx="548640" cy="548640"/>
          </a:xfrm>
          <a:prstGeom prst="ellipse">
            <a:avLst/>
          </a:prstGeom>
          <a:solidFill>
            <a:srgbClr val="0E667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000" b="0" i="0" u="none" strike="noStrike" kern="1200" cap="none" spc="0" normalizeH="0" baseline="0" noProof="0">
              <a:ln>
                <a:noFill/>
              </a:ln>
              <a:solidFill>
                <a:srgbClr val="F6F3EC"/>
              </a:solidFill>
              <a:effectLst/>
              <a:uLnTx/>
              <a:uFillTx/>
              <a:latin typeface="Arial"/>
              <a:ea typeface="+mn-ea"/>
              <a:cs typeface="+mn-cs"/>
            </a:endParaRPr>
          </a:p>
        </p:txBody>
      </p:sp>
      <p:pic>
        <p:nvPicPr>
          <p:cNvPr id="44" name="Picture 43" descr="icon-heart-pulse-f48506b8.png"/>
          <p:cNvPicPr>
            <a:picLocks noChangeAspect="1"/>
          </p:cNvPicPr>
          <p:nvPr/>
        </p:nvPicPr>
        <p:blipFill>
          <a:blip r:embed="rId6"/>
          <a:stretch>
            <a:fillRect/>
          </a:stretch>
        </p:blipFill>
        <p:spPr>
          <a:xfrm>
            <a:off x="8439912" y="3298240"/>
            <a:ext cx="292608" cy="292608"/>
          </a:xfrm>
          <a:prstGeom prst="rect">
            <a:avLst/>
          </a:prstGeom>
        </p:spPr>
      </p:pic>
      <p:sp>
        <p:nvSpPr>
          <p:cNvPr id="45" name="TextBox 44"/>
          <p:cNvSpPr txBox="1"/>
          <p:nvPr/>
        </p:nvSpPr>
        <p:spPr>
          <a:xfrm>
            <a:off x="9025128" y="3170224"/>
            <a:ext cx="2194560" cy="728405"/>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1600" b="1" i="0" u="none" strike="noStrike" kern="1200" cap="none" spc="0" normalizeH="0" baseline="0" noProof="0">
                <a:ln>
                  <a:noFill/>
                </a:ln>
                <a:solidFill>
                  <a:srgbClr val="12262E"/>
                </a:solidFill>
                <a:effectLst/>
                <a:uLnTx/>
                <a:uFillTx/>
                <a:latin typeface="Arial"/>
                <a:ea typeface="+mn-ea"/>
                <a:cs typeface="+mn-cs"/>
              </a:rPr>
              <a:t>Systemic</a:t>
            </a:r>
          </a:p>
          <a:p>
            <a:pPr marL="0" marR="0" lvl="0" indent="0" algn="l" defTabSz="914400" rtl="0" eaLnBrk="1" fontAlgn="auto" latinLnBrk="0" hangingPunct="1">
              <a:lnSpc>
                <a:spcPct val="100000"/>
              </a:lnSpc>
              <a:spcBef>
                <a:spcPts val="400"/>
              </a:spcBef>
              <a:spcAft>
                <a:spcPts val="0"/>
              </a:spcAft>
              <a:buClrTx/>
              <a:buSzTx/>
              <a:buFontTx/>
              <a:buNone/>
              <a:tabLst/>
              <a:defRPr/>
            </a:pPr>
            <a:r>
              <a:rPr kumimoji="0" sz="1400" b="0" i="0" u="none" strike="noStrike" kern="1200" cap="none" spc="0" normalizeH="0" baseline="0" noProof="0">
                <a:ln>
                  <a:noFill/>
                </a:ln>
                <a:solidFill>
                  <a:srgbClr val="5E6E74"/>
                </a:solidFill>
                <a:effectLst/>
                <a:uLnTx/>
                <a:uFillTx/>
                <a:latin typeface="Arial"/>
                <a:ea typeface="+mn-ea"/>
                <a:cs typeface="+mn-cs"/>
              </a:rPr>
              <a:t>Sarcoidosis; Hodgkin lymphoma</a:t>
            </a:r>
          </a:p>
        </p:txBody>
      </p:sp>
      <p:sp>
        <p:nvSpPr>
          <p:cNvPr id="46" name="Rounded Rectangle 45"/>
          <p:cNvSpPr/>
          <p:nvPr/>
        </p:nvSpPr>
        <p:spPr>
          <a:xfrm>
            <a:off x="4663440" y="4374489"/>
            <a:ext cx="3246120" cy="1204264"/>
          </a:xfrm>
          <a:prstGeom prst="roundRect">
            <a:avLst>
              <a:gd name="adj" fmla="val 8000"/>
            </a:avLst>
          </a:prstGeom>
          <a:solidFill>
            <a:srgbClr val="FBFAF6"/>
          </a:solidFill>
          <a:ln w="9525">
            <a:solidFill>
              <a:srgbClr val="DCD7C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000" b="0" i="0" u="none" strike="noStrike" kern="1200" cap="none" spc="0" normalizeH="0" baseline="0" noProof="0">
              <a:ln>
                <a:noFill/>
              </a:ln>
              <a:solidFill>
                <a:srgbClr val="F6F3EC"/>
              </a:solidFill>
              <a:effectLst/>
              <a:uLnTx/>
              <a:uFillTx/>
              <a:latin typeface="Arial"/>
              <a:ea typeface="+mn-ea"/>
              <a:cs typeface="+mn-cs"/>
            </a:endParaRPr>
          </a:p>
        </p:txBody>
      </p:sp>
      <p:sp>
        <p:nvSpPr>
          <p:cNvPr id="47" name="Oval 46"/>
          <p:cNvSpPr/>
          <p:nvPr/>
        </p:nvSpPr>
        <p:spPr>
          <a:xfrm>
            <a:off x="4846320" y="4557369"/>
            <a:ext cx="548640" cy="548640"/>
          </a:xfrm>
          <a:prstGeom prst="ellipse">
            <a:avLst/>
          </a:prstGeom>
          <a:solidFill>
            <a:srgbClr val="9A4A0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000" b="0" i="0" u="none" strike="noStrike" kern="1200" cap="none" spc="0" normalizeH="0" baseline="0" noProof="0">
              <a:ln>
                <a:noFill/>
              </a:ln>
              <a:solidFill>
                <a:srgbClr val="F6F3EC"/>
              </a:solidFill>
              <a:effectLst/>
              <a:uLnTx/>
              <a:uFillTx/>
              <a:latin typeface="Arial"/>
              <a:ea typeface="+mn-ea"/>
              <a:cs typeface="+mn-cs"/>
            </a:endParaRPr>
          </a:p>
        </p:txBody>
      </p:sp>
      <p:pic>
        <p:nvPicPr>
          <p:cNvPr id="48" name="Picture 47" descr="icon-molecule-557b288d.png"/>
          <p:cNvPicPr>
            <a:picLocks noChangeAspect="1"/>
          </p:cNvPicPr>
          <p:nvPr/>
        </p:nvPicPr>
        <p:blipFill>
          <a:blip r:embed="rId7"/>
          <a:stretch>
            <a:fillRect/>
          </a:stretch>
        </p:blipFill>
        <p:spPr>
          <a:xfrm>
            <a:off x="4974336" y="4685385"/>
            <a:ext cx="292608" cy="292608"/>
          </a:xfrm>
          <a:prstGeom prst="rect">
            <a:avLst/>
          </a:prstGeom>
        </p:spPr>
      </p:pic>
      <p:sp>
        <p:nvSpPr>
          <p:cNvPr id="49" name="TextBox 48"/>
          <p:cNvSpPr txBox="1"/>
          <p:nvPr/>
        </p:nvSpPr>
        <p:spPr>
          <a:xfrm>
            <a:off x="5559552" y="4557369"/>
            <a:ext cx="2194560" cy="728405"/>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1600" b="1" i="0" u="none" strike="noStrike" kern="1200" cap="none" spc="0" normalizeH="0" baseline="0" noProof="0">
                <a:ln>
                  <a:noFill/>
                </a:ln>
                <a:solidFill>
                  <a:srgbClr val="12262E"/>
                </a:solidFill>
                <a:effectLst/>
                <a:uLnTx/>
                <a:uFillTx/>
                <a:latin typeface="Arial"/>
                <a:ea typeface="+mn-ea"/>
                <a:cs typeface="+mn-cs"/>
              </a:rPr>
              <a:t>Genetic</a:t>
            </a:r>
          </a:p>
          <a:p>
            <a:pPr marL="0" marR="0" lvl="0" indent="0" algn="l" defTabSz="914400" rtl="0" eaLnBrk="1" fontAlgn="auto" latinLnBrk="0" hangingPunct="1">
              <a:lnSpc>
                <a:spcPct val="100000"/>
              </a:lnSpc>
              <a:spcBef>
                <a:spcPts val="400"/>
              </a:spcBef>
              <a:spcAft>
                <a:spcPts val="0"/>
              </a:spcAft>
              <a:buClrTx/>
              <a:buSzTx/>
              <a:buFontTx/>
              <a:buNone/>
              <a:tabLst/>
              <a:defRPr/>
            </a:pPr>
            <a:r>
              <a:rPr kumimoji="0" sz="1400" b="0" i="0" u="none" strike="noStrike" kern="1200" cap="none" spc="0" normalizeH="0" baseline="0" noProof="0">
                <a:ln>
                  <a:noFill/>
                </a:ln>
                <a:solidFill>
                  <a:srgbClr val="5E6E74"/>
                </a:solidFill>
                <a:effectLst/>
                <a:uLnTx/>
                <a:uFillTx/>
                <a:latin typeface="Arial"/>
                <a:ea typeface="+mn-ea"/>
                <a:cs typeface="+mn-cs"/>
              </a:rPr>
              <a:t>ABCB4; ABCC12 (normal GGT); Alagille</a:t>
            </a:r>
          </a:p>
        </p:txBody>
      </p:sp>
      <p:sp>
        <p:nvSpPr>
          <p:cNvPr id="50" name="Rounded Rectangle 49"/>
          <p:cNvSpPr/>
          <p:nvPr/>
        </p:nvSpPr>
        <p:spPr>
          <a:xfrm>
            <a:off x="8129016" y="4374489"/>
            <a:ext cx="3246120" cy="1204264"/>
          </a:xfrm>
          <a:prstGeom prst="roundRect">
            <a:avLst>
              <a:gd name="adj" fmla="val 8000"/>
            </a:avLst>
          </a:prstGeom>
          <a:solidFill>
            <a:srgbClr val="FBFAF6"/>
          </a:solidFill>
          <a:ln w="9525">
            <a:solidFill>
              <a:srgbClr val="DCD7C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000" b="0" i="0" u="none" strike="noStrike" kern="1200" cap="none" spc="0" normalizeH="0" baseline="0" noProof="0">
              <a:ln>
                <a:noFill/>
              </a:ln>
              <a:solidFill>
                <a:srgbClr val="F6F3EC"/>
              </a:solidFill>
              <a:effectLst/>
              <a:uLnTx/>
              <a:uFillTx/>
              <a:latin typeface="Arial"/>
              <a:ea typeface="+mn-ea"/>
              <a:cs typeface="+mn-cs"/>
            </a:endParaRPr>
          </a:p>
        </p:txBody>
      </p:sp>
      <p:sp>
        <p:nvSpPr>
          <p:cNvPr id="51" name="Oval 50"/>
          <p:cNvSpPr/>
          <p:nvPr/>
        </p:nvSpPr>
        <p:spPr>
          <a:xfrm>
            <a:off x="8311896" y="4557369"/>
            <a:ext cx="548640" cy="548640"/>
          </a:xfrm>
          <a:prstGeom prst="ellipse">
            <a:avLst/>
          </a:prstGeom>
          <a:solidFill>
            <a:srgbClr val="4B595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000" b="0" i="0" u="none" strike="noStrike" kern="1200" cap="none" spc="0" normalizeH="0" baseline="0" noProof="0">
              <a:ln>
                <a:noFill/>
              </a:ln>
              <a:solidFill>
                <a:srgbClr val="F6F3EC"/>
              </a:solidFill>
              <a:effectLst/>
              <a:uLnTx/>
              <a:uFillTx/>
              <a:latin typeface="Arial"/>
              <a:ea typeface="+mn-ea"/>
              <a:cs typeface="+mn-cs"/>
            </a:endParaRPr>
          </a:p>
        </p:txBody>
      </p:sp>
      <p:pic>
        <p:nvPicPr>
          <p:cNvPr id="52" name="Picture 51" descr="icon-question-circle-2800bfc4.png"/>
          <p:cNvPicPr>
            <a:picLocks noChangeAspect="1"/>
          </p:cNvPicPr>
          <p:nvPr/>
        </p:nvPicPr>
        <p:blipFill>
          <a:blip r:embed="rId8"/>
          <a:stretch>
            <a:fillRect/>
          </a:stretch>
        </p:blipFill>
        <p:spPr>
          <a:xfrm>
            <a:off x="8439912" y="4685385"/>
            <a:ext cx="292608" cy="292608"/>
          </a:xfrm>
          <a:prstGeom prst="rect">
            <a:avLst/>
          </a:prstGeom>
        </p:spPr>
      </p:pic>
      <p:sp>
        <p:nvSpPr>
          <p:cNvPr id="53" name="TextBox 52"/>
          <p:cNvSpPr txBox="1"/>
          <p:nvPr/>
        </p:nvSpPr>
        <p:spPr>
          <a:xfrm>
            <a:off x="9025128" y="4557369"/>
            <a:ext cx="2194560" cy="943848"/>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1600" b="1" i="0" u="none" strike="noStrike" kern="1200" cap="none" spc="0" normalizeH="0" baseline="0" noProof="0">
                <a:ln>
                  <a:noFill/>
                </a:ln>
                <a:solidFill>
                  <a:srgbClr val="12262E"/>
                </a:solidFill>
                <a:effectLst/>
                <a:uLnTx/>
                <a:uFillTx/>
                <a:latin typeface="Arial"/>
                <a:ea typeface="+mn-ea"/>
                <a:cs typeface="+mn-cs"/>
              </a:rPr>
              <a:t>Idiopathic</a:t>
            </a:r>
          </a:p>
          <a:p>
            <a:pPr marL="0" marR="0" lvl="0" indent="0" algn="l" defTabSz="914400" rtl="0" eaLnBrk="1" fontAlgn="auto" latinLnBrk="0" hangingPunct="1">
              <a:lnSpc>
                <a:spcPct val="100000"/>
              </a:lnSpc>
              <a:spcBef>
                <a:spcPts val="400"/>
              </a:spcBef>
              <a:spcAft>
                <a:spcPts val="0"/>
              </a:spcAft>
              <a:buClrTx/>
              <a:buSzTx/>
              <a:buFontTx/>
              <a:buNone/>
              <a:tabLst/>
              <a:defRPr/>
            </a:pPr>
            <a:r>
              <a:rPr kumimoji="0" sz="1400" b="0" i="0" u="none" strike="noStrike" kern="1200" cap="none" spc="0" normalizeH="0" baseline="0" noProof="0">
                <a:ln>
                  <a:noFill/>
                </a:ln>
                <a:solidFill>
                  <a:srgbClr val="5E6E74"/>
                </a:solidFill>
                <a:effectLst/>
                <a:uLnTx/>
                <a:uFillTx/>
                <a:latin typeface="Arial"/>
                <a:ea typeface="+mn-ea"/>
                <a:cs typeface="+mn-cs"/>
              </a:rPr>
              <a:t>Idiopathic adulthood ductopenia: a diagnosis of exclusion</a:t>
            </a: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3B4319-17B0-E8E4-5806-0CA73A5CDD19}"/>
            </a:ext>
          </a:extLst>
        </p:cNvPr>
        <p:cNvGrpSpPr/>
        <p:nvPr/>
      </p:nvGrpSpPr>
      <p:grpSpPr>
        <a:xfrm>
          <a:off x="0" y="0"/>
          <a:ext cx="0" cy="0"/>
          <a:chOff x="0" y="0"/>
          <a:chExt cx="0" cy="0"/>
        </a:xfrm>
      </p:grpSpPr>
      <p:sp>
        <p:nvSpPr>
          <p:cNvPr id="6" name="Freeform: Shape 5">
            <a:extLst>
              <a:ext uri="{FF2B5EF4-FFF2-40B4-BE49-F238E27FC236}">
                <a16:creationId xmlns:a16="http://schemas.microsoft.com/office/drawing/2014/main" id="{435F9E1B-A71C-E47F-AA66-EBF81A7129D7}"/>
              </a:ext>
            </a:extLst>
          </p:cNvPr>
          <p:cNvSpPr/>
          <p:nvPr/>
        </p:nvSpPr>
        <p:spPr>
          <a:xfrm>
            <a:off x="1980322" y="2443857"/>
            <a:ext cx="5277376" cy="138597"/>
          </a:xfrm>
          <a:custGeom>
            <a:avLst/>
            <a:gdLst>
              <a:gd name="csX0" fmla="*/ 0 w 3459192"/>
              <a:gd name="csY0" fmla="*/ 69415 h 90847"/>
              <a:gd name="csX1" fmla="*/ 1285336 w 3459192"/>
              <a:gd name="csY1" fmla="*/ 86668 h 90847"/>
              <a:gd name="csX2" fmla="*/ 2415396 w 3459192"/>
              <a:gd name="csY2" fmla="*/ 404 h 90847"/>
              <a:gd name="csX3" fmla="*/ 3459192 w 3459192"/>
              <a:gd name="csY3" fmla="*/ 52162 h 90847"/>
              <a:gd name="csX4" fmla="*/ 3459192 w 3459192"/>
              <a:gd name="csY4" fmla="*/ 52162 h 90847"/>
            </a:gdLst>
            <a:ahLst/>
            <a:cxnLst>
              <a:cxn ang="0">
                <a:pos x="csX0" y="csY0"/>
              </a:cxn>
              <a:cxn ang="0">
                <a:pos x="csX1" y="csY1"/>
              </a:cxn>
              <a:cxn ang="0">
                <a:pos x="csX2" y="csY2"/>
              </a:cxn>
              <a:cxn ang="0">
                <a:pos x="csX3" y="csY3"/>
              </a:cxn>
              <a:cxn ang="0">
                <a:pos x="csX4" y="csY4"/>
              </a:cxn>
            </a:cxnLst>
            <a:rect l="l" t="t" r="r" b="b"/>
            <a:pathLst>
              <a:path w="3459192" h="90847">
                <a:moveTo>
                  <a:pt x="0" y="69415"/>
                </a:moveTo>
                <a:cubicBezTo>
                  <a:pt x="441385" y="83792"/>
                  <a:pt x="882770" y="98170"/>
                  <a:pt x="1285336" y="86668"/>
                </a:cubicBezTo>
                <a:cubicBezTo>
                  <a:pt x="1687902" y="75166"/>
                  <a:pt x="2053087" y="6155"/>
                  <a:pt x="2415396" y="404"/>
                </a:cubicBezTo>
                <a:cubicBezTo>
                  <a:pt x="2777705" y="-5347"/>
                  <a:pt x="3459192" y="52162"/>
                  <a:pt x="3459192" y="52162"/>
                </a:cubicBezTo>
                <a:lnTo>
                  <a:pt x="3459192" y="52162"/>
                </a:lnTo>
              </a:path>
            </a:pathLst>
          </a:cu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F6F3EC"/>
              </a:solidFill>
              <a:effectLst/>
              <a:uLnTx/>
              <a:uFillTx/>
              <a:latin typeface="Arial"/>
              <a:ea typeface="+mn-ea"/>
              <a:cs typeface="+mn-cs"/>
            </a:endParaRPr>
          </a:p>
        </p:txBody>
      </p:sp>
      <p:sp>
        <p:nvSpPr>
          <p:cNvPr id="8" name="Freeform: Shape 7">
            <a:extLst>
              <a:ext uri="{FF2B5EF4-FFF2-40B4-BE49-F238E27FC236}">
                <a16:creationId xmlns:a16="http://schemas.microsoft.com/office/drawing/2014/main" id="{F1A382C2-9508-BFE1-A21C-E00BE78AE954}"/>
              </a:ext>
            </a:extLst>
          </p:cNvPr>
          <p:cNvSpPr/>
          <p:nvPr/>
        </p:nvSpPr>
        <p:spPr>
          <a:xfrm rot="10800000">
            <a:off x="1256491" y="2867871"/>
            <a:ext cx="6185453" cy="313591"/>
          </a:xfrm>
          <a:custGeom>
            <a:avLst/>
            <a:gdLst>
              <a:gd name="csX0" fmla="*/ 0 w 3459192"/>
              <a:gd name="csY0" fmla="*/ 69415 h 90847"/>
              <a:gd name="csX1" fmla="*/ 1285336 w 3459192"/>
              <a:gd name="csY1" fmla="*/ 86668 h 90847"/>
              <a:gd name="csX2" fmla="*/ 2415396 w 3459192"/>
              <a:gd name="csY2" fmla="*/ 404 h 90847"/>
              <a:gd name="csX3" fmla="*/ 3459192 w 3459192"/>
              <a:gd name="csY3" fmla="*/ 52162 h 90847"/>
              <a:gd name="csX4" fmla="*/ 3459192 w 3459192"/>
              <a:gd name="csY4" fmla="*/ 52162 h 90847"/>
            </a:gdLst>
            <a:ahLst/>
            <a:cxnLst>
              <a:cxn ang="0">
                <a:pos x="csX0" y="csY0"/>
              </a:cxn>
              <a:cxn ang="0">
                <a:pos x="csX1" y="csY1"/>
              </a:cxn>
              <a:cxn ang="0">
                <a:pos x="csX2" y="csY2"/>
              </a:cxn>
              <a:cxn ang="0">
                <a:pos x="csX3" y="csY3"/>
              </a:cxn>
              <a:cxn ang="0">
                <a:pos x="csX4" y="csY4"/>
              </a:cxn>
            </a:cxnLst>
            <a:rect l="l" t="t" r="r" b="b"/>
            <a:pathLst>
              <a:path w="3459192" h="90847">
                <a:moveTo>
                  <a:pt x="0" y="69415"/>
                </a:moveTo>
                <a:cubicBezTo>
                  <a:pt x="441385" y="83792"/>
                  <a:pt x="882770" y="98170"/>
                  <a:pt x="1285336" y="86668"/>
                </a:cubicBezTo>
                <a:cubicBezTo>
                  <a:pt x="1687902" y="75166"/>
                  <a:pt x="2053087" y="6155"/>
                  <a:pt x="2415396" y="404"/>
                </a:cubicBezTo>
                <a:cubicBezTo>
                  <a:pt x="2777705" y="-5347"/>
                  <a:pt x="3459192" y="52162"/>
                  <a:pt x="3459192" y="52162"/>
                </a:cubicBezTo>
                <a:lnTo>
                  <a:pt x="3459192" y="52162"/>
                </a:lnTo>
              </a:path>
            </a:pathLst>
          </a:custGeom>
          <a:noFill/>
          <a:ln w="76200">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F6F3EC"/>
              </a:solidFill>
              <a:effectLst/>
              <a:uLnTx/>
              <a:uFillTx/>
              <a:latin typeface="Arial"/>
              <a:ea typeface="+mn-ea"/>
              <a:cs typeface="+mn-cs"/>
            </a:endParaRPr>
          </a:p>
        </p:txBody>
      </p:sp>
      <p:sp>
        <p:nvSpPr>
          <p:cNvPr id="10" name="Freeform: Shape 9">
            <a:extLst>
              <a:ext uri="{FF2B5EF4-FFF2-40B4-BE49-F238E27FC236}">
                <a16:creationId xmlns:a16="http://schemas.microsoft.com/office/drawing/2014/main" id="{501CE387-47D0-3955-BDD0-1271159D1178}"/>
              </a:ext>
            </a:extLst>
          </p:cNvPr>
          <p:cNvSpPr/>
          <p:nvPr/>
        </p:nvSpPr>
        <p:spPr>
          <a:xfrm>
            <a:off x="1414419" y="3397581"/>
            <a:ext cx="6185452" cy="138597"/>
          </a:xfrm>
          <a:custGeom>
            <a:avLst/>
            <a:gdLst>
              <a:gd name="csX0" fmla="*/ 0 w 3459192"/>
              <a:gd name="csY0" fmla="*/ 69415 h 90847"/>
              <a:gd name="csX1" fmla="*/ 1285336 w 3459192"/>
              <a:gd name="csY1" fmla="*/ 86668 h 90847"/>
              <a:gd name="csX2" fmla="*/ 2415396 w 3459192"/>
              <a:gd name="csY2" fmla="*/ 404 h 90847"/>
              <a:gd name="csX3" fmla="*/ 3459192 w 3459192"/>
              <a:gd name="csY3" fmla="*/ 52162 h 90847"/>
              <a:gd name="csX4" fmla="*/ 3459192 w 3459192"/>
              <a:gd name="csY4" fmla="*/ 52162 h 90847"/>
            </a:gdLst>
            <a:ahLst/>
            <a:cxnLst>
              <a:cxn ang="0">
                <a:pos x="csX0" y="csY0"/>
              </a:cxn>
              <a:cxn ang="0">
                <a:pos x="csX1" y="csY1"/>
              </a:cxn>
              <a:cxn ang="0">
                <a:pos x="csX2" y="csY2"/>
              </a:cxn>
              <a:cxn ang="0">
                <a:pos x="csX3" y="csY3"/>
              </a:cxn>
              <a:cxn ang="0">
                <a:pos x="csX4" y="csY4"/>
              </a:cxn>
            </a:cxnLst>
            <a:rect l="l" t="t" r="r" b="b"/>
            <a:pathLst>
              <a:path w="3459192" h="90847">
                <a:moveTo>
                  <a:pt x="0" y="69415"/>
                </a:moveTo>
                <a:cubicBezTo>
                  <a:pt x="441385" y="83792"/>
                  <a:pt x="882770" y="98170"/>
                  <a:pt x="1285336" y="86668"/>
                </a:cubicBezTo>
                <a:cubicBezTo>
                  <a:pt x="1687902" y="75166"/>
                  <a:pt x="2053087" y="6155"/>
                  <a:pt x="2415396" y="404"/>
                </a:cubicBezTo>
                <a:cubicBezTo>
                  <a:pt x="2777705" y="-5347"/>
                  <a:pt x="3459192" y="52162"/>
                  <a:pt x="3459192" y="52162"/>
                </a:cubicBezTo>
                <a:lnTo>
                  <a:pt x="3459192" y="52162"/>
                </a:lnTo>
              </a:path>
            </a:pathLst>
          </a:custGeom>
          <a:noFill/>
          <a:ln w="57150">
            <a:solidFill>
              <a:schemeClr val="accent6">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F6F3EC"/>
              </a:solidFill>
              <a:effectLst/>
              <a:uLnTx/>
              <a:uFillTx/>
              <a:latin typeface="Arial"/>
              <a:ea typeface="+mn-ea"/>
              <a:cs typeface="+mn-cs"/>
            </a:endParaRPr>
          </a:p>
        </p:txBody>
      </p:sp>
      <p:pic>
        <p:nvPicPr>
          <p:cNvPr id="14" name="Image 1" descr="Two-dimensional section of a normal portal tract: one vein, one artery, one duct profile">
            <a:extLst>
              <a:ext uri="{FF2B5EF4-FFF2-40B4-BE49-F238E27FC236}">
                <a16:creationId xmlns:a16="http://schemas.microsoft.com/office/drawing/2014/main" id="{CF3EA6EE-4345-B959-536D-1F386C1B78F8}"/>
              </a:ext>
            </a:extLst>
          </p:cNvPr>
          <p:cNvPicPr>
            <a:picLocks noChangeAspect="1"/>
          </p:cNvPicPr>
          <p:nvPr/>
        </p:nvPicPr>
        <p:blipFill>
          <a:blip r:embed="rId2"/>
          <a:srcRect/>
          <a:stretch/>
        </p:blipFill>
        <p:spPr>
          <a:xfrm>
            <a:off x="6935637" y="2443857"/>
            <a:ext cx="4826000" cy="952500"/>
          </a:xfrm>
          <a:prstGeom prst="rect">
            <a:avLst/>
          </a:prstGeom>
        </p:spPr>
      </p:pic>
      <p:pic>
        <p:nvPicPr>
          <p:cNvPr id="17" name="Picture 16">
            <a:extLst>
              <a:ext uri="{FF2B5EF4-FFF2-40B4-BE49-F238E27FC236}">
                <a16:creationId xmlns:a16="http://schemas.microsoft.com/office/drawing/2014/main" id="{22468BB5-7886-8A70-0BA4-ED7134A86DD1}"/>
              </a:ext>
            </a:extLst>
          </p:cNvPr>
          <p:cNvPicPr>
            <a:picLocks noChangeAspect="1"/>
          </p:cNvPicPr>
          <p:nvPr/>
        </p:nvPicPr>
        <p:blipFill>
          <a:blip r:embed="rId3"/>
          <a:stretch>
            <a:fillRect/>
          </a:stretch>
        </p:blipFill>
        <p:spPr>
          <a:xfrm rot="13172791">
            <a:off x="1618442" y="2704105"/>
            <a:ext cx="6747998" cy="954713"/>
          </a:xfrm>
          <a:prstGeom prst="rect">
            <a:avLst/>
          </a:prstGeom>
        </p:spPr>
      </p:pic>
      <p:sp>
        <p:nvSpPr>
          <p:cNvPr id="9" name="Text 0">
            <a:extLst>
              <a:ext uri="{FF2B5EF4-FFF2-40B4-BE49-F238E27FC236}">
                <a16:creationId xmlns:a16="http://schemas.microsoft.com/office/drawing/2014/main" id="{E2542D3D-3353-E21C-C877-839667D88D1D}"/>
              </a:ext>
            </a:extLst>
          </p:cNvPr>
          <p:cNvSpPr>
            <a:spLocks noGrp="1"/>
          </p:cNvSpPr>
          <p:nvPr>
            <p:ph type="title"/>
          </p:nvPr>
        </p:nvSpPr>
        <p:spPr>
          <a:xfrm>
            <a:off x="416875" y="364388"/>
            <a:ext cx="10883392" cy="416520"/>
          </a:xfrm>
          <a:prstGeom prst="rect">
            <a:avLst/>
          </a:prstGeom>
          <a:noFill/>
          <a:ln/>
        </p:spPr>
        <p:txBody>
          <a:bodyPr wrap="square" lIns="0" tIns="0" rIns="0" bIns="0" rtlCol="0" anchor="t">
            <a:normAutofit/>
          </a:bodyPr>
          <a:lstStyle/>
          <a:p>
            <a:pPr marL="0" indent="0" algn="l">
              <a:lnSpc>
                <a:spcPts val="3080"/>
              </a:lnSpc>
              <a:buNone/>
            </a:pPr>
            <a:r>
              <a:rPr lang="en-US" sz="2800" b="1" i="0" dirty="0">
                <a:solidFill>
                  <a:srgbClr val="12262E"/>
                </a:solidFill>
                <a:latin typeface="Georgia" pitchFamily="18" charset="0"/>
                <a:ea typeface="Georgia" pitchFamily="18" charset="-122"/>
                <a:cs typeface="Georgia" pitchFamily="18" charset="-120"/>
              </a:rPr>
              <a:t>Why one section shows many ductules</a:t>
            </a:r>
            <a:endParaRPr lang="en-US" sz="2800" dirty="0">
              <a:latin typeface="Georgia" charset="0"/>
              <a:ea typeface="Georgia" charset="0"/>
              <a:cs typeface="Georgia" charset="0"/>
            </a:endParaRPr>
          </a:p>
        </p:txBody>
      </p:sp>
      <p:sp>
        <p:nvSpPr>
          <p:cNvPr id="11" name="Text 1">
            <a:extLst>
              <a:ext uri="{FF2B5EF4-FFF2-40B4-BE49-F238E27FC236}">
                <a16:creationId xmlns:a16="http://schemas.microsoft.com/office/drawing/2014/main" id="{415462D4-C437-DFD7-5C7F-47BCBF57C793}"/>
              </a:ext>
            </a:extLst>
          </p:cNvPr>
          <p:cNvSpPr/>
          <p:nvPr/>
        </p:nvSpPr>
        <p:spPr>
          <a:xfrm>
            <a:off x="416875" y="882508"/>
            <a:ext cx="10883392" cy="282575"/>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2025"/>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E6670"/>
                </a:solidFill>
                <a:effectLst/>
                <a:uLnTx/>
                <a:uFillTx/>
                <a:latin typeface="Arial" pitchFamily="34" charset="0"/>
                <a:ea typeface="Arial" pitchFamily="34" charset="-122"/>
                <a:cs typeface="Arial" pitchFamily="34" charset="-120"/>
              </a:rPr>
              <a:t>A tortuous 3D network cut by one plane gives many 2D profiles, on top of true expansion</a:t>
            </a:r>
            <a:endParaRPr kumimoji="0" lang="en-US" sz="1500" b="0" i="0" u="none" strike="noStrike" kern="1200" cap="none" spc="0" normalizeH="0" baseline="0" noProof="0" dirty="0">
              <a:ln>
                <a:noFill/>
              </a:ln>
              <a:solidFill>
                <a:srgbClr val="12262E"/>
              </a:solidFill>
              <a:effectLst/>
              <a:uLnTx/>
              <a:uFillTx/>
              <a:latin typeface="Arial" charset="0"/>
              <a:ea typeface="Arial" charset="0"/>
              <a:cs typeface="Arial" charset="0"/>
            </a:endParaRPr>
          </a:p>
        </p:txBody>
      </p:sp>
      <p:sp>
        <p:nvSpPr>
          <p:cNvPr id="16" name="Text 3">
            <a:extLst>
              <a:ext uri="{FF2B5EF4-FFF2-40B4-BE49-F238E27FC236}">
                <a16:creationId xmlns:a16="http://schemas.microsoft.com/office/drawing/2014/main" id="{9AEBDD13-1C4F-E42B-729C-1AABE2D93BD6}"/>
              </a:ext>
            </a:extLst>
          </p:cNvPr>
          <p:cNvSpPr/>
          <p:nvPr/>
        </p:nvSpPr>
        <p:spPr>
          <a:xfrm>
            <a:off x="7779208" y="3697096"/>
            <a:ext cx="5310886" cy="248245"/>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755"/>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12262E"/>
                </a:solidFill>
                <a:effectLst/>
                <a:uLnTx/>
                <a:uFillTx/>
                <a:latin typeface="Arial" pitchFamily="34" charset="0"/>
                <a:ea typeface="Arial" pitchFamily="34" charset="-122"/>
                <a:cs typeface="Arial" pitchFamily="34" charset="-120"/>
              </a:rPr>
              <a:t>One duct beside its artery: one duct profile per section</a:t>
            </a:r>
            <a:endParaRPr kumimoji="0" lang="en-US" sz="1300" b="0" i="0" u="none" strike="noStrike" kern="1200" cap="none" spc="0" normalizeH="0" baseline="0" noProof="0" dirty="0">
              <a:ln>
                <a:noFill/>
              </a:ln>
              <a:solidFill>
                <a:srgbClr val="12262E"/>
              </a:solidFill>
              <a:effectLst/>
              <a:uLnTx/>
              <a:uFillTx/>
              <a:latin typeface="Arial" charset="0"/>
              <a:ea typeface="Arial" charset="0"/>
              <a:cs typeface="Arial" charset="0"/>
            </a:endParaRPr>
          </a:p>
        </p:txBody>
      </p:sp>
      <p:sp>
        <p:nvSpPr>
          <p:cNvPr id="21" name="TextBox 20">
            <a:extLst>
              <a:ext uri="{FF2B5EF4-FFF2-40B4-BE49-F238E27FC236}">
                <a16:creationId xmlns:a16="http://schemas.microsoft.com/office/drawing/2014/main" id="{E6DC714C-D65F-8332-B51D-7C8BDF3A0549}"/>
              </a:ext>
            </a:extLst>
          </p:cNvPr>
          <p:cNvSpPr txBox="1"/>
          <p:nvPr/>
        </p:nvSpPr>
        <p:spPr>
          <a:xfrm>
            <a:off x="416875" y="5491691"/>
            <a:ext cx="11344762" cy="61555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srgbClr val="12262E"/>
                </a:solidFill>
                <a:effectLst/>
                <a:uLnTx/>
                <a:uFillTx/>
                <a:latin typeface="Georgia" pitchFamily="18" charset="0"/>
                <a:ea typeface="Georgia" pitchFamily="18" charset="-122"/>
                <a:cs typeface="Georgia" pitchFamily="18" charset="-120"/>
              </a:rPr>
              <a:t>Ductular reaction also include ductal proliferation subtype: this supports an obstructive pattern in the appropriate context.”(</a:t>
            </a:r>
            <a:r>
              <a:rPr kumimoji="0" lang="en-US" sz="1700" b="0" i="0" u="none" strike="noStrike" kern="1200" cap="none" spc="0" normalizeH="0" baseline="0" noProof="0" dirty="0">
                <a:ln>
                  <a:noFill/>
                </a:ln>
                <a:solidFill>
                  <a:srgbClr val="12262E"/>
                </a:solidFill>
                <a:effectLst/>
                <a:uLnTx/>
                <a:uFillTx/>
                <a:latin typeface="Georgia" pitchFamily="18" charset="0"/>
                <a:ea typeface="Georgia" pitchFamily="18" charset="-122"/>
                <a:cs typeface="Georgia" pitchFamily="18" charset="-120"/>
              </a:rPr>
              <a:t>PSC, external compression, chronic choledocholithiasis )</a:t>
            </a:r>
            <a:endParaRPr kumimoji="0" lang="en-US" sz="1700" b="0" i="0" u="none" strike="noStrike" kern="1200" cap="none" spc="0" normalizeH="0" baseline="0" noProof="0" dirty="0">
              <a:ln>
                <a:noFill/>
              </a:ln>
              <a:solidFill>
                <a:srgbClr val="12262E"/>
              </a:solidFill>
              <a:effectLst/>
              <a:uLnTx/>
              <a:uFillTx/>
              <a:latin typeface="Georgia" charset="0"/>
              <a:ea typeface="Georgia" charset="0"/>
              <a:cs typeface="Georgia" charset="0"/>
            </a:endParaRPr>
          </a:p>
        </p:txBody>
      </p:sp>
    </p:spTree>
    <p:extLst>
      <p:ext uri="{BB962C8B-B14F-4D97-AF65-F5344CB8AC3E}">
        <p14:creationId xmlns:p14="http://schemas.microsoft.com/office/powerpoint/2010/main" val="98936920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0-#ppt_w/2"/>
                                          </p:val>
                                        </p:tav>
                                        <p:tav tm="100000">
                                          <p:val>
                                            <p:strVal val="#ppt_x"/>
                                          </p:val>
                                        </p:tav>
                                      </p:tavLst>
                                    </p:anim>
                                    <p:anim calcmode="lin" valueType="num">
                                      <p:cBhvr additive="base">
                                        <p:cTn id="8" dur="500" fill="hold"/>
                                        <p:tgtEl>
                                          <p:spTgt spid="17"/>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 presetClass="entr" presetSubtype="0" fill="hold" grpId="0" nodeType="afterEffect">
                                  <p:stCondLst>
                                    <p:cond delay="0"/>
                                  </p:stCondLst>
                                  <p:childTnLst>
                                    <p:set>
                                      <p:cBhvr>
                                        <p:cTn id="11" dur="1" fill="hold">
                                          <p:stCondLst>
                                            <p:cond delay="0"/>
                                          </p:stCondLst>
                                        </p:cTn>
                                        <p:tgtEl>
                                          <p:spTgt spid="16"/>
                                        </p:tgtEl>
                                        <p:attrNameLst>
                                          <p:attrName>style.visibility</p:attrName>
                                        </p:attrNameLst>
                                      </p:cBhvr>
                                      <p:to>
                                        <p:strVal val="visible"/>
                                      </p:to>
                                    </p:set>
                                  </p:childTnLst>
                                </p:cTn>
                              </p:par>
                            </p:childTnLst>
                          </p:cTn>
                        </p:par>
                        <p:par>
                          <p:cTn id="12" fill="hold">
                            <p:stCondLst>
                              <p:cond delay="500"/>
                            </p:stCondLst>
                            <p:childTnLst>
                              <p:par>
                                <p:cTn id="13" presetID="1" presetClass="entr" presetSubtype="0" fill="hold" nodeType="after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870D1B-4320-8573-AEAB-BD91319F74F4}"/>
            </a:ext>
          </a:extLst>
        </p:cNvPr>
        <p:cNvGrpSpPr/>
        <p:nvPr/>
      </p:nvGrpSpPr>
      <p:grpSpPr>
        <a:xfrm>
          <a:off x="0" y="0"/>
          <a:ext cx="0" cy="0"/>
          <a:chOff x="0" y="0"/>
          <a:chExt cx="0" cy="0"/>
        </a:xfrm>
      </p:grpSpPr>
      <p:sp>
        <p:nvSpPr>
          <p:cNvPr id="10" name="Freeform: Shape 9">
            <a:extLst>
              <a:ext uri="{FF2B5EF4-FFF2-40B4-BE49-F238E27FC236}">
                <a16:creationId xmlns:a16="http://schemas.microsoft.com/office/drawing/2014/main" id="{4265DC95-F73E-C2FE-1FB6-E62D9FD05AA1}"/>
              </a:ext>
            </a:extLst>
          </p:cNvPr>
          <p:cNvSpPr/>
          <p:nvPr/>
        </p:nvSpPr>
        <p:spPr>
          <a:xfrm>
            <a:off x="2142991" y="2982854"/>
            <a:ext cx="5755102" cy="1387806"/>
          </a:xfrm>
          <a:custGeom>
            <a:avLst/>
            <a:gdLst>
              <a:gd name="csX0" fmla="*/ 0 w 3459192"/>
              <a:gd name="csY0" fmla="*/ 639266 h 977696"/>
              <a:gd name="csX1" fmla="*/ 901597 w 3459192"/>
              <a:gd name="csY1" fmla="*/ 280086 h 977696"/>
              <a:gd name="csX2" fmla="*/ 1357916 w 3459192"/>
              <a:gd name="csY2" fmla="*/ 720030 h 977696"/>
              <a:gd name="csX3" fmla="*/ 1432535 w 3459192"/>
              <a:gd name="csY3" fmla="*/ 251078 h 977696"/>
              <a:gd name="csX4" fmla="*/ 1747995 w 3459192"/>
              <a:gd name="csY4" fmla="*/ 60299 h 977696"/>
              <a:gd name="csX5" fmla="*/ 1723557 w 3459192"/>
              <a:gd name="csY5" fmla="*/ 837673 h 977696"/>
              <a:gd name="csX6" fmla="*/ 2189594 w 3459192"/>
              <a:gd name="csY6" fmla="*/ 206947 h 977696"/>
              <a:gd name="csX7" fmla="*/ 2660634 w 3459192"/>
              <a:gd name="csY7" fmla="*/ 970198 h 977696"/>
              <a:gd name="csX8" fmla="*/ 3459192 w 3459192"/>
              <a:gd name="csY8" fmla="*/ 622013 h 977696"/>
              <a:gd name="csX9" fmla="*/ 3459192 w 3459192"/>
              <a:gd name="csY9" fmla="*/ 622013 h 97769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3459192" h="977696">
                <a:moveTo>
                  <a:pt x="0" y="639266"/>
                </a:moveTo>
                <a:cubicBezTo>
                  <a:pt x="90160" y="648414"/>
                  <a:pt x="675278" y="266625"/>
                  <a:pt x="901597" y="280086"/>
                </a:cubicBezTo>
                <a:cubicBezTo>
                  <a:pt x="1127916" y="293547"/>
                  <a:pt x="1209320" y="793876"/>
                  <a:pt x="1357916" y="720030"/>
                </a:cubicBezTo>
                <a:cubicBezTo>
                  <a:pt x="1506512" y="646184"/>
                  <a:pt x="1367522" y="361033"/>
                  <a:pt x="1432535" y="251078"/>
                </a:cubicBezTo>
                <a:cubicBezTo>
                  <a:pt x="1497548" y="141123"/>
                  <a:pt x="1630798" y="-116542"/>
                  <a:pt x="1747995" y="60299"/>
                </a:cubicBezTo>
                <a:cubicBezTo>
                  <a:pt x="1865192" y="237140"/>
                  <a:pt x="1649957" y="813232"/>
                  <a:pt x="1723557" y="837673"/>
                </a:cubicBezTo>
                <a:cubicBezTo>
                  <a:pt x="1797157" y="862114"/>
                  <a:pt x="1994161" y="258184"/>
                  <a:pt x="2189594" y="206947"/>
                </a:cubicBezTo>
                <a:cubicBezTo>
                  <a:pt x="2385027" y="155710"/>
                  <a:pt x="2449034" y="901020"/>
                  <a:pt x="2660634" y="970198"/>
                </a:cubicBezTo>
                <a:cubicBezTo>
                  <a:pt x="2872234" y="1039376"/>
                  <a:pt x="3365352" y="606719"/>
                  <a:pt x="3459192" y="622013"/>
                </a:cubicBezTo>
                <a:lnTo>
                  <a:pt x="3459192" y="622013"/>
                </a:lnTo>
              </a:path>
            </a:pathLst>
          </a:custGeom>
          <a:noFill/>
          <a:ln w="57150">
            <a:solidFill>
              <a:schemeClr val="accent6">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F6F3EC"/>
              </a:solidFill>
              <a:effectLst/>
              <a:uLnTx/>
              <a:uFillTx/>
              <a:latin typeface="Arial"/>
              <a:ea typeface="+mn-ea"/>
              <a:cs typeface="+mn-cs"/>
            </a:endParaRPr>
          </a:p>
        </p:txBody>
      </p:sp>
      <p:sp>
        <p:nvSpPr>
          <p:cNvPr id="5" name="Freeform: Shape 4">
            <a:extLst>
              <a:ext uri="{FF2B5EF4-FFF2-40B4-BE49-F238E27FC236}">
                <a16:creationId xmlns:a16="http://schemas.microsoft.com/office/drawing/2014/main" id="{1C98EFBF-5A76-0D54-5D27-56E87E9F77D4}"/>
              </a:ext>
            </a:extLst>
          </p:cNvPr>
          <p:cNvSpPr/>
          <p:nvPr/>
        </p:nvSpPr>
        <p:spPr>
          <a:xfrm>
            <a:off x="1980322" y="2443857"/>
            <a:ext cx="5277376" cy="138597"/>
          </a:xfrm>
          <a:custGeom>
            <a:avLst/>
            <a:gdLst>
              <a:gd name="csX0" fmla="*/ 0 w 3459192"/>
              <a:gd name="csY0" fmla="*/ 69415 h 90847"/>
              <a:gd name="csX1" fmla="*/ 1285336 w 3459192"/>
              <a:gd name="csY1" fmla="*/ 86668 h 90847"/>
              <a:gd name="csX2" fmla="*/ 2415396 w 3459192"/>
              <a:gd name="csY2" fmla="*/ 404 h 90847"/>
              <a:gd name="csX3" fmla="*/ 3459192 w 3459192"/>
              <a:gd name="csY3" fmla="*/ 52162 h 90847"/>
              <a:gd name="csX4" fmla="*/ 3459192 w 3459192"/>
              <a:gd name="csY4" fmla="*/ 52162 h 90847"/>
            </a:gdLst>
            <a:ahLst/>
            <a:cxnLst>
              <a:cxn ang="0">
                <a:pos x="csX0" y="csY0"/>
              </a:cxn>
              <a:cxn ang="0">
                <a:pos x="csX1" y="csY1"/>
              </a:cxn>
              <a:cxn ang="0">
                <a:pos x="csX2" y="csY2"/>
              </a:cxn>
              <a:cxn ang="0">
                <a:pos x="csX3" y="csY3"/>
              </a:cxn>
              <a:cxn ang="0">
                <a:pos x="csX4" y="csY4"/>
              </a:cxn>
            </a:cxnLst>
            <a:rect l="l" t="t" r="r" b="b"/>
            <a:pathLst>
              <a:path w="3459192" h="90847">
                <a:moveTo>
                  <a:pt x="0" y="69415"/>
                </a:moveTo>
                <a:cubicBezTo>
                  <a:pt x="441385" y="83792"/>
                  <a:pt x="882770" y="98170"/>
                  <a:pt x="1285336" y="86668"/>
                </a:cubicBezTo>
                <a:cubicBezTo>
                  <a:pt x="1687902" y="75166"/>
                  <a:pt x="2053087" y="6155"/>
                  <a:pt x="2415396" y="404"/>
                </a:cubicBezTo>
                <a:cubicBezTo>
                  <a:pt x="2777705" y="-5347"/>
                  <a:pt x="3459192" y="52162"/>
                  <a:pt x="3459192" y="52162"/>
                </a:cubicBezTo>
                <a:lnTo>
                  <a:pt x="3459192" y="52162"/>
                </a:lnTo>
              </a:path>
            </a:pathLst>
          </a:cu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F6F3EC"/>
              </a:solidFill>
              <a:effectLst/>
              <a:uLnTx/>
              <a:uFillTx/>
              <a:latin typeface="Arial"/>
              <a:ea typeface="+mn-ea"/>
              <a:cs typeface="+mn-cs"/>
            </a:endParaRPr>
          </a:p>
        </p:txBody>
      </p:sp>
      <p:sp>
        <p:nvSpPr>
          <p:cNvPr id="9" name="Freeform: Shape 8">
            <a:extLst>
              <a:ext uri="{FF2B5EF4-FFF2-40B4-BE49-F238E27FC236}">
                <a16:creationId xmlns:a16="http://schemas.microsoft.com/office/drawing/2014/main" id="{1AC36E92-CC44-FC19-BBD2-48732245E267}"/>
              </a:ext>
            </a:extLst>
          </p:cNvPr>
          <p:cNvSpPr/>
          <p:nvPr/>
        </p:nvSpPr>
        <p:spPr>
          <a:xfrm rot="10800000">
            <a:off x="1256491" y="2867871"/>
            <a:ext cx="6185453" cy="313591"/>
          </a:xfrm>
          <a:custGeom>
            <a:avLst/>
            <a:gdLst>
              <a:gd name="csX0" fmla="*/ 0 w 3459192"/>
              <a:gd name="csY0" fmla="*/ 69415 h 90847"/>
              <a:gd name="csX1" fmla="*/ 1285336 w 3459192"/>
              <a:gd name="csY1" fmla="*/ 86668 h 90847"/>
              <a:gd name="csX2" fmla="*/ 2415396 w 3459192"/>
              <a:gd name="csY2" fmla="*/ 404 h 90847"/>
              <a:gd name="csX3" fmla="*/ 3459192 w 3459192"/>
              <a:gd name="csY3" fmla="*/ 52162 h 90847"/>
              <a:gd name="csX4" fmla="*/ 3459192 w 3459192"/>
              <a:gd name="csY4" fmla="*/ 52162 h 90847"/>
            </a:gdLst>
            <a:ahLst/>
            <a:cxnLst>
              <a:cxn ang="0">
                <a:pos x="csX0" y="csY0"/>
              </a:cxn>
              <a:cxn ang="0">
                <a:pos x="csX1" y="csY1"/>
              </a:cxn>
              <a:cxn ang="0">
                <a:pos x="csX2" y="csY2"/>
              </a:cxn>
              <a:cxn ang="0">
                <a:pos x="csX3" y="csY3"/>
              </a:cxn>
              <a:cxn ang="0">
                <a:pos x="csX4" y="csY4"/>
              </a:cxn>
            </a:cxnLst>
            <a:rect l="l" t="t" r="r" b="b"/>
            <a:pathLst>
              <a:path w="3459192" h="90847">
                <a:moveTo>
                  <a:pt x="0" y="69415"/>
                </a:moveTo>
                <a:cubicBezTo>
                  <a:pt x="441385" y="83792"/>
                  <a:pt x="882770" y="98170"/>
                  <a:pt x="1285336" y="86668"/>
                </a:cubicBezTo>
                <a:cubicBezTo>
                  <a:pt x="1687902" y="75166"/>
                  <a:pt x="2053087" y="6155"/>
                  <a:pt x="2415396" y="404"/>
                </a:cubicBezTo>
                <a:cubicBezTo>
                  <a:pt x="2777705" y="-5347"/>
                  <a:pt x="3459192" y="52162"/>
                  <a:pt x="3459192" y="52162"/>
                </a:cubicBezTo>
                <a:lnTo>
                  <a:pt x="3459192" y="52162"/>
                </a:lnTo>
              </a:path>
            </a:pathLst>
          </a:custGeom>
          <a:noFill/>
          <a:ln w="76200">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F6F3EC"/>
              </a:solidFill>
              <a:effectLst/>
              <a:uLnTx/>
              <a:uFillTx/>
              <a:latin typeface="Arial"/>
              <a:ea typeface="+mn-ea"/>
              <a:cs typeface="+mn-cs"/>
            </a:endParaRPr>
          </a:p>
        </p:txBody>
      </p:sp>
      <p:pic>
        <p:nvPicPr>
          <p:cNvPr id="16" name="Picture 15">
            <a:extLst>
              <a:ext uri="{FF2B5EF4-FFF2-40B4-BE49-F238E27FC236}">
                <a16:creationId xmlns:a16="http://schemas.microsoft.com/office/drawing/2014/main" id="{371816C3-0808-CF98-6609-1D1F80ECB6AE}"/>
              </a:ext>
            </a:extLst>
          </p:cNvPr>
          <p:cNvPicPr>
            <a:picLocks noChangeAspect="1"/>
          </p:cNvPicPr>
          <p:nvPr/>
        </p:nvPicPr>
        <p:blipFill>
          <a:blip r:embed="rId2"/>
          <a:stretch>
            <a:fillRect/>
          </a:stretch>
        </p:blipFill>
        <p:spPr>
          <a:xfrm rot="13172791">
            <a:off x="1618442" y="2704105"/>
            <a:ext cx="6747998" cy="954713"/>
          </a:xfrm>
          <a:prstGeom prst="rect">
            <a:avLst/>
          </a:prstGeom>
        </p:spPr>
      </p:pic>
      <p:sp>
        <p:nvSpPr>
          <p:cNvPr id="3" name="Text 0">
            <a:extLst>
              <a:ext uri="{FF2B5EF4-FFF2-40B4-BE49-F238E27FC236}">
                <a16:creationId xmlns:a16="http://schemas.microsoft.com/office/drawing/2014/main" id="{0D21A875-50B9-D625-4696-1BAA81C42138}"/>
              </a:ext>
            </a:extLst>
          </p:cNvPr>
          <p:cNvSpPr>
            <a:spLocks noGrp="1"/>
          </p:cNvSpPr>
          <p:nvPr>
            <p:ph type="title"/>
          </p:nvPr>
        </p:nvSpPr>
        <p:spPr>
          <a:xfrm>
            <a:off x="416875" y="364388"/>
            <a:ext cx="10883392" cy="416520"/>
          </a:xfrm>
          <a:prstGeom prst="rect">
            <a:avLst/>
          </a:prstGeom>
          <a:noFill/>
          <a:ln/>
        </p:spPr>
        <p:txBody>
          <a:bodyPr wrap="square" lIns="0" tIns="0" rIns="0" bIns="0" rtlCol="0" anchor="t">
            <a:normAutofit/>
          </a:bodyPr>
          <a:lstStyle/>
          <a:p>
            <a:pPr marL="0" indent="0" algn="l">
              <a:lnSpc>
                <a:spcPts val="3080"/>
              </a:lnSpc>
              <a:buNone/>
            </a:pPr>
            <a:r>
              <a:rPr lang="en-US" sz="2800" b="1" i="0" dirty="0">
                <a:solidFill>
                  <a:srgbClr val="12262E"/>
                </a:solidFill>
                <a:latin typeface="Georgia" pitchFamily="18" charset="0"/>
                <a:ea typeface="Georgia" pitchFamily="18" charset="-122"/>
                <a:cs typeface="Georgia" pitchFamily="18" charset="-120"/>
              </a:rPr>
              <a:t>Why one section shows many ductules</a:t>
            </a:r>
            <a:endParaRPr lang="en-US" sz="2800" dirty="0">
              <a:latin typeface="Georgia" charset="0"/>
              <a:ea typeface="Georgia" charset="0"/>
              <a:cs typeface="Georgia" charset="0"/>
            </a:endParaRPr>
          </a:p>
        </p:txBody>
      </p:sp>
      <p:sp>
        <p:nvSpPr>
          <p:cNvPr id="4" name="Text 1">
            <a:extLst>
              <a:ext uri="{FF2B5EF4-FFF2-40B4-BE49-F238E27FC236}">
                <a16:creationId xmlns:a16="http://schemas.microsoft.com/office/drawing/2014/main" id="{A83A012D-A4E7-F30E-4AC4-9648AD2F0E8D}"/>
              </a:ext>
            </a:extLst>
          </p:cNvPr>
          <p:cNvSpPr/>
          <p:nvPr/>
        </p:nvSpPr>
        <p:spPr>
          <a:xfrm>
            <a:off x="416875" y="882508"/>
            <a:ext cx="10883392" cy="282575"/>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2025"/>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E6670"/>
                </a:solidFill>
                <a:effectLst/>
                <a:uLnTx/>
                <a:uFillTx/>
                <a:latin typeface="Arial" pitchFamily="34" charset="0"/>
                <a:ea typeface="Arial" pitchFamily="34" charset="-122"/>
                <a:cs typeface="Arial" pitchFamily="34" charset="-120"/>
              </a:rPr>
              <a:t>A tortuous 3D network cut by one plane gives many 2D profiles, on top of true expansion</a:t>
            </a:r>
            <a:endParaRPr kumimoji="0" lang="en-US" sz="1500" b="0" i="0" u="none" strike="noStrike" kern="1200" cap="none" spc="0" normalizeH="0" baseline="0" noProof="0" dirty="0">
              <a:ln>
                <a:noFill/>
              </a:ln>
              <a:solidFill>
                <a:srgbClr val="12262E"/>
              </a:solidFill>
              <a:effectLst/>
              <a:uLnTx/>
              <a:uFillTx/>
              <a:latin typeface="Arial" charset="0"/>
              <a:ea typeface="Arial" charset="0"/>
              <a:cs typeface="Arial" charset="0"/>
            </a:endParaRPr>
          </a:p>
        </p:txBody>
      </p:sp>
      <p:pic>
        <p:nvPicPr>
          <p:cNvPr id="7" name="Image 3" descr="Two-dimensional section in ductular reaction: vein and artery with many small ductular profiles at the portal tract edge">
            <a:extLst>
              <a:ext uri="{FF2B5EF4-FFF2-40B4-BE49-F238E27FC236}">
                <a16:creationId xmlns:a16="http://schemas.microsoft.com/office/drawing/2014/main" id="{A9AD1186-E53C-4A4C-3C78-72EE4569F76C}"/>
              </a:ext>
            </a:extLst>
          </p:cNvPr>
          <p:cNvPicPr>
            <a:picLocks noChangeAspect="1"/>
          </p:cNvPicPr>
          <p:nvPr/>
        </p:nvPicPr>
        <p:blipFill>
          <a:blip r:embed="rId3"/>
          <a:srcRect/>
          <a:stretch/>
        </p:blipFill>
        <p:spPr>
          <a:xfrm>
            <a:off x="7548410" y="2759457"/>
            <a:ext cx="4826000" cy="952500"/>
          </a:xfrm>
          <a:prstGeom prst="rect">
            <a:avLst/>
          </a:prstGeom>
        </p:spPr>
      </p:pic>
      <p:sp>
        <p:nvSpPr>
          <p:cNvPr id="11" name="Text 5">
            <a:extLst>
              <a:ext uri="{FF2B5EF4-FFF2-40B4-BE49-F238E27FC236}">
                <a16:creationId xmlns:a16="http://schemas.microsoft.com/office/drawing/2014/main" id="{4A03E0EF-211E-9C62-2EA3-302B5769E8C8}"/>
              </a:ext>
            </a:extLst>
          </p:cNvPr>
          <p:cNvSpPr/>
          <p:nvPr/>
        </p:nvSpPr>
        <p:spPr>
          <a:xfrm>
            <a:off x="8878443" y="4122415"/>
            <a:ext cx="3132582" cy="248245"/>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755"/>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12262E"/>
                </a:solidFill>
                <a:effectLst/>
                <a:uLnTx/>
                <a:uFillTx/>
                <a:latin typeface="Arial" pitchFamily="34" charset="0"/>
                <a:ea typeface="Arial" pitchFamily="34" charset="-122"/>
                <a:cs typeface="Arial" pitchFamily="34" charset="-120"/>
              </a:rPr>
              <a:t>Many ductular profiles at the tract edge</a:t>
            </a:r>
            <a:endParaRPr kumimoji="0" lang="en-US" sz="1300" b="0" i="0" u="none" strike="noStrike" kern="1200" cap="none" spc="0" normalizeH="0" baseline="0" noProof="0" dirty="0">
              <a:ln>
                <a:noFill/>
              </a:ln>
              <a:solidFill>
                <a:srgbClr val="12262E"/>
              </a:solidFill>
              <a:effectLst/>
              <a:uLnTx/>
              <a:uFillTx/>
              <a:latin typeface="Arial" charset="0"/>
              <a:ea typeface="Arial" charset="0"/>
              <a:cs typeface="Arial" charset="0"/>
            </a:endParaRPr>
          </a:p>
        </p:txBody>
      </p:sp>
      <p:sp>
        <p:nvSpPr>
          <p:cNvPr id="6" name="TextBox 5">
            <a:extLst>
              <a:ext uri="{FF2B5EF4-FFF2-40B4-BE49-F238E27FC236}">
                <a16:creationId xmlns:a16="http://schemas.microsoft.com/office/drawing/2014/main" id="{57054CCC-C472-A2A6-8A46-502F359015B6}"/>
              </a:ext>
            </a:extLst>
          </p:cNvPr>
          <p:cNvSpPr txBox="1"/>
          <p:nvPr/>
        </p:nvSpPr>
        <p:spPr>
          <a:xfrm>
            <a:off x="416875" y="5491691"/>
            <a:ext cx="11344762" cy="61555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srgbClr val="12262E"/>
                </a:solidFill>
                <a:effectLst/>
                <a:uLnTx/>
                <a:uFillTx/>
                <a:latin typeface="Georgia" pitchFamily="18" charset="0"/>
                <a:ea typeface="Georgia" pitchFamily="18" charset="-122"/>
                <a:cs typeface="Georgia" pitchFamily="18" charset="-120"/>
              </a:rPr>
              <a:t>Ductular reaction also include ductal proliferation subtype: this supports an obstructive pattern in the appropriate context.”(</a:t>
            </a:r>
            <a:r>
              <a:rPr kumimoji="0" lang="en-US" sz="1700" b="0" i="0" u="none" strike="noStrike" kern="1200" cap="none" spc="0" normalizeH="0" baseline="0" noProof="0" dirty="0">
                <a:ln>
                  <a:noFill/>
                </a:ln>
                <a:solidFill>
                  <a:srgbClr val="12262E"/>
                </a:solidFill>
                <a:effectLst/>
                <a:uLnTx/>
                <a:uFillTx/>
                <a:latin typeface="Georgia" pitchFamily="18" charset="0"/>
                <a:ea typeface="Georgia" pitchFamily="18" charset="-122"/>
                <a:cs typeface="Georgia" pitchFamily="18" charset="-120"/>
              </a:rPr>
              <a:t>PSC, external compression, chronic choledocholithiasis )</a:t>
            </a:r>
            <a:endParaRPr kumimoji="0" lang="en-US" sz="1700" b="0" i="0" u="none" strike="noStrike" kern="1200" cap="none" spc="0" normalizeH="0" baseline="0" noProof="0" dirty="0">
              <a:ln>
                <a:noFill/>
              </a:ln>
              <a:solidFill>
                <a:srgbClr val="12262E"/>
              </a:solidFill>
              <a:effectLst/>
              <a:uLnTx/>
              <a:uFillTx/>
              <a:latin typeface="Georgia" charset="0"/>
              <a:ea typeface="Georgia" charset="0"/>
              <a:cs typeface="Georgia" charset="0"/>
            </a:endParaRPr>
          </a:p>
        </p:txBody>
      </p:sp>
    </p:spTree>
    <p:extLst>
      <p:ext uri="{BB962C8B-B14F-4D97-AF65-F5344CB8AC3E}">
        <p14:creationId xmlns:p14="http://schemas.microsoft.com/office/powerpoint/2010/main" val="22184826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a:spLocks noGrp="1"/>
          </p:cNvSpPr>
          <p:nvPr>
            <p:ph type="title"/>
          </p:nvPr>
        </p:nvSpPr>
        <p:spPr>
          <a:xfrm>
            <a:off x="812800" y="812800"/>
            <a:ext cx="10883392" cy="416520"/>
          </a:xfrm>
          <a:prstGeom prst="rect">
            <a:avLst/>
          </a:prstGeom>
          <a:noFill/>
          <a:ln/>
        </p:spPr>
        <p:txBody>
          <a:bodyPr wrap="square" lIns="0" tIns="0" rIns="0" bIns="0" rtlCol="0" anchor="t">
            <a:normAutofit/>
          </a:bodyPr>
          <a:lstStyle/>
          <a:p>
            <a:pPr marL="0" indent="0" algn="l">
              <a:lnSpc>
                <a:spcPts val="3080"/>
              </a:lnSpc>
              <a:buNone/>
            </a:pPr>
            <a:r>
              <a:rPr lang="en-US" sz="2800" b="1" i="0" dirty="0">
                <a:solidFill>
                  <a:srgbClr val="12262E"/>
                </a:solidFill>
                <a:latin typeface="Source Serif 4" pitchFamily="18" charset="0"/>
                <a:ea typeface="Source Serif 4" pitchFamily="18" charset="-122"/>
                <a:cs typeface="Source Serif 4" pitchFamily="18" charset="-120"/>
              </a:rPr>
              <a:t>Four histological patterns by site of injury</a:t>
            </a:r>
            <a:endParaRPr lang="en-US" sz="2800" dirty="0">
              <a:latin typeface="Source Serif 4" charset="0"/>
              <a:ea typeface="Source Serif 4" charset="0"/>
              <a:cs typeface="Source Serif 4" charset="0"/>
            </a:endParaRPr>
          </a:p>
        </p:txBody>
      </p:sp>
      <p:sp>
        <p:nvSpPr>
          <p:cNvPr id="34" name="Shape 2">
            <a:extLst>
              <a:ext uri="{FF2B5EF4-FFF2-40B4-BE49-F238E27FC236}">
                <a16:creationId xmlns:a16="http://schemas.microsoft.com/office/drawing/2014/main" id="{1D443743-0F02-3E7C-6DF5-073871C29234}"/>
              </a:ext>
            </a:extLst>
          </p:cNvPr>
          <p:cNvSpPr/>
          <p:nvPr/>
        </p:nvSpPr>
        <p:spPr>
          <a:xfrm>
            <a:off x="320511" y="4049017"/>
            <a:ext cx="2773056" cy="651373"/>
          </a:xfrm>
          <a:prstGeom prst="roundRect">
            <a:avLst>
              <a:gd name="adj" fmla="val 4375"/>
            </a:avLst>
          </a:prstGeom>
          <a:solidFill>
            <a:schemeClr val="accent4">
              <a:lumMod val="25000"/>
            </a:schemeClr>
          </a:solidFill>
          <a:ln w="6350">
            <a:solidFill>
              <a:srgbClr val="DCD7C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12262E"/>
              </a:solidFill>
              <a:effectLst/>
              <a:uLnTx/>
              <a:uFillTx/>
              <a:latin typeface="Arial"/>
              <a:ea typeface="+mn-ea"/>
              <a:cs typeface="+mn-cs"/>
            </a:endParaRPr>
          </a:p>
        </p:txBody>
      </p:sp>
      <p:sp>
        <p:nvSpPr>
          <p:cNvPr id="37" name="Shape 7">
            <a:extLst>
              <a:ext uri="{FF2B5EF4-FFF2-40B4-BE49-F238E27FC236}">
                <a16:creationId xmlns:a16="http://schemas.microsoft.com/office/drawing/2014/main" id="{C42DB593-403F-F009-0048-CA070CC60DB9}"/>
              </a:ext>
            </a:extLst>
          </p:cNvPr>
          <p:cNvSpPr/>
          <p:nvPr/>
        </p:nvSpPr>
        <p:spPr>
          <a:xfrm>
            <a:off x="3239153" y="4049017"/>
            <a:ext cx="2773056" cy="651373"/>
          </a:xfrm>
          <a:prstGeom prst="roundRect">
            <a:avLst>
              <a:gd name="adj" fmla="val 4375"/>
            </a:avLst>
          </a:prstGeom>
          <a:solidFill>
            <a:schemeClr val="accent4">
              <a:lumMod val="25000"/>
            </a:schemeClr>
          </a:solidFill>
          <a:ln w="6350">
            <a:solidFill>
              <a:srgbClr val="DCD7C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12262E"/>
              </a:solidFill>
              <a:effectLst/>
              <a:uLnTx/>
              <a:uFillTx/>
              <a:latin typeface="Arial"/>
              <a:ea typeface="+mn-ea"/>
              <a:cs typeface="+mn-cs"/>
            </a:endParaRPr>
          </a:p>
        </p:txBody>
      </p:sp>
      <p:sp>
        <p:nvSpPr>
          <p:cNvPr id="39" name="Shape 12">
            <a:extLst>
              <a:ext uri="{FF2B5EF4-FFF2-40B4-BE49-F238E27FC236}">
                <a16:creationId xmlns:a16="http://schemas.microsoft.com/office/drawing/2014/main" id="{EFCAFCAB-20BB-E3DA-1D66-21129B80CF8F}"/>
              </a:ext>
            </a:extLst>
          </p:cNvPr>
          <p:cNvSpPr/>
          <p:nvPr/>
        </p:nvSpPr>
        <p:spPr>
          <a:xfrm>
            <a:off x="6157795" y="4049017"/>
            <a:ext cx="2773056" cy="651373"/>
          </a:xfrm>
          <a:prstGeom prst="roundRect">
            <a:avLst>
              <a:gd name="adj" fmla="val 4375"/>
            </a:avLst>
          </a:prstGeom>
          <a:solidFill>
            <a:schemeClr val="accent4">
              <a:lumMod val="25000"/>
            </a:schemeClr>
          </a:solidFill>
          <a:ln w="6350">
            <a:solidFill>
              <a:srgbClr val="DCD7C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12262E"/>
              </a:solidFill>
              <a:effectLst/>
              <a:uLnTx/>
              <a:uFillTx/>
              <a:latin typeface="Arial"/>
              <a:ea typeface="+mn-ea"/>
              <a:cs typeface="+mn-cs"/>
            </a:endParaRPr>
          </a:p>
        </p:txBody>
      </p:sp>
      <p:sp>
        <p:nvSpPr>
          <p:cNvPr id="41" name="Shape 17">
            <a:extLst>
              <a:ext uri="{FF2B5EF4-FFF2-40B4-BE49-F238E27FC236}">
                <a16:creationId xmlns:a16="http://schemas.microsoft.com/office/drawing/2014/main" id="{780767C3-44F9-6380-B3BA-64B5D8EB6F98}"/>
              </a:ext>
            </a:extLst>
          </p:cNvPr>
          <p:cNvSpPr/>
          <p:nvPr/>
        </p:nvSpPr>
        <p:spPr>
          <a:xfrm>
            <a:off x="9076437" y="4049017"/>
            <a:ext cx="2773056" cy="651373"/>
          </a:xfrm>
          <a:prstGeom prst="roundRect">
            <a:avLst>
              <a:gd name="adj" fmla="val 4375"/>
            </a:avLst>
          </a:prstGeom>
          <a:solidFill>
            <a:schemeClr val="accent4">
              <a:lumMod val="25000"/>
            </a:schemeClr>
          </a:solidFill>
          <a:ln w="6350">
            <a:solidFill>
              <a:srgbClr val="DCD7CA"/>
            </a:solidFill>
            <a:prstDash val="solid"/>
          </a:ln>
        </p:spPr>
        <p:txBody>
          <a:bodyPr/>
          <a:lstStyle/>
          <a:p>
            <a:endParaRPr lang="en-AU">
              <a:solidFill>
                <a:srgbClr val="12262E"/>
              </a:solidFill>
              <a:latin typeface="Arial"/>
            </a:endParaRPr>
          </a:p>
        </p:txBody>
      </p:sp>
      <p:sp>
        <p:nvSpPr>
          <p:cNvPr id="4" name="Shape 2"/>
          <p:cNvSpPr/>
          <p:nvPr/>
        </p:nvSpPr>
        <p:spPr>
          <a:xfrm>
            <a:off x="320511" y="1718270"/>
            <a:ext cx="2773056" cy="2292648"/>
          </a:xfrm>
          <a:prstGeom prst="roundRect">
            <a:avLst>
              <a:gd name="adj" fmla="val 4375"/>
            </a:avLst>
          </a:prstGeom>
          <a:solidFill>
            <a:srgbClr val="FBFAF6"/>
          </a:solidFill>
          <a:ln w="6350">
            <a:solidFill>
              <a:srgbClr val="DCD7C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12262E"/>
              </a:solidFill>
              <a:effectLst/>
              <a:uLnTx/>
              <a:uFillTx/>
              <a:latin typeface="Arial"/>
              <a:ea typeface="+mn-ea"/>
              <a:cs typeface="+mn-cs"/>
            </a:endParaRPr>
          </a:p>
        </p:txBody>
      </p:sp>
      <p:pic>
        <p:nvPicPr>
          <p:cNvPr id="5" name="Image 0" descr="Bland cholestasis: hepatocytes on both sides of a dilated canaliculus filled with bile plugs, with little inflammation"/>
          <p:cNvPicPr>
            <a:picLocks noChangeAspect="1"/>
          </p:cNvPicPr>
          <p:nvPr/>
        </p:nvPicPr>
        <p:blipFill>
          <a:blip r:embed="rId3"/>
          <a:srcRect/>
          <a:stretch/>
        </p:blipFill>
        <p:spPr>
          <a:xfrm>
            <a:off x="476495" y="1848445"/>
            <a:ext cx="2474953" cy="889000"/>
          </a:xfrm>
          <a:prstGeom prst="rect">
            <a:avLst/>
          </a:prstGeom>
        </p:spPr>
      </p:pic>
      <p:sp>
        <p:nvSpPr>
          <p:cNvPr id="6" name="Text 3"/>
          <p:cNvSpPr/>
          <p:nvPr/>
        </p:nvSpPr>
        <p:spPr>
          <a:xfrm>
            <a:off x="476495" y="2800945"/>
            <a:ext cx="2534920" cy="229791"/>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1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12262E"/>
                </a:solidFill>
                <a:effectLst/>
                <a:uLnTx/>
                <a:uFillTx/>
                <a:latin typeface="IBM Plex Sans" pitchFamily="34" charset="0"/>
                <a:ea typeface="IBM Plex Sans" pitchFamily="34" charset="-122"/>
                <a:cs typeface="IBM Plex Sans" pitchFamily="34" charset="-120"/>
              </a:rPr>
              <a:t>Bland cholestasis</a:t>
            </a:r>
            <a:endParaRPr kumimoji="0" lang="en-US" sz="1400" b="0" i="0" u="none" strike="noStrike" kern="1200" cap="none" spc="0" normalizeH="0" baseline="0" noProof="0" dirty="0">
              <a:ln>
                <a:noFill/>
              </a:ln>
              <a:solidFill>
                <a:srgbClr val="12262E"/>
              </a:solidFill>
              <a:effectLst/>
              <a:uLnTx/>
              <a:uFillTx/>
              <a:latin typeface="IBM Plex Sans" charset="0"/>
              <a:ea typeface="IBM Plex Sans" charset="0"/>
              <a:cs typeface="IBM Plex Sans" charset="0"/>
            </a:endParaRPr>
          </a:p>
        </p:txBody>
      </p:sp>
      <p:sp>
        <p:nvSpPr>
          <p:cNvPr id="7" name="Text 4"/>
          <p:cNvSpPr/>
          <p:nvPr/>
        </p:nvSpPr>
        <p:spPr>
          <a:xfrm>
            <a:off x="476495" y="3068836"/>
            <a:ext cx="2534920" cy="223441"/>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56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9A4A0B"/>
                </a:solidFill>
                <a:effectLst/>
                <a:uLnTx/>
                <a:uFillTx/>
                <a:latin typeface="IBM Plex Sans" pitchFamily="34" charset="0"/>
                <a:ea typeface="IBM Plex Sans" pitchFamily="34" charset="-122"/>
                <a:cs typeface="IBM Plex Sans" pitchFamily="34" charset="-120"/>
              </a:rPr>
              <a:t>Hepatocyte, canaliculus</a:t>
            </a:r>
            <a:endParaRPr kumimoji="0" lang="en-US" sz="1200" b="0" i="0" u="none" strike="noStrike" kern="1200" cap="none" spc="0" normalizeH="0" baseline="0" noProof="0" dirty="0">
              <a:ln>
                <a:noFill/>
              </a:ln>
              <a:solidFill>
                <a:srgbClr val="12262E"/>
              </a:solidFill>
              <a:effectLst/>
              <a:uLnTx/>
              <a:uFillTx/>
              <a:latin typeface="IBM Plex Sans" charset="0"/>
              <a:ea typeface="IBM Plex Sans" charset="0"/>
              <a:cs typeface="IBM Plex Sans" charset="0"/>
            </a:endParaRPr>
          </a:p>
        </p:txBody>
      </p:sp>
      <p:sp>
        <p:nvSpPr>
          <p:cNvPr id="8" name="Text 5"/>
          <p:cNvSpPr/>
          <p:nvPr/>
        </p:nvSpPr>
        <p:spPr>
          <a:xfrm>
            <a:off x="476495" y="3330377"/>
            <a:ext cx="2534920" cy="436761"/>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2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12262E"/>
                </a:solidFill>
                <a:effectLst/>
                <a:uLnTx/>
                <a:uFillTx/>
                <a:latin typeface="IBM Plex Sans" pitchFamily="34" charset="0"/>
                <a:ea typeface="IBM Plex Sans" pitchFamily="34" charset="-122"/>
                <a:cs typeface="IBM Plex Sans" pitchFamily="34" charset="-120"/>
              </a:rPr>
              <a:t>Bile in hepatocytes and dilated canaliculi; little inflammation</a:t>
            </a:r>
            <a:endParaRPr kumimoji="0" lang="en-US" sz="1200" b="0" i="0" u="none" strike="noStrike" kern="1200" cap="none" spc="0" normalizeH="0" baseline="0" noProof="0" dirty="0">
              <a:ln>
                <a:noFill/>
              </a:ln>
              <a:solidFill>
                <a:srgbClr val="12262E"/>
              </a:solidFill>
              <a:effectLst/>
              <a:uLnTx/>
              <a:uFillTx/>
              <a:latin typeface="IBM Plex Sans" charset="0"/>
              <a:ea typeface="IBM Plex Sans" charset="0"/>
              <a:cs typeface="IBM Plex Sans" charset="0"/>
            </a:endParaRPr>
          </a:p>
        </p:txBody>
      </p:sp>
      <p:sp>
        <p:nvSpPr>
          <p:cNvPr id="9" name="Text 6"/>
          <p:cNvSpPr/>
          <p:nvPr/>
        </p:nvSpPr>
        <p:spPr>
          <a:xfrm>
            <a:off x="476495" y="4135179"/>
            <a:ext cx="2680505" cy="436761"/>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20"/>
              </a:lnSpc>
              <a:spcBef>
                <a:spcPts val="0"/>
              </a:spcBef>
              <a:spcAft>
                <a:spcPts val="0"/>
              </a:spcAft>
              <a:buClrTx/>
              <a:buSzTx/>
              <a:buFontTx/>
              <a:buNone/>
              <a:tabLst/>
              <a:defRPr/>
            </a:pPr>
            <a:r>
              <a:rPr kumimoji="0" lang="en-US" sz="12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IBM Plex Sans" pitchFamily="34" charset="0"/>
                <a:ea typeface="IBM Plex Sans" pitchFamily="34" charset="-122"/>
                <a:cs typeface="IBM Plex Sans" pitchFamily="34" charset="-120"/>
              </a:rPr>
              <a:t>Seen in: ICP, BRIC/PFIC, anabolic steroids, sepsis</a:t>
            </a:r>
            <a:endParaRPr kumimoji="0" lang="en-US" sz="12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IBM Plex Sans" charset="0"/>
              <a:ea typeface="IBM Plex Sans" charset="0"/>
              <a:cs typeface="IBM Plex Sans" charset="0"/>
            </a:endParaRPr>
          </a:p>
        </p:txBody>
      </p:sp>
      <p:sp>
        <p:nvSpPr>
          <p:cNvPr id="10" name="Shape 7"/>
          <p:cNvSpPr/>
          <p:nvPr/>
        </p:nvSpPr>
        <p:spPr>
          <a:xfrm>
            <a:off x="3239153" y="1718270"/>
            <a:ext cx="2773056" cy="2292648"/>
          </a:xfrm>
          <a:prstGeom prst="roundRect">
            <a:avLst>
              <a:gd name="adj" fmla="val 4375"/>
            </a:avLst>
          </a:prstGeom>
          <a:solidFill>
            <a:srgbClr val="FBFAF6"/>
          </a:solidFill>
          <a:ln w="6350">
            <a:solidFill>
              <a:srgbClr val="DCD7C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12262E"/>
              </a:solidFill>
              <a:effectLst/>
              <a:uLnTx/>
              <a:uFillTx/>
              <a:latin typeface="Arial"/>
              <a:ea typeface="+mn-ea"/>
              <a:cs typeface="+mn-cs"/>
            </a:endParaRPr>
          </a:p>
        </p:txBody>
      </p:sp>
      <p:pic>
        <p:nvPicPr>
          <p:cNvPr id="11" name="Image 1" descr="Cholestatic hepatitis: injured hepatocytes and inflammatory cells in the lobule around a canaliculus with bile plugs"/>
          <p:cNvPicPr>
            <a:picLocks noChangeAspect="1"/>
          </p:cNvPicPr>
          <p:nvPr/>
        </p:nvPicPr>
        <p:blipFill>
          <a:blip r:embed="rId4"/>
          <a:srcRect/>
          <a:stretch/>
        </p:blipFill>
        <p:spPr>
          <a:xfrm>
            <a:off x="3395137" y="1848445"/>
            <a:ext cx="2474953" cy="889000"/>
          </a:xfrm>
          <a:prstGeom prst="rect">
            <a:avLst/>
          </a:prstGeom>
        </p:spPr>
      </p:pic>
      <p:sp>
        <p:nvSpPr>
          <p:cNvPr id="12" name="Text 8"/>
          <p:cNvSpPr/>
          <p:nvPr/>
        </p:nvSpPr>
        <p:spPr>
          <a:xfrm>
            <a:off x="3395137" y="2800945"/>
            <a:ext cx="2534920" cy="229791"/>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1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12262E"/>
                </a:solidFill>
                <a:effectLst/>
                <a:uLnTx/>
                <a:uFillTx/>
                <a:latin typeface="IBM Plex Sans" pitchFamily="34" charset="0"/>
                <a:ea typeface="IBM Plex Sans" pitchFamily="34" charset="-122"/>
                <a:cs typeface="IBM Plex Sans" pitchFamily="34" charset="-120"/>
              </a:rPr>
              <a:t>Cholestatic hepatitis</a:t>
            </a:r>
            <a:endParaRPr kumimoji="0" lang="en-US" sz="1400" b="0" i="0" u="none" strike="noStrike" kern="1200" cap="none" spc="0" normalizeH="0" baseline="0" noProof="0" dirty="0">
              <a:ln>
                <a:noFill/>
              </a:ln>
              <a:solidFill>
                <a:srgbClr val="12262E"/>
              </a:solidFill>
              <a:effectLst/>
              <a:uLnTx/>
              <a:uFillTx/>
              <a:latin typeface="IBM Plex Sans" charset="0"/>
              <a:ea typeface="IBM Plex Sans" charset="0"/>
              <a:cs typeface="IBM Plex Sans" charset="0"/>
            </a:endParaRPr>
          </a:p>
        </p:txBody>
      </p:sp>
      <p:sp>
        <p:nvSpPr>
          <p:cNvPr id="13" name="Text 9"/>
          <p:cNvSpPr/>
          <p:nvPr/>
        </p:nvSpPr>
        <p:spPr>
          <a:xfrm>
            <a:off x="3395137" y="3068836"/>
            <a:ext cx="2534920" cy="223441"/>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56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7A5A12"/>
                </a:solidFill>
                <a:effectLst/>
                <a:uLnTx/>
                <a:uFillTx/>
                <a:latin typeface="IBM Plex Sans" pitchFamily="34" charset="0"/>
                <a:ea typeface="IBM Plex Sans" pitchFamily="34" charset="-122"/>
                <a:cs typeface="IBM Plex Sans" pitchFamily="34" charset="-120"/>
              </a:rPr>
              <a:t>Lobule, sometimes portal tract</a:t>
            </a:r>
            <a:endParaRPr kumimoji="0" lang="en-US" sz="1200" b="0" i="0" u="none" strike="noStrike" kern="1200" cap="none" spc="0" normalizeH="0" baseline="0" noProof="0" dirty="0">
              <a:ln>
                <a:noFill/>
              </a:ln>
              <a:solidFill>
                <a:srgbClr val="12262E"/>
              </a:solidFill>
              <a:effectLst/>
              <a:uLnTx/>
              <a:uFillTx/>
              <a:latin typeface="IBM Plex Sans" charset="0"/>
              <a:ea typeface="IBM Plex Sans" charset="0"/>
              <a:cs typeface="IBM Plex Sans" charset="0"/>
            </a:endParaRPr>
          </a:p>
        </p:txBody>
      </p:sp>
      <p:sp>
        <p:nvSpPr>
          <p:cNvPr id="14" name="Text 10"/>
          <p:cNvSpPr/>
          <p:nvPr/>
        </p:nvSpPr>
        <p:spPr>
          <a:xfrm>
            <a:off x="3395137" y="3330377"/>
            <a:ext cx="2534920" cy="436761"/>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2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12262E"/>
                </a:solidFill>
                <a:effectLst/>
                <a:uLnTx/>
                <a:uFillTx/>
                <a:latin typeface="IBM Plex Sans" pitchFamily="34" charset="0"/>
                <a:ea typeface="IBM Plex Sans" pitchFamily="34" charset="-122"/>
                <a:cs typeface="IBM Plex Sans" pitchFamily="34" charset="-120"/>
              </a:rPr>
              <a:t>Lobular bile stasis with lobular hepatitis</a:t>
            </a:r>
            <a:endParaRPr kumimoji="0" lang="en-US" sz="1200" b="0" i="0" u="none" strike="noStrike" kern="1200" cap="none" spc="0" normalizeH="0" baseline="0" noProof="0" dirty="0">
              <a:ln>
                <a:noFill/>
              </a:ln>
              <a:solidFill>
                <a:srgbClr val="12262E"/>
              </a:solidFill>
              <a:effectLst/>
              <a:uLnTx/>
              <a:uFillTx/>
              <a:latin typeface="IBM Plex Sans" charset="0"/>
              <a:ea typeface="IBM Plex Sans" charset="0"/>
              <a:cs typeface="IBM Plex Sans" charset="0"/>
            </a:endParaRPr>
          </a:p>
        </p:txBody>
      </p:sp>
      <p:sp>
        <p:nvSpPr>
          <p:cNvPr id="15" name="Text 11"/>
          <p:cNvSpPr/>
          <p:nvPr/>
        </p:nvSpPr>
        <p:spPr>
          <a:xfrm>
            <a:off x="3395137" y="4135179"/>
            <a:ext cx="2680505" cy="436761"/>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20"/>
              </a:lnSpc>
              <a:spcBef>
                <a:spcPts val="0"/>
              </a:spcBef>
              <a:spcAft>
                <a:spcPts val="0"/>
              </a:spcAft>
              <a:buClrTx/>
              <a:buSzTx/>
              <a:buFontTx/>
              <a:buNone/>
              <a:tabLst/>
              <a:defRPr/>
            </a:pPr>
            <a:r>
              <a:rPr kumimoji="0" lang="en-US" sz="12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IBM Plex Sans" pitchFamily="34" charset="0"/>
                <a:ea typeface="IBM Plex Sans" pitchFamily="34" charset="-122"/>
                <a:cs typeface="IBM Plex Sans" pitchFamily="34" charset="-120"/>
              </a:rPr>
              <a:t>Seen in: DILI; also viral or autoimmune hepatitis</a:t>
            </a:r>
            <a:endParaRPr kumimoji="0" lang="en-US" sz="12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IBM Plex Sans" charset="0"/>
              <a:ea typeface="IBM Plex Sans" charset="0"/>
              <a:cs typeface="IBM Plex Sans" charset="0"/>
            </a:endParaRPr>
          </a:p>
        </p:txBody>
      </p:sp>
      <p:sp>
        <p:nvSpPr>
          <p:cNvPr id="16" name="Shape 12"/>
          <p:cNvSpPr/>
          <p:nvPr/>
        </p:nvSpPr>
        <p:spPr>
          <a:xfrm>
            <a:off x="6157795" y="1718270"/>
            <a:ext cx="2773056" cy="2292648"/>
          </a:xfrm>
          <a:prstGeom prst="roundRect">
            <a:avLst>
              <a:gd name="adj" fmla="val 4375"/>
            </a:avLst>
          </a:prstGeom>
          <a:solidFill>
            <a:srgbClr val="FBFAF6"/>
          </a:solidFill>
          <a:ln w="6350">
            <a:solidFill>
              <a:srgbClr val="DCD7C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12262E"/>
              </a:solidFill>
              <a:effectLst/>
              <a:uLnTx/>
              <a:uFillTx/>
              <a:latin typeface="Arial"/>
              <a:ea typeface="+mn-ea"/>
              <a:cs typeface="+mn-cs"/>
            </a:endParaRPr>
          </a:p>
        </p:txBody>
      </p:sp>
      <p:pic>
        <p:nvPicPr>
          <p:cNvPr id="17" name="Image 2" descr="Chronic biliary injury: a portal tract with a damaged duct and irregular ductular reaction extending beyond the tract edge into the lobule"/>
          <p:cNvPicPr>
            <a:picLocks noChangeAspect="1"/>
          </p:cNvPicPr>
          <p:nvPr/>
        </p:nvPicPr>
        <p:blipFill>
          <a:blip r:embed="rId5"/>
          <a:srcRect/>
          <a:stretch/>
        </p:blipFill>
        <p:spPr>
          <a:xfrm>
            <a:off x="6258041" y="1815108"/>
            <a:ext cx="2474953" cy="889000"/>
          </a:xfrm>
          <a:prstGeom prst="rect">
            <a:avLst/>
          </a:prstGeom>
        </p:spPr>
      </p:pic>
      <p:sp>
        <p:nvSpPr>
          <p:cNvPr id="18" name="Text 13"/>
          <p:cNvSpPr/>
          <p:nvPr/>
        </p:nvSpPr>
        <p:spPr>
          <a:xfrm>
            <a:off x="6313779" y="2800945"/>
            <a:ext cx="2534920" cy="229791"/>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1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12262E"/>
                </a:solidFill>
                <a:effectLst/>
                <a:uLnTx/>
                <a:uFillTx/>
                <a:latin typeface="IBM Plex Sans" pitchFamily="34" charset="0"/>
                <a:ea typeface="IBM Plex Sans" pitchFamily="34" charset="-122"/>
                <a:cs typeface="IBM Plex Sans" pitchFamily="34" charset="-120"/>
              </a:rPr>
              <a:t>Chronic biliary injury</a:t>
            </a:r>
            <a:endParaRPr kumimoji="0" lang="en-US" sz="1400" b="0" i="0" u="none" strike="noStrike" kern="1200" cap="none" spc="0" normalizeH="0" baseline="0" noProof="0" dirty="0">
              <a:ln>
                <a:noFill/>
              </a:ln>
              <a:solidFill>
                <a:srgbClr val="12262E"/>
              </a:solidFill>
              <a:effectLst/>
              <a:uLnTx/>
              <a:uFillTx/>
              <a:latin typeface="IBM Plex Sans" charset="0"/>
              <a:ea typeface="IBM Plex Sans" charset="0"/>
              <a:cs typeface="IBM Plex Sans" charset="0"/>
            </a:endParaRPr>
          </a:p>
        </p:txBody>
      </p:sp>
      <p:sp>
        <p:nvSpPr>
          <p:cNvPr id="19" name="Text 14"/>
          <p:cNvSpPr/>
          <p:nvPr/>
        </p:nvSpPr>
        <p:spPr>
          <a:xfrm>
            <a:off x="6313779" y="3068836"/>
            <a:ext cx="2534920" cy="223441"/>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56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2F6E45"/>
                </a:solidFill>
                <a:effectLst/>
                <a:uLnTx/>
                <a:uFillTx/>
                <a:latin typeface="IBM Plex Sans" pitchFamily="34" charset="0"/>
                <a:ea typeface="IBM Plex Sans" pitchFamily="34" charset="-122"/>
                <a:cs typeface="IBM Plex Sans" pitchFamily="34" charset="-120"/>
              </a:rPr>
              <a:t>Bile ducts</a:t>
            </a:r>
            <a:endParaRPr kumimoji="0" lang="en-US" sz="1200" b="0" i="0" u="none" strike="noStrike" kern="1200" cap="none" spc="0" normalizeH="0" baseline="0" noProof="0" dirty="0">
              <a:ln>
                <a:noFill/>
              </a:ln>
              <a:solidFill>
                <a:srgbClr val="12262E"/>
              </a:solidFill>
              <a:effectLst/>
              <a:uLnTx/>
              <a:uFillTx/>
              <a:latin typeface="IBM Plex Sans" charset="0"/>
              <a:ea typeface="IBM Plex Sans" charset="0"/>
              <a:cs typeface="IBM Plex Sans" charset="0"/>
            </a:endParaRPr>
          </a:p>
        </p:txBody>
      </p:sp>
      <p:sp>
        <p:nvSpPr>
          <p:cNvPr id="20" name="Text 15"/>
          <p:cNvSpPr/>
          <p:nvPr/>
        </p:nvSpPr>
        <p:spPr>
          <a:xfrm>
            <a:off x="6313779" y="3330377"/>
            <a:ext cx="2534920" cy="436761"/>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2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12262E"/>
                </a:solidFill>
                <a:effectLst/>
                <a:uLnTx/>
                <a:uFillTx/>
                <a:latin typeface="IBM Plex Sans" pitchFamily="34" charset="0"/>
                <a:ea typeface="IBM Plex Sans" pitchFamily="34" charset="-122"/>
                <a:cs typeface="IBM Plex Sans" pitchFamily="34" charset="-120"/>
              </a:rPr>
              <a:t>Duct injury or loss; ductular reaction; CK7+ hepatocytes</a:t>
            </a:r>
            <a:endParaRPr kumimoji="0" lang="en-US" sz="1200" b="0" i="0" u="none" strike="noStrike" kern="1200" cap="none" spc="0" normalizeH="0" baseline="0" noProof="0" dirty="0">
              <a:ln>
                <a:noFill/>
              </a:ln>
              <a:solidFill>
                <a:srgbClr val="12262E"/>
              </a:solidFill>
              <a:effectLst/>
              <a:uLnTx/>
              <a:uFillTx/>
              <a:latin typeface="IBM Plex Sans" charset="0"/>
              <a:ea typeface="IBM Plex Sans" charset="0"/>
              <a:cs typeface="IBM Plex Sans" charset="0"/>
            </a:endParaRPr>
          </a:p>
        </p:txBody>
      </p:sp>
      <p:sp>
        <p:nvSpPr>
          <p:cNvPr id="21" name="Text 16"/>
          <p:cNvSpPr/>
          <p:nvPr/>
        </p:nvSpPr>
        <p:spPr>
          <a:xfrm>
            <a:off x="6262319" y="4135179"/>
            <a:ext cx="2680505" cy="642441"/>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20"/>
              </a:lnSpc>
              <a:spcBef>
                <a:spcPts val="0"/>
              </a:spcBef>
              <a:spcAft>
                <a:spcPts val="0"/>
              </a:spcAft>
              <a:buClrTx/>
              <a:buSzTx/>
              <a:buFontTx/>
              <a:buNone/>
              <a:tabLst/>
              <a:defRPr/>
            </a:pPr>
            <a:r>
              <a:rPr kumimoji="0" lang="en-US" sz="12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IBM Plex Sans" pitchFamily="34" charset="0"/>
                <a:ea typeface="IBM Plex Sans" pitchFamily="34" charset="-122"/>
                <a:cs typeface="IBM Plex Sans" pitchFamily="34" charset="-120"/>
              </a:rPr>
              <a:t>Seen in: PBC, PSC, MDR3 deficiency, drug-related duct injury</a:t>
            </a:r>
            <a:endParaRPr kumimoji="0" lang="en-US" sz="12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IBM Plex Sans" charset="0"/>
              <a:ea typeface="IBM Plex Sans" charset="0"/>
              <a:cs typeface="IBM Plex Sans" charset="0"/>
            </a:endParaRPr>
          </a:p>
        </p:txBody>
      </p:sp>
      <p:sp>
        <p:nvSpPr>
          <p:cNvPr id="22" name="Shape 17"/>
          <p:cNvSpPr/>
          <p:nvPr/>
        </p:nvSpPr>
        <p:spPr>
          <a:xfrm>
            <a:off x="9076437" y="1718270"/>
            <a:ext cx="2773056" cy="2292648"/>
          </a:xfrm>
          <a:prstGeom prst="roundRect">
            <a:avLst>
              <a:gd name="adj" fmla="val 4375"/>
            </a:avLst>
          </a:prstGeom>
          <a:solidFill>
            <a:srgbClr val="FBFAF6"/>
          </a:solidFill>
          <a:ln w="6350">
            <a:solidFill>
              <a:srgbClr val="DCD7C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12262E"/>
              </a:solidFill>
              <a:effectLst/>
              <a:uLnTx/>
              <a:uFillTx/>
              <a:latin typeface="Arial"/>
              <a:ea typeface="+mn-ea"/>
              <a:cs typeface="+mn-cs"/>
            </a:endParaRPr>
          </a:p>
        </p:txBody>
      </p:sp>
      <p:pic>
        <p:nvPicPr>
          <p:cNvPr id="23" name="Image 3" descr="Obstructive pattern: an oedematous portal tract with well-formed ductules inside the tract, bile plugs and neutrophils"/>
          <p:cNvPicPr>
            <a:picLocks noChangeAspect="1"/>
          </p:cNvPicPr>
          <p:nvPr/>
        </p:nvPicPr>
        <p:blipFill>
          <a:blip r:embed="rId6"/>
          <a:srcRect/>
          <a:stretch/>
        </p:blipFill>
        <p:spPr>
          <a:xfrm>
            <a:off x="9232421" y="1848445"/>
            <a:ext cx="2474953" cy="889000"/>
          </a:xfrm>
          <a:prstGeom prst="rect">
            <a:avLst/>
          </a:prstGeom>
        </p:spPr>
      </p:pic>
      <p:sp>
        <p:nvSpPr>
          <p:cNvPr id="24" name="Text 18"/>
          <p:cNvSpPr/>
          <p:nvPr/>
        </p:nvSpPr>
        <p:spPr>
          <a:xfrm>
            <a:off x="9232421" y="2800945"/>
            <a:ext cx="2534920" cy="229791"/>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1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12262E"/>
                </a:solidFill>
                <a:effectLst/>
                <a:uLnTx/>
                <a:uFillTx/>
                <a:latin typeface="IBM Plex Sans" pitchFamily="34" charset="0"/>
                <a:ea typeface="IBM Plex Sans" pitchFamily="34" charset="-122"/>
                <a:cs typeface="IBM Plex Sans" pitchFamily="34" charset="-120"/>
              </a:rPr>
              <a:t>Obstructive pattern</a:t>
            </a:r>
            <a:endParaRPr kumimoji="0" lang="en-US" sz="1400" b="0" i="0" u="none" strike="noStrike" kern="1200" cap="none" spc="0" normalizeH="0" baseline="0" noProof="0" dirty="0">
              <a:ln>
                <a:noFill/>
              </a:ln>
              <a:solidFill>
                <a:srgbClr val="12262E"/>
              </a:solidFill>
              <a:effectLst/>
              <a:uLnTx/>
              <a:uFillTx/>
              <a:latin typeface="IBM Plex Sans" charset="0"/>
              <a:ea typeface="IBM Plex Sans" charset="0"/>
              <a:cs typeface="IBM Plex Sans" charset="0"/>
            </a:endParaRPr>
          </a:p>
        </p:txBody>
      </p:sp>
      <p:sp>
        <p:nvSpPr>
          <p:cNvPr id="25" name="Text 19"/>
          <p:cNvSpPr/>
          <p:nvPr/>
        </p:nvSpPr>
        <p:spPr>
          <a:xfrm>
            <a:off x="9232421" y="3068836"/>
            <a:ext cx="2534920" cy="223441"/>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56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1F4E8C"/>
                </a:solidFill>
                <a:effectLst/>
                <a:uLnTx/>
                <a:uFillTx/>
                <a:latin typeface="IBM Plex Sans" pitchFamily="34" charset="0"/>
                <a:ea typeface="IBM Plex Sans" pitchFamily="34" charset="-122"/>
                <a:cs typeface="IBM Plex Sans" pitchFamily="34" charset="-120"/>
              </a:rPr>
              <a:t>Large-duct outflow</a:t>
            </a:r>
            <a:endParaRPr kumimoji="0" lang="en-US" sz="1200" b="0" i="0" u="none" strike="noStrike" kern="1200" cap="none" spc="0" normalizeH="0" baseline="0" noProof="0" dirty="0">
              <a:ln>
                <a:noFill/>
              </a:ln>
              <a:solidFill>
                <a:srgbClr val="12262E"/>
              </a:solidFill>
              <a:effectLst/>
              <a:uLnTx/>
              <a:uFillTx/>
              <a:latin typeface="IBM Plex Sans" charset="0"/>
              <a:ea typeface="IBM Plex Sans" charset="0"/>
              <a:cs typeface="IBM Plex Sans" charset="0"/>
            </a:endParaRPr>
          </a:p>
        </p:txBody>
      </p:sp>
      <p:sp>
        <p:nvSpPr>
          <p:cNvPr id="26" name="Text 20"/>
          <p:cNvSpPr/>
          <p:nvPr/>
        </p:nvSpPr>
        <p:spPr>
          <a:xfrm>
            <a:off x="9232421" y="3330377"/>
            <a:ext cx="2534920" cy="642441"/>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2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12262E"/>
                </a:solidFill>
                <a:effectLst/>
                <a:uLnTx/>
                <a:uFillTx/>
                <a:latin typeface="IBM Plex Sans" pitchFamily="34" charset="0"/>
                <a:ea typeface="IBM Plex Sans" pitchFamily="34" charset="-122"/>
                <a:cs typeface="IBM Plex Sans" pitchFamily="34" charset="-120"/>
              </a:rPr>
              <a:t>Well-formed ductular proliferation; oedema; neutrophils</a:t>
            </a:r>
            <a:endParaRPr kumimoji="0" lang="en-US" sz="1200" b="0" i="0" u="none" strike="noStrike" kern="1200" cap="none" spc="0" normalizeH="0" baseline="0" noProof="0" dirty="0">
              <a:ln>
                <a:noFill/>
              </a:ln>
              <a:solidFill>
                <a:srgbClr val="12262E"/>
              </a:solidFill>
              <a:effectLst/>
              <a:uLnTx/>
              <a:uFillTx/>
              <a:latin typeface="IBM Plex Sans" charset="0"/>
              <a:ea typeface="IBM Plex Sans" charset="0"/>
              <a:cs typeface="IBM Plex Sans" charset="0"/>
            </a:endParaRPr>
          </a:p>
        </p:txBody>
      </p:sp>
      <p:sp>
        <p:nvSpPr>
          <p:cNvPr id="27" name="Text 21"/>
          <p:cNvSpPr/>
          <p:nvPr/>
        </p:nvSpPr>
        <p:spPr>
          <a:xfrm>
            <a:off x="9180961" y="4135180"/>
            <a:ext cx="2586380" cy="491610"/>
          </a:xfrm>
          <a:prstGeom prst="rect">
            <a:avLst/>
          </a:prstGeom>
          <a:solidFill>
            <a:schemeClr val="accent4">
              <a:lumMod val="25000"/>
            </a:schemeClr>
          </a:solidFill>
          <a:ln/>
        </p:spPr>
        <p:txBody>
          <a:bodyPr wrap="square" lIns="0" tIns="0" rIns="0" bIns="0" rtlCol="0" anchor="t">
            <a:normAutofit/>
          </a:bodyPr>
          <a:lstStyle/>
          <a:p>
            <a:pPr marL="0" marR="0" lvl="0" indent="0" algn="l" defTabSz="914400" rtl="0" eaLnBrk="1" fontAlgn="auto" latinLnBrk="0" hangingPunct="1">
              <a:lnSpc>
                <a:spcPts val="1620"/>
              </a:lnSpc>
              <a:spcBef>
                <a:spcPts val="0"/>
              </a:spcBef>
              <a:spcAft>
                <a:spcPts val="0"/>
              </a:spcAft>
              <a:buClrTx/>
              <a:buSzTx/>
              <a:buFontTx/>
              <a:buNone/>
              <a:tabLst/>
              <a:defRPr/>
            </a:pPr>
            <a:r>
              <a:rPr kumimoji="0" lang="en-US" sz="12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IBM Plex Sans" pitchFamily="34" charset="0"/>
                <a:ea typeface="IBM Plex Sans" pitchFamily="34" charset="-122"/>
                <a:cs typeface="IBM Plex Sans" pitchFamily="34" charset="-120"/>
              </a:rPr>
              <a:t>Seen in: stones, strictures, malignancy</a:t>
            </a:r>
            <a:endParaRPr kumimoji="0" lang="en-US" sz="12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IBM Plex Sans" charset="0"/>
              <a:ea typeface="IBM Plex Sans" charset="0"/>
              <a:cs typeface="IBM Plex Sans" charset="0"/>
            </a:endParaRPr>
          </a:p>
        </p:txBody>
      </p:sp>
      <p:sp>
        <p:nvSpPr>
          <p:cNvPr id="31" name="Text 24"/>
          <p:cNvSpPr/>
          <p:nvPr/>
        </p:nvSpPr>
        <p:spPr>
          <a:xfrm>
            <a:off x="812800" y="6238280"/>
            <a:ext cx="9483725" cy="238720"/>
          </a:xfrm>
          <a:prstGeom prst="rect">
            <a:avLst/>
          </a:prstGeom>
          <a:noFill/>
          <a:ln/>
        </p:spPr>
        <p:txBody>
          <a:bodyPr wrap="square" lIns="0" tIns="0" rIns="0" bIns="0" rtlCol="0" anchor="t">
            <a:normAutofit/>
          </a:bodyPr>
          <a:lstStyle/>
          <a:p>
            <a:pPr lvl="0">
              <a:lnSpc>
                <a:spcPts val="1680"/>
              </a:lnSpc>
              <a:defRPr/>
            </a:pPr>
            <a:r>
              <a:rPr lang="en-US" sz="1200" dirty="0">
                <a:solidFill>
                  <a:srgbClr val="5E6E74"/>
                </a:solidFill>
                <a:latin typeface="IBM Plex Sans" pitchFamily="34" charset="0"/>
                <a:ea typeface="IBM Plex Sans" pitchFamily="34" charset="-122"/>
                <a:cs typeface="IBM Plex Sans" pitchFamily="34" charset="-120"/>
              </a:rPr>
              <a:t>Thompson R, Vilarinho S, Miquel R ... Challenges in the diagnosis and treatment of genetic cholestasis in adults JHEP Reports, 2025; 8</a:t>
            </a:r>
            <a:endParaRPr kumimoji="0" lang="en-US" sz="1200" b="0" i="0" u="none" strike="noStrike" kern="1200" cap="none" spc="0" normalizeH="0" baseline="0" noProof="0" dirty="0">
              <a:ln>
                <a:noFill/>
              </a:ln>
              <a:solidFill>
                <a:srgbClr val="12262E"/>
              </a:solidFill>
              <a:effectLst/>
              <a:uLnTx/>
              <a:uFillTx/>
              <a:latin typeface="IBM Plex Sans" charset="0"/>
              <a:ea typeface="IBM Plex Sans" charset="0"/>
              <a:cs typeface="IBM Plex Sans" charset="0"/>
            </a:endParaRPr>
          </a:p>
        </p:txBody>
      </p:sp>
      <p:graphicFrame>
        <p:nvGraphicFramePr>
          <p:cNvPr id="44" name="Content Placeholder 3">
            <a:extLst>
              <a:ext uri="{FF2B5EF4-FFF2-40B4-BE49-F238E27FC236}">
                <a16:creationId xmlns:a16="http://schemas.microsoft.com/office/drawing/2014/main" id="{8413C1CA-8DED-94E1-DBFC-A3CAF2E8A98A}"/>
              </a:ext>
            </a:extLst>
          </p:cNvPr>
          <p:cNvGraphicFramePr>
            <a:graphicFrameLocks/>
          </p:cNvGraphicFramePr>
          <p:nvPr>
            <p:extLst>
              <p:ext uri="{D42A27DB-BD31-4B8C-83A1-F6EECF244321}">
                <p14:modId xmlns:p14="http://schemas.microsoft.com/office/powerpoint/2010/main" val="4268536275"/>
              </p:ext>
            </p:extLst>
          </p:nvPr>
        </p:nvGraphicFramePr>
        <p:xfrm>
          <a:off x="320511" y="4765040"/>
          <a:ext cx="2773056" cy="548640"/>
        </p:xfrm>
        <a:graphic>
          <a:graphicData uri="http://schemas.openxmlformats.org/drawingml/2006/table">
            <a:tbl>
              <a:tblPr>
                <a:tableStyleId>{775DCB02-9BB8-47FD-8907-85C794F793BA}</a:tableStyleId>
              </a:tblPr>
              <a:tblGrid>
                <a:gridCol w="693264">
                  <a:extLst>
                    <a:ext uri="{9D8B030D-6E8A-4147-A177-3AD203B41FA5}">
                      <a16:colId xmlns:a16="http://schemas.microsoft.com/office/drawing/2014/main" val="1196340609"/>
                    </a:ext>
                  </a:extLst>
                </a:gridCol>
                <a:gridCol w="693264">
                  <a:extLst>
                    <a:ext uri="{9D8B030D-6E8A-4147-A177-3AD203B41FA5}">
                      <a16:colId xmlns:a16="http://schemas.microsoft.com/office/drawing/2014/main" val="3435766969"/>
                    </a:ext>
                  </a:extLst>
                </a:gridCol>
                <a:gridCol w="693264">
                  <a:extLst>
                    <a:ext uri="{9D8B030D-6E8A-4147-A177-3AD203B41FA5}">
                      <a16:colId xmlns:a16="http://schemas.microsoft.com/office/drawing/2014/main" val="3723574675"/>
                    </a:ext>
                  </a:extLst>
                </a:gridCol>
                <a:gridCol w="693264">
                  <a:extLst>
                    <a:ext uri="{9D8B030D-6E8A-4147-A177-3AD203B41FA5}">
                      <a16:colId xmlns:a16="http://schemas.microsoft.com/office/drawing/2014/main" val="3815911762"/>
                    </a:ext>
                  </a:extLst>
                </a:gridCol>
              </a:tblGrid>
              <a:tr h="0">
                <a:tc>
                  <a:txBody>
                    <a:bodyPr/>
                    <a:lstStyle/>
                    <a:p>
                      <a:pPr algn="ctr">
                        <a:buNone/>
                      </a:pPr>
                      <a:r>
                        <a:rPr lang="en-AU" sz="1200" dirty="0"/>
                        <a:t>ALP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a:buNone/>
                      </a:pPr>
                      <a:r>
                        <a:rPr lang="en-AU" sz="1200" dirty="0"/>
                        <a:t>GGT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a:buNone/>
                      </a:pPr>
                      <a:r>
                        <a:rPr lang="en-US" sz="1100" dirty="0"/>
                        <a:t>Bili</a:t>
                      </a:r>
                      <a:endParaRPr lang="en-AU" sz="11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90000"/>
                      </a:schemeClr>
                    </a:solidFill>
                  </a:tcPr>
                </a:tc>
                <a:tc>
                  <a:txBody>
                    <a:bodyPr/>
                    <a:lstStyle/>
                    <a:p>
                      <a:pPr algn="ctr">
                        <a:buNone/>
                      </a:pPr>
                      <a:r>
                        <a:rPr lang="en-AU" sz="1200" dirty="0"/>
                        <a:t>Other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90000"/>
                      </a:schemeClr>
                    </a:solidFill>
                  </a:tcPr>
                </a:tc>
                <a:extLst>
                  <a:ext uri="{0D108BD9-81ED-4DB2-BD59-A6C34878D82A}">
                    <a16:rowId xmlns:a16="http://schemas.microsoft.com/office/drawing/2014/main" val="1707584291"/>
                  </a:ext>
                </a:extLst>
              </a:tr>
              <a:tr h="0">
                <a:tc>
                  <a:txBody>
                    <a:bodyPr/>
                    <a:lstStyle/>
                    <a:p>
                      <a:pPr algn="ctr">
                        <a:buNone/>
                      </a:pPr>
                      <a:r>
                        <a:rPr lang="en-AU" sz="1200" dirty="0"/>
                        <a:t>↔ /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buNone/>
                      </a:pPr>
                      <a:r>
                        <a:rPr lang="en-AU" sz="1200" dirty="0"/>
                        <a:t>↔ /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buNone/>
                      </a:pPr>
                      <a:r>
                        <a:rPr lang="en-AU" sz="1200" dirty="0"/>
                        <a:t>↑ /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buNone/>
                      </a:pPr>
                      <a:r>
                        <a:rPr lang="en-AU" sz="1200" dirty="0"/>
                        <a:t>BA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76702936"/>
                  </a:ext>
                </a:extLst>
              </a:tr>
            </a:tbl>
          </a:graphicData>
        </a:graphic>
      </p:graphicFrame>
      <p:graphicFrame>
        <p:nvGraphicFramePr>
          <p:cNvPr id="49" name="Content Placeholder 3">
            <a:extLst>
              <a:ext uri="{FF2B5EF4-FFF2-40B4-BE49-F238E27FC236}">
                <a16:creationId xmlns:a16="http://schemas.microsoft.com/office/drawing/2014/main" id="{A03952DB-0C56-5A5B-AE21-8670D9ECBDF6}"/>
              </a:ext>
            </a:extLst>
          </p:cNvPr>
          <p:cNvGraphicFramePr>
            <a:graphicFrameLocks/>
          </p:cNvGraphicFramePr>
          <p:nvPr>
            <p:extLst>
              <p:ext uri="{D42A27DB-BD31-4B8C-83A1-F6EECF244321}">
                <p14:modId xmlns:p14="http://schemas.microsoft.com/office/powerpoint/2010/main" val="4235300428"/>
              </p:ext>
            </p:extLst>
          </p:nvPr>
        </p:nvGraphicFramePr>
        <p:xfrm>
          <a:off x="3239153" y="4777620"/>
          <a:ext cx="2773056" cy="548640"/>
        </p:xfrm>
        <a:graphic>
          <a:graphicData uri="http://schemas.openxmlformats.org/drawingml/2006/table">
            <a:tbl>
              <a:tblPr>
                <a:tableStyleId>{775DCB02-9BB8-47FD-8907-85C794F793BA}</a:tableStyleId>
              </a:tblPr>
              <a:tblGrid>
                <a:gridCol w="693264">
                  <a:extLst>
                    <a:ext uri="{9D8B030D-6E8A-4147-A177-3AD203B41FA5}">
                      <a16:colId xmlns:a16="http://schemas.microsoft.com/office/drawing/2014/main" val="1196340609"/>
                    </a:ext>
                  </a:extLst>
                </a:gridCol>
                <a:gridCol w="693264">
                  <a:extLst>
                    <a:ext uri="{9D8B030D-6E8A-4147-A177-3AD203B41FA5}">
                      <a16:colId xmlns:a16="http://schemas.microsoft.com/office/drawing/2014/main" val="3435766969"/>
                    </a:ext>
                  </a:extLst>
                </a:gridCol>
                <a:gridCol w="693264">
                  <a:extLst>
                    <a:ext uri="{9D8B030D-6E8A-4147-A177-3AD203B41FA5}">
                      <a16:colId xmlns:a16="http://schemas.microsoft.com/office/drawing/2014/main" val="3723574675"/>
                    </a:ext>
                  </a:extLst>
                </a:gridCol>
                <a:gridCol w="693264">
                  <a:extLst>
                    <a:ext uri="{9D8B030D-6E8A-4147-A177-3AD203B41FA5}">
                      <a16:colId xmlns:a16="http://schemas.microsoft.com/office/drawing/2014/main" val="3815911762"/>
                    </a:ext>
                  </a:extLst>
                </a:gridCol>
              </a:tblGrid>
              <a:tr h="0">
                <a:tc>
                  <a:txBody>
                    <a:bodyPr/>
                    <a:lstStyle/>
                    <a:p>
                      <a:pPr marL="0" algn="ctr" defTabSz="914400" rtl="0" eaLnBrk="1" latinLnBrk="0" hangingPunct="1">
                        <a:buNone/>
                      </a:pPr>
                      <a:r>
                        <a:rPr lang="en-AU" sz="1200" kern="1200" dirty="0">
                          <a:solidFill>
                            <a:schemeClr val="dk1"/>
                          </a:solidFill>
                          <a:latin typeface="+mn-lt"/>
                          <a:ea typeface="+mn-ea"/>
                          <a:cs typeface="+mn-cs"/>
                        </a:rPr>
                        <a:t>ALP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10000"/>
                        <a:lumOff val="90000"/>
                      </a:schemeClr>
                    </a:solidFill>
                  </a:tcPr>
                </a:tc>
                <a:tc>
                  <a:txBody>
                    <a:bodyPr/>
                    <a:lstStyle/>
                    <a:p>
                      <a:pPr marL="0" algn="ctr" defTabSz="914400" rtl="0" eaLnBrk="1" latinLnBrk="0" hangingPunct="1">
                        <a:buNone/>
                      </a:pPr>
                      <a:r>
                        <a:rPr lang="en-AU" sz="1200" kern="1200" dirty="0">
                          <a:solidFill>
                            <a:schemeClr val="dk1"/>
                          </a:solidFill>
                          <a:latin typeface="+mn-lt"/>
                          <a:ea typeface="+mn-ea"/>
                          <a:cs typeface="+mn-cs"/>
                        </a:rPr>
                        <a:t>GGT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L="0" algn="ctr" defTabSz="914400" rtl="0" eaLnBrk="1" latinLnBrk="0" hangingPunct="1">
                        <a:buNone/>
                      </a:pPr>
                      <a:r>
                        <a:rPr lang="en-US" sz="1200" kern="1200" dirty="0">
                          <a:solidFill>
                            <a:schemeClr val="dk1"/>
                          </a:solidFill>
                          <a:latin typeface="+mn-lt"/>
                          <a:ea typeface="+mn-ea"/>
                          <a:cs typeface="+mn-cs"/>
                        </a:rPr>
                        <a:t>Bili</a:t>
                      </a:r>
                      <a:endParaRPr lang="en-AU" sz="1200" kern="1200" dirty="0">
                        <a:solidFill>
                          <a:schemeClr val="dk1"/>
                        </a:solidFill>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90000"/>
                      </a:schemeClr>
                    </a:solidFill>
                  </a:tcPr>
                </a:tc>
                <a:tc>
                  <a:txBody>
                    <a:bodyPr/>
                    <a:lstStyle/>
                    <a:p>
                      <a:pPr marL="0" algn="ctr" defTabSz="914400" rtl="0" eaLnBrk="1" latinLnBrk="0" hangingPunct="1">
                        <a:buNone/>
                      </a:pPr>
                      <a:r>
                        <a:rPr lang="en-AU" sz="1200" kern="1200" dirty="0">
                          <a:solidFill>
                            <a:schemeClr val="dk1"/>
                          </a:solidFill>
                          <a:latin typeface="+mn-lt"/>
                          <a:ea typeface="+mn-ea"/>
                          <a:cs typeface="+mn-cs"/>
                        </a:rPr>
                        <a:t>Other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90000"/>
                      </a:schemeClr>
                    </a:solidFill>
                  </a:tcPr>
                </a:tc>
                <a:extLst>
                  <a:ext uri="{0D108BD9-81ED-4DB2-BD59-A6C34878D82A}">
                    <a16:rowId xmlns:a16="http://schemas.microsoft.com/office/drawing/2014/main" val="1707584291"/>
                  </a:ext>
                </a:extLst>
              </a:tr>
              <a:tr h="0">
                <a:tc>
                  <a:txBody>
                    <a:bodyPr/>
                    <a:lstStyle/>
                    <a:p>
                      <a:pPr algn="ctr">
                        <a:buNone/>
                      </a:pPr>
                      <a:r>
                        <a:rPr lang="en-AU" sz="1200" dirty="0"/>
                        <a:t>↑ /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buNone/>
                      </a:pPr>
                      <a:r>
                        <a:rPr lang="en-AU" sz="1200" dirty="0"/>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buNone/>
                      </a:pPr>
                      <a:r>
                        <a:rPr lang="en-AU" sz="1200" dirty="0"/>
                        <a:t>↑ /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buNone/>
                      </a:pPr>
                      <a:r>
                        <a:rPr lang="en-AU" sz="1200" dirty="0"/>
                        <a:t>ALT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76702936"/>
                  </a:ext>
                </a:extLst>
              </a:tr>
            </a:tbl>
          </a:graphicData>
        </a:graphic>
      </p:graphicFrame>
      <p:graphicFrame>
        <p:nvGraphicFramePr>
          <p:cNvPr id="51" name="Content Placeholder 3">
            <a:extLst>
              <a:ext uri="{FF2B5EF4-FFF2-40B4-BE49-F238E27FC236}">
                <a16:creationId xmlns:a16="http://schemas.microsoft.com/office/drawing/2014/main" id="{5E0774C7-3138-739A-35BD-FF89ACFD1CA4}"/>
              </a:ext>
            </a:extLst>
          </p:cNvPr>
          <p:cNvGraphicFramePr>
            <a:graphicFrameLocks/>
          </p:cNvGraphicFramePr>
          <p:nvPr>
            <p:extLst>
              <p:ext uri="{D42A27DB-BD31-4B8C-83A1-F6EECF244321}">
                <p14:modId xmlns:p14="http://schemas.microsoft.com/office/powerpoint/2010/main" val="3928695492"/>
              </p:ext>
            </p:extLst>
          </p:nvPr>
        </p:nvGraphicFramePr>
        <p:xfrm>
          <a:off x="6157795" y="4777620"/>
          <a:ext cx="2773056" cy="548640"/>
        </p:xfrm>
        <a:graphic>
          <a:graphicData uri="http://schemas.openxmlformats.org/drawingml/2006/table">
            <a:tbl>
              <a:tblPr>
                <a:tableStyleId>{775DCB02-9BB8-47FD-8907-85C794F793BA}</a:tableStyleId>
              </a:tblPr>
              <a:tblGrid>
                <a:gridCol w="601224">
                  <a:extLst>
                    <a:ext uri="{9D8B030D-6E8A-4147-A177-3AD203B41FA5}">
                      <a16:colId xmlns:a16="http://schemas.microsoft.com/office/drawing/2014/main" val="1196340609"/>
                    </a:ext>
                  </a:extLst>
                </a:gridCol>
                <a:gridCol w="518474">
                  <a:extLst>
                    <a:ext uri="{9D8B030D-6E8A-4147-A177-3AD203B41FA5}">
                      <a16:colId xmlns:a16="http://schemas.microsoft.com/office/drawing/2014/main" val="3435766969"/>
                    </a:ext>
                  </a:extLst>
                </a:gridCol>
                <a:gridCol w="791851">
                  <a:extLst>
                    <a:ext uri="{9D8B030D-6E8A-4147-A177-3AD203B41FA5}">
                      <a16:colId xmlns:a16="http://schemas.microsoft.com/office/drawing/2014/main" val="3723574675"/>
                    </a:ext>
                  </a:extLst>
                </a:gridCol>
                <a:gridCol w="861507">
                  <a:extLst>
                    <a:ext uri="{9D8B030D-6E8A-4147-A177-3AD203B41FA5}">
                      <a16:colId xmlns:a16="http://schemas.microsoft.com/office/drawing/2014/main" val="3815911762"/>
                    </a:ext>
                  </a:extLst>
                </a:gridCol>
              </a:tblGrid>
              <a:tr h="0">
                <a:tc>
                  <a:txBody>
                    <a:bodyPr/>
                    <a:lstStyle/>
                    <a:p>
                      <a:pPr algn="ctr">
                        <a:buNone/>
                      </a:pPr>
                      <a:r>
                        <a:rPr lang="en-AU" sz="1200" dirty="0"/>
                        <a:t>ALP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10000"/>
                        <a:lumOff val="90000"/>
                      </a:schemeClr>
                    </a:solidFill>
                  </a:tcPr>
                </a:tc>
                <a:tc>
                  <a:txBody>
                    <a:bodyPr/>
                    <a:lstStyle/>
                    <a:p>
                      <a:pPr algn="ctr">
                        <a:buNone/>
                      </a:pPr>
                      <a:r>
                        <a:rPr lang="en-AU" sz="1200" dirty="0"/>
                        <a:t>GGT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a:buNone/>
                      </a:pPr>
                      <a:r>
                        <a:rPr lang="en-US" sz="1100" dirty="0"/>
                        <a:t>Bili</a:t>
                      </a:r>
                      <a:endParaRPr lang="en-AU" sz="11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90000"/>
                      </a:schemeClr>
                    </a:solidFill>
                  </a:tcPr>
                </a:tc>
                <a:tc>
                  <a:txBody>
                    <a:bodyPr/>
                    <a:lstStyle/>
                    <a:p>
                      <a:pPr algn="ctr">
                        <a:buNone/>
                      </a:pPr>
                      <a:r>
                        <a:rPr lang="en-AU" sz="1200" dirty="0"/>
                        <a:t>Other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90000"/>
                      </a:schemeClr>
                    </a:solidFill>
                  </a:tcPr>
                </a:tc>
                <a:extLst>
                  <a:ext uri="{0D108BD9-81ED-4DB2-BD59-A6C34878D82A}">
                    <a16:rowId xmlns:a16="http://schemas.microsoft.com/office/drawing/2014/main" val="1707584291"/>
                  </a:ext>
                </a:extLst>
              </a:tr>
              <a:tr h="0">
                <a:tc>
                  <a:txBody>
                    <a:bodyPr/>
                    <a:lstStyle/>
                    <a:p>
                      <a:pPr algn="ctr">
                        <a:buNone/>
                      </a:pPr>
                      <a:r>
                        <a:rPr lang="en-AU" sz="1200" dirty="0"/>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buNone/>
                      </a:pPr>
                      <a:r>
                        <a:rPr lang="en-AU" sz="1200" dirty="0"/>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buNone/>
                      </a:pPr>
                      <a:r>
                        <a:rPr lang="en-AU" sz="1200" dirty="0"/>
                        <a:t>N↔ →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buNone/>
                      </a:pPr>
                      <a:r>
                        <a:rPr lang="en-AU" sz="1200" dirty="0"/>
                        <a:t>ALT ↔ /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76702936"/>
                  </a:ext>
                </a:extLst>
              </a:tr>
            </a:tbl>
          </a:graphicData>
        </a:graphic>
      </p:graphicFrame>
      <p:graphicFrame>
        <p:nvGraphicFramePr>
          <p:cNvPr id="53" name="Content Placeholder 3">
            <a:extLst>
              <a:ext uri="{FF2B5EF4-FFF2-40B4-BE49-F238E27FC236}">
                <a16:creationId xmlns:a16="http://schemas.microsoft.com/office/drawing/2014/main" id="{0FA53573-0B07-73C0-E8F5-79F988294119}"/>
              </a:ext>
            </a:extLst>
          </p:cNvPr>
          <p:cNvGraphicFramePr>
            <a:graphicFrameLocks/>
          </p:cNvGraphicFramePr>
          <p:nvPr>
            <p:extLst>
              <p:ext uri="{D42A27DB-BD31-4B8C-83A1-F6EECF244321}">
                <p14:modId xmlns:p14="http://schemas.microsoft.com/office/powerpoint/2010/main" val="2178884981"/>
              </p:ext>
            </p:extLst>
          </p:nvPr>
        </p:nvGraphicFramePr>
        <p:xfrm>
          <a:off x="9076437" y="4765040"/>
          <a:ext cx="2773056" cy="548640"/>
        </p:xfrm>
        <a:graphic>
          <a:graphicData uri="http://schemas.openxmlformats.org/drawingml/2006/table">
            <a:tbl>
              <a:tblPr>
                <a:tableStyleId>{775DCB02-9BB8-47FD-8907-85C794F793BA}</a:tableStyleId>
              </a:tblPr>
              <a:tblGrid>
                <a:gridCol w="693264">
                  <a:extLst>
                    <a:ext uri="{9D8B030D-6E8A-4147-A177-3AD203B41FA5}">
                      <a16:colId xmlns:a16="http://schemas.microsoft.com/office/drawing/2014/main" val="1196340609"/>
                    </a:ext>
                  </a:extLst>
                </a:gridCol>
                <a:gridCol w="693264">
                  <a:extLst>
                    <a:ext uri="{9D8B030D-6E8A-4147-A177-3AD203B41FA5}">
                      <a16:colId xmlns:a16="http://schemas.microsoft.com/office/drawing/2014/main" val="3435766969"/>
                    </a:ext>
                  </a:extLst>
                </a:gridCol>
                <a:gridCol w="693264">
                  <a:extLst>
                    <a:ext uri="{9D8B030D-6E8A-4147-A177-3AD203B41FA5}">
                      <a16:colId xmlns:a16="http://schemas.microsoft.com/office/drawing/2014/main" val="3723574675"/>
                    </a:ext>
                  </a:extLst>
                </a:gridCol>
                <a:gridCol w="693264">
                  <a:extLst>
                    <a:ext uri="{9D8B030D-6E8A-4147-A177-3AD203B41FA5}">
                      <a16:colId xmlns:a16="http://schemas.microsoft.com/office/drawing/2014/main" val="3815911762"/>
                    </a:ext>
                  </a:extLst>
                </a:gridCol>
              </a:tblGrid>
              <a:tr h="0">
                <a:tc>
                  <a:txBody>
                    <a:bodyPr/>
                    <a:lstStyle/>
                    <a:p>
                      <a:pPr algn="ctr">
                        <a:buNone/>
                      </a:pPr>
                      <a:r>
                        <a:rPr lang="en-AU" sz="1200" dirty="0"/>
                        <a:t>ALP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10000"/>
                        <a:lumOff val="90000"/>
                      </a:schemeClr>
                    </a:solidFill>
                  </a:tcPr>
                </a:tc>
                <a:tc>
                  <a:txBody>
                    <a:bodyPr/>
                    <a:lstStyle/>
                    <a:p>
                      <a:pPr algn="ctr">
                        <a:buNone/>
                      </a:pPr>
                      <a:r>
                        <a:rPr lang="en-AU" sz="1200" dirty="0"/>
                        <a:t>GGT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a:buNone/>
                      </a:pPr>
                      <a:r>
                        <a:rPr lang="en-US" sz="1100" dirty="0"/>
                        <a:t>Bili</a:t>
                      </a:r>
                      <a:endParaRPr lang="en-AU" sz="11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90000"/>
                      </a:schemeClr>
                    </a:solidFill>
                  </a:tcPr>
                </a:tc>
                <a:tc>
                  <a:txBody>
                    <a:bodyPr/>
                    <a:lstStyle/>
                    <a:p>
                      <a:pPr algn="ctr">
                        <a:buNone/>
                      </a:pPr>
                      <a:r>
                        <a:rPr lang="en-AU" sz="1200" dirty="0"/>
                        <a:t>Other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90000"/>
                      </a:schemeClr>
                    </a:solidFill>
                  </a:tcPr>
                </a:tc>
                <a:extLst>
                  <a:ext uri="{0D108BD9-81ED-4DB2-BD59-A6C34878D82A}">
                    <a16:rowId xmlns:a16="http://schemas.microsoft.com/office/drawing/2014/main" val="1707584291"/>
                  </a:ext>
                </a:extLst>
              </a:tr>
              <a:tr h="0">
                <a:tc>
                  <a:txBody>
                    <a:bodyPr/>
                    <a:lstStyle/>
                    <a:p>
                      <a:pPr algn="ctr">
                        <a:buNone/>
                      </a:pPr>
                      <a:r>
                        <a:rPr lang="en-AU" sz="1200" dirty="0"/>
                        <a:t>↔ /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buNone/>
                      </a:pPr>
                      <a:r>
                        <a:rPr lang="en-AU" sz="1200" dirty="0"/>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buNone/>
                      </a:pPr>
                      <a:r>
                        <a:rPr lang="en-AU" sz="1200" dirty="0"/>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buNone/>
                      </a:pPr>
                      <a:r>
                        <a:rPr lang="en-AU" sz="1200" dirty="0"/>
                        <a:t>ALT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76702936"/>
                  </a:ext>
                </a:extLst>
              </a:tr>
            </a:tbl>
          </a:graphicData>
        </a:graphic>
      </p:graphicFrame>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1"/>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3"/>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4"/>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5"/>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49"/>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9"/>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6"/>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17"/>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18"/>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19"/>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20"/>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21"/>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51"/>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grpId="0" nodeType="clickEffect">
                                  <p:stCondLst>
                                    <p:cond delay="0"/>
                                  </p:stCondLst>
                                  <p:childTnLst>
                                    <p:set>
                                      <p:cBhvr>
                                        <p:cTn id="60" dur="1" fill="hold">
                                          <p:stCondLst>
                                            <p:cond delay="0"/>
                                          </p:stCondLst>
                                        </p:cTn>
                                        <p:tgtEl>
                                          <p:spTgt spid="41"/>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22"/>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23"/>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24"/>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25"/>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26"/>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27"/>
                                        </p:tgtEl>
                                        <p:attrNameLst>
                                          <p:attrName>style.visibility</p:attrName>
                                        </p:attrNameLst>
                                      </p:cBhvr>
                                      <p:to>
                                        <p:strVal val="visible"/>
                                      </p:to>
                                    </p:set>
                                  </p:childTnLst>
                                </p:cTn>
                              </p:par>
                              <p:par>
                                <p:cTn id="73" presetID="1" presetClass="entr" presetSubtype="0" fill="hold" nodeType="withEffect">
                                  <p:stCondLst>
                                    <p:cond delay="0"/>
                                  </p:stCondLst>
                                  <p:childTnLst>
                                    <p:set>
                                      <p:cBhvr>
                                        <p:cTn id="74" dur="1" fill="hold">
                                          <p:stCondLst>
                                            <p:cond delay="0"/>
                                          </p:stCondLst>
                                        </p:cTn>
                                        <p:tgtEl>
                                          <p:spTgt spid="5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7" grpId="0" animBg="1"/>
      <p:bldP spid="39" grpId="0" animBg="1"/>
      <p:bldP spid="41" grpId="0" animBg="1"/>
      <p:bldP spid="4" grpId="0" animBg="1"/>
      <p:bldP spid="6" grpId="0" animBg="1"/>
      <p:bldP spid="7" grpId="0" animBg="1"/>
      <p:bldP spid="8" grpId="0" animBg="1"/>
      <p:bldP spid="9" grpId="0" animBg="1"/>
      <p:bldP spid="10" grpId="0" animBg="1"/>
      <p:bldP spid="12" grpId="0" animBg="1"/>
      <p:bldP spid="13" grpId="0" animBg="1"/>
      <p:bldP spid="14" grpId="0" animBg="1"/>
      <p:bldP spid="15" grpId="0" animBg="1"/>
      <p:bldP spid="16" grpId="0" animBg="1"/>
      <p:bldP spid="18" grpId="0" animBg="1"/>
      <p:bldP spid="19" grpId="0" animBg="1"/>
      <p:bldP spid="20" grpId="0" animBg="1"/>
      <p:bldP spid="21" grpId="0" animBg="1"/>
      <p:bldP spid="22" grpId="0" animBg="1"/>
      <p:bldP spid="24" grpId="0" animBg="1"/>
      <p:bldP spid="25" grpId="0" animBg="1"/>
      <p:bldP spid="26" grpId="0" animBg="1"/>
      <p:bldP spid="27"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a:spLocks noGrp="1"/>
          </p:cNvSpPr>
          <p:nvPr>
            <p:ph type="title"/>
          </p:nvPr>
        </p:nvSpPr>
        <p:spPr>
          <a:xfrm>
            <a:off x="812800" y="812800"/>
            <a:ext cx="10883392" cy="416520"/>
          </a:xfrm>
          <a:prstGeom prst="rect">
            <a:avLst/>
          </a:prstGeom>
          <a:noFill/>
          <a:ln/>
        </p:spPr>
        <p:txBody>
          <a:bodyPr wrap="square" lIns="0" tIns="0" rIns="0" bIns="0" rtlCol="0" anchor="t">
            <a:normAutofit/>
          </a:bodyPr>
          <a:lstStyle/>
          <a:p>
            <a:pPr marL="0" indent="0" algn="l">
              <a:lnSpc>
                <a:spcPts val="3080"/>
              </a:lnSpc>
              <a:buNone/>
            </a:pPr>
            <a:r>
              <a:rPr lang="en-US" sz="2800" b="1" i="0" dirty="0">
                <a:solidFill>
                  <a:srgbClr val="12262E"/>
                </a:solidFill>
                <a:latin typeface="Source Serif 4" pitchFamily="18" charset="0"/>
                <a:ea typeface="Source Serif 4" pitchFamily="18" charset="-122"/>
                <a:cs typeface="Source Serif 4" pitchFamily="18" charset="-120"/>
              </a:rPr>
              <a:t>Which diagnoses produce which pattern</a:t>
            </a:r>
            <a:endParaRPr lang="en-US" sz="2800" dirty="0">
              <a:latin typeface="Source Serif 4" charset="0"/>
              <a:ea typeface="Source Serif 4" charset="0"/>
              <a:cs typeface="Source Serif 4" charset="0"/>
            </a:endParaRPr>
          </a:p>
        </p:txBody>
      </p:sp>
      <p:grpSp>
        <p:nvGrpSpPr>
          <p:cNvPr id="43" name="Group 42">
            <a:extLst>
              <a:ext uri="{FF2B5EF4-FFF2-40B4-BE49-F238E27FC236}">
                <a16:creationId xmlns:a16="http://schemas.microsoft.com/office/drawing/2014/main" id="{B35E68DF-4ED5-64D8-6E5D-5EB3CC9ADB0A}"/>
              </a:ext>
            </a:extLst>
          </p:cNvPr>
          <p:cNvGrpSpPr/>
          <p:nvPr/>
        </p:nvGrpSpPr>
        <p:grpSpPr>
          <a:xfrm>
            <a:off x="486282" y="1724619"/>
            <a:ext cx="11456335" cy="3597375"/>
            <a:chOff x="822325" y="1724620"/>
            <a:chExt cx="10547350" cy="2784872"/>
          </a:xfrm>
        </p:grpSpPr>
        <p:sp>
          <p:nvSpPr>
            <p:cNvPr id="4" name="Shape 2"/>
            <p:cNvSpPr/>
            <p:nvPr/>
          </p:nvSpPr>
          <p:spPr>
            <a:xfrm>
              <a:off x="822325" y="1724620"/>
              <a:ext cx="5187950" cy="1306711"/>
            </a:xfrm>
            <a:prstGeom prst="roundRect">
              <a:avLst>
                <a:gd name="adj" fmla="val 20653"/>
              </a:avLst>
            </a:prstGeom>
            <a:solidFill>
              <a:srgbClr val="FBEBD5"/>
            </a:solidFill>
            <a:ln w="19050">
              <a:solidFill>
                <a:srgbClr val="E8923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12262E"/>
                </a:solidFill>
                <a:effectLst/>
                <a:uLnTx/>
                <a:uFillTx/>
                <a:latin typeface="Arial"/>
                <a:ea typeface="+mn-ea"/>
                <a:cs typeface="+mn-cs"/>
              </a:endParaRPr>
            </a:p>
          </p:txBody>
        </p:sp>
        <p:sp>
          <p:nvSpPr>
            <p:cNvPr id="5" name="Text 3"/>
            <p:cNvSpPr/>
            <p:nvPr/>
          </p:nvSpPr>
          <p:spPr>
            <a:xfrm>
              <a:off x="1022350" y="1873845"/>
              <a:ext cx="1551285" cy="274241"/>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96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9A4A0B"/>
                  </a:solidFill>
                  <a:effectLst/>
                  <a:uLnTx/>
                  <a:uFillTx/>
                  <a:latin typeface="IBM Plex Sans" pitchFamily="34" charset="0"/>
                  <a:ea typeface="IBM Plex Sans" pitchFamily="34" charset="-122"/>
                  <a:cs typeface="IBM Plex Sans" pitchFamily="34" charset="-120"/>
                </a:rPr>
                <a:t>Bland cholestasis</a:t>
              </a:r>
              <a:endParaRPr kumimoji="0" lang="en-US" sz="1400" b="0" i="0" u="none" strike="noStrike" kern="1200" cap="none" spc="0" normalizeH="0" baseline="0" noProof="0" dirty="0">
                <a:ln>
                  <a:noFill/>
                </a:ln>
                <a:solidFill>
                  <a:srgbClr val="12262E"/>
                </a:solidFill>
                <a:effectLst/>
                <a:uLnTx/>
                <a:uFillTx/>
                <a:latin typeface="IBM Plex Sans" charset="0"/>
                <a:ea typeface="IBM Plex Sans" charset="0"/>
                <a:cs typeface="IBM Plex Sans" charset="0"/>
              </a:endParaRPr>
            </a:p>
          </p:txBody>
        </p:sp>
        <p:sp>
          <p:nvSpPr>
            <p:cNvPr id="6" name="Text 4"/>
            <p:cNvSpPr/>
            <p:nvPr/>
          </p:nvSpPr>
          <p:spPr>
            <a:xfrm>
              <a:off x="2573635" y="1891605"/>
              <a:ext cx="1960840"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5E6E74"/>
                  </a:solidFill>
                  <a:effectLst/>
                  <a:uLnTx/>
                  <a:uFillTx/>
                  <a:latin typeface="IBM Plex Sans" pitchFamily="34" charset="0"/>
                  <a:ea typeface="IBM Plex Sans" pitchFamily="34" charset="-122"/>
                  <a:cs typeface="IBM Plex Sans" pitchFamily="34" charset="-120"/>
                </a:rPr>
                <a:t>Hepatocyte, canaliculus</a:t>
              </a:r>
              <a:endParaRPr kumimoji="0" lang="en-US" sz="1200" b="0" i="0" u="none" strike="noStrike" kern="1200" cap="none" spc="0" normalizeH="0" baseline="0" noProof="0" dirty="0">
                <a:ln>
                  <a:noFill/>
                </a:ln>
                <a:solidFill>
                  <a:srgbClr val="12262E"/>
                </a:solidFill>
                <a:effectLst/>
                <a:uLnTx/>
                <a:uFillTx/>
                <a:latin typeface="IBM Plex Sans" charset="0"/>
                <a:ea typeface="IBM Plex Sans" charset="0"/>
                <a:cs typeface="IBM Plex Sans" charset="0"/>
              </a:endParaRPr>
            </a:p>
          </p:txBody>
        </p:sp>
        <p:sp>
          <p:nvSpPr>
            <p:cNvPr id="7" name="Text 5"/>
            <p:cNvSpPr/>
            <p:nvPr/>
          </p:nvSpPr>
          <p:spPr>
            <a:xfrm>
              <a:off x="1028700" y="2205236"/>
              <a:ext cx="471190" cy="297160"/>
            </a:xfrm>
            <a:prstGeom prst="roundRect">
              <a:avLst>
                <a:gd name="adj" fmla="val 50000"/>
              </a:avLst>
            </a:prstGeom>
            <a:solidFill>
              <a:srgbClr val="FBFAF6"/>
            </a:solidFill>
            <a:ln w="12700">
              <a:solidFill>
                <a:srgbClr val="5E6E74"/>
              </a:solidFill>
              <a:prstDash val="solid"/>
            </a:ln>
          </p:spPr>
          <p:txBody>
            <a:bodyPr wrap="none" lIns="0" tIns="0" rIns="0" bIns="0" rtlCol="0" anchor="ctr">
              <a:normAutofit/>
            </a:bodyPr>
            <a:lstStyle/>
            <a:p>
              <a:pPr marL="0" marR="0" lvl="0" indent="0" algn="ctr" defTabSz="914400" rtl="0" eaLnBrk="1" fontAlgn="auto" latinLnBrk="0" hangingPunct="1">
                <a:lnSpc>
                  <a:spcPts val="144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12262E"/>
                  </a:solidFill>
                  <a:effectLst/>
                  <a:uLnTx/>
                  <a:uFillTx/>
                  <a:latin typeface="IBM Plex Sans" pitchFamily="34" charset="0"/>
                  <a:ea typeface="IBM Plex Sans" pitchFamily="34" charset="-122"/>
                  <a:cs typeface="IBM Plex Sans" pitchFamily="34" charset="-120"/>
                </a:rPr>
                <a:t>ICP</a:t>
              </a:r>
              <a:endParaRPr kumimoji="0" lang="en-US" sz="1200" b="0" i="0" u="none" strike="noStrike" kern="1200" cap="none" spc="0" normalizeH="0" baseline="0" noProof="0" dirty="0">
                <a:ln>
                  <a:noFill/>
                </a:ln>
                <a:solidFill>
                  <a:srgbClr val="12262E"/>
                </a:solidFill>
                <a:effectLst/>
                <a:uLnTx/>
                <a:uFillTx/>
                <a:latin typeface="IBM Plex Sans" charset="0"/>
                <a:ea typeface="IBM Plex Sans" charset="0"/>
                <a:cs typeface="IBM Plex Sans" charset="0"/>
              </a:endParaRPr>
            </a:p>
          </p:txBody>
        </p:sp>
        <p:sp>
          <p:nvSpPr>
            <p:cNvPr id="8" name="Text 6"/>
            <p:cNvSpPr/>
            <p:nvPr/>
          </p:nvSpPr>
          <p:spPr>
            <a:xfrm>
              <a:off x="1576090" y="2205236"/>
              <a:ext cx="1053405" cy="297160"/>
            </a:xfrm>
            <a:prstGeom prst="roundRect">
              <a:avLst>
                <a:gd name="adj" fmla="val 50000"/>
              </a:avLst>
            </a:prstGeom>
            <a:solidFill>
              <a:srgbClr val="FBFAF6"/>
            </a:solidFill>
            <a:ln w="12700">
              <a:solidFill>
                <a:srgbClr val="5E6E74"/>
              </a:solidFill>
              <a:prstDash val="solid"/>
            </a:ln>
          </p:spPr>
          <p:txBody>
            <a:bodyPr wrap="none" lIns="0" tIns="0" rIns="0" bIns="0" rtlCol="0" anchor="ctr">
              <a:normAutofit/>
            </a:bodyPr>
            <a:lstStyle/>
            <a:p>
              <a:pPr marL="0" marR="0" lvl="0" indent="0" algn="ctr" defTabSz="914400" rtl="0" eaLnBrk="1" fontAlgn="auto" latinLnBrk="0" hangingPunct="1">
                <a:lnSpc>
                  <a:spcPts val="144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12262E"/>
                  </a:solidFill>
                  <a:effectLst/>
                  <a:uLnTx/>
                  <a:uFillTx/>
                  <a:latin typeface="IBM Plex Sans" pitchFamily="34" charset="0"/>
                  <a:ea typeface="IBM Plex Sans" pitchFamily="34" charset="-122"/>
                  <a:cs typeface="IBM Plex Sans" pitchFamily="34" charset="-120"/>
                </a:rPr>
                <a:t>BRIC / PFIC</a:t>
              </a:r>
              <a:endParaRPr kumimoji="0" lang="en-US" sz="1200" b="0" i="0" u="none" strike="noStrike" kern="1200" cap="none" spc="0" normalizeH="0" baseline="0" noProof="0" dirty="0">
                <a:ln>
                  <a:noFill/>
                </a:ln>
                <a:solidFill>
                  <a:srgbClr val="12262E"/>
                </a:solidFill>
                <a:effectLst/>
                <a:uLnTx/>
                <a:uFillTx/>
                <a:latin typeface="IBM Plex Sans" charset="0"/>
                <a:ea typeface="IBM Plex Sans" charset="0"/>
                <a:cs typeface="IBM Plex Sans" charset="0"/>
              </a:endParaRPr>
            </a:p>
          </p:txBody>
        </p:sp>
        <p:sp>
          <p:nvSpPr>
            <p:cNvPr id="9" name="Text 7"/>
            <p:cNvSpPr/>
            <p:nvPr/>
          </p:nvSpPr>
          <p:spPr>
            <a:xfrm>
              <a:off x="2705695" y="2205236"/>
              <a:ext cx="1424682" cy="297160"/>
            </a:xfrm>
            <a:prstGeom prst="roundRect">
              <a:avLst>
                <a:gd name="adj" fmla="val 50000"/>
              </a:avLst>
            </a:prstGeom>
            <a:solidFill>
              <a:srgbClr val="FBFAF6"/>
            </a:solidFill>
            <a:ln w="12700">
              <a:solidFill>
                <a:srgbClr val="5E6E74"/>
              </a:solidFill>
              <a:prstDash val="solid"/>
            </a:ln>
          </p:spPr>
          <p:txBody>
            <a:bodyPr wrap="none" lIns="0" tIns="0" rIns="0" bIns="0" rtlCol="0" anchor="ctr">
              <a:normAutofit/>
            </a:bodyPr>
            <a:lstStyle/>
            <a:p>
              <a:pPr marL="0" marR="0" lvl="0" indent="0" algn="ctr" defTabSz="914400" rtl="0" eaLnBrk="1" fontAlgn="auto" latinLnBrk="0" hangingPunct="1">
                <a:lnSpc>
                  <a:spcPts val="144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12262E"/>
                  </a:solidFill>
                  <a:effectLst/>
                  <a:uLnTx/>
                  <a:uFillTx/>
                  <a:latin typeface="IBM Plex Sans" pitchFamily="34" charset="0"/>
                  <a:ea typeface="IBM Plex Sans" pitchFamily="34" charset="-122"/>
                  <a:cs typeface="IBM Plex Sans" pitchFamily="34" charset="-120"/>
                </a:rPr>
                <a:t>Anabolic steroids</a:t>
              </a:r>
              <a:endParaRPr kumimoji="0" lang="en-US" sz="1200" b="0" i="0" u="none" strike="noStrike" kern="1200" cap="none" spc="0" normalizeH="0" baseline="0" noProof="0" dirty="0">
                <a:ln>
                  <a:noFill/>
                </a:ln>
                <a:solidFill>
                  <a:srgbClr val="12262E"/>
                </a:solidFill>
                <a:effectLst/>
                <a:uLnTx/>
                <a:uFillTx/>
                <a:latin typeface="IBM Plex Sans" charset="0"/>
                <a:ea typeface="IBM Plex Sans" charset="0"/>
                <a:cs typeface="IBM Plex Sans" charset="0"/>
              </a:endParaRPr>
            </a:p>
          </p:txBody>
        </p:sp>
        <p:sp>
          <p:nvSpPr>
            <p:cNvPr id="10" name="Text 8"/>
            <p:cNvSpPr/>
            <p:nvPr/>
          </p:nvSpPr>
          <p:spPr>
            <a:xfrm>
              <a:off x="4209752" y="2208411"/>
              <a:ext cx="517922" cy="290810"/>
            </a:xfrm>
            <a:prstGeom prst="roundRect">
              <a:avLst>
                <a:gd name="adj" fmla="val 50000"/>
              </a:avLst>
            </a:prstGeom>
            <a:solidFill>
              <a:srgbClr val="12262E"/>
            </a:solidFill>
            <a:ln w="19050">
              <a:solidFill>
                <a:srgbClr val="12262E"/>
              </a:solidFill>
              <a:prstDash val="solid"/>
            </a:ln>
          </p:spPr>
          <p:txBody>
            <a:bodyPr wrap="none" lIns="0" tIns="0" rIns="0" bIns="0" rtlCol="0" anchor="ctr">
              <a:normAutofit/>
            </a:bodyPr>
            <a:lstStyle/>
            <a:p>
              <a:pPr marL="0" marR="0" lvl="0" indent="0" algn="ctr" defTabSz="914400" rtl="0" eaLnBrk="1" fontAlgn="auto" latinLnBrk="0" hangingPunct="1">
                <a:lnSpc>
                  <a:spcPts val="144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2EFE6"/>
                  </a:solidFill>
                  <a:effectLst/>
                  <a:uLnTx/>
                  <a:uFillTx/>
                  <a:latin typeface="IBM Plex Sans" pitchFamily="34" charset="0"/>
                  <a:ea typeface="IBM Plex Sans" pitchFamily="34" charset="-122"/>
                  <a:cs typeface="IBM Plex Sans" pitchFamily="34" charset="-120"/>
                </a:rPr>
                <a:t>DILI</a:t>
              </a:r>
              <a:endParaRPr kumimoji="0" lang="en-US" sz="1200" b="0" i="0" u="none" strike="noStrike" kern="1200" cap="none" spc="0" normalizeH="0" baseline="0" noProof="0" dirty="0">
                <a:ln>
                  <a:noFill/>
                </a:ln>
                <a:solidFill>
                  <a:srgbClr val="12262E"/>
                </a:solidFill>
                <a:effectLst/>
                <a:uLnTx/>
                <a:uFillTx/>
                <a:latin typeface="IBM Plex Sans" charset="0"/>
                <a:ea typeface="IBM Plex Sans" charset="0"/>
                <a:cs typeface="IBM Plex Sans" charset="0"/>
              </a:endParaRPr>
            </a:p>
          </p:txBody>
        </p:sp>
        <p:sp>
          <p:nvSpPr>
            <p:cNvPr id="11" name="Text 9"/>
            <p:cNvSpPr/>
            <p:nvPr/>
          </p:nvSpPr>
          <p:spPr>
            <a:xfrm>
              <a:off x="1031875" y="2581771"/>
              <a:ext cx="1399580" cy="290810"/>
            </a:xfrm>
            <a:prstGeom prst="roundRect">
              <a:avLst>
                <a:gd name="adj" fmla="val 50000"/>
              </a:avLst>
            </a:prstGeom>
            <a:solidFill>
              <a:srgbClr val="7030A0"/>
            </a:solidFill>
            <a:ln w="19050">
              <a:solidFill>
                <a:srgbClr val="12262E"/>
              </a:solidFill>
              <a:prstDash val="solid"/>
            </a:ln>
          </p:spPr>
          <p:txBody>
            <a:bodyPr wrap="none" lIns="0" tIns="0" rIns="0" bIns="0" rtlCol="0" anchor="ctr">
              <a:normAutofit/>
            </a:bodyPr>
            <a:lstStyle/>
            <a:p>
              <a:pPr marL="0" marR="0" lvl="0" indent="0" algn="ctr" defTabSz="914400" rtl="0" eaLnBrk="1" fontAlgn="auto" latinLnBrk="0" hangingPunct="1">
                <a:lnSpc>
                  <a:spcPts val="144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2EFE6"/>
                  </a:solidFill>
                  <a:effectLst/>
                  <a:uLnTx/>
                  <a:uFillTx/>
                  <a:latin typeface="IBM Plex Sans" pitchFamily="34" charset="0"/>
                  <a:ea typeface="IBM Plex Sans" pitchFamily="34" charset="-122"/>
                  <a:cs typeface="IBM Plex Sans" pitchFamily="34" charset="-120"/>
                </a:rPr>
                <a:t>ABCB4 spectrum</a:t>
              </a:r>
              <a:endParaRPr kumimoji="0" lang="en-US" sz="1200" b="0" i="0" u="none" strike="noStrike" kern="1200" cap="none" spc="0" normalizeH="0" baseline="0" noProof="0" dirty="0">
                <a:ln>
                  <a:noFill/>
                </a:ln>
                <a:solidFill>
                  <a:srgbClr val="12262E"/>
                </a:solidFill>
                <a:effectLst/>
                <a:uLnTx/>
                <a:uFillTx/>
                <a:latin typeface="IBM Plex Sans" charset="0"/>
                <a:ea typeface="IBM Plex Sans" charset="0"/>
                <a:cs typeface="IBM Plex Sans" charset="0"/>
              </a:endParaRPr>
            </a:p>
          </p:txBody>
        </p:sp>
        <p:sp>
          <p:nvSpPr>
            <p:cNvPr id="12" name="Text 10"/>
            <p:cNvSpPr/>
            <p:nvPr/>
          </p:nvSpPr>
          <p:spPr>
            <a:xfrm>
              <a:off x="2514005" y="2581771"/>
              <a:ext cx="2201466" cy="290810"/>
            </a:xfrm>
            <a:prstGeom prst="roundRect">
              <a:avLst>
                <a:gd name="adj" fmla="val 50000"/>
              </a:avLst>
            </a:prstGeom>
            <a:solidFill>
              <a:schemeClr val="accent5">
                <a:lumMod val="75000"/>
              </a:schemeClr>
            </a:solidFill>
            <a:ln w="19050">
              <a:solidFill>
                <a:srgbClr val="12262E"/>
              </a:solidFill>
              <a:prstDash val="solid"/>
            </a:ln>
          </p:spPr>
          <p:txBody>
            <a:bodyPr wrap="none" lIns="0" tIns="0" rIns="0" bIns="0" rtlCol="0" anchor="ctr">
              <a:normAutofit/>
            </a:bodyPr>
            <a:lstStyle/>
            <a:p>
              <a:pPr marL="0" marR="0" lvl="0" indent="0" algn="ctr" defTabSz="914400" rtl="0" eaLnBrk="1" fontAlgn="auto" latinLnBrk="0" hangingPunct="1">
                <a:lnSpc>
                  <a:spcPts val="144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2EFE6"/>
                  </a:solidFill>
                  <a:effectLst/>
                  <a:uLnTx/>
                  <a:uFillTx/>
                  <a:latin typeface="IBM Plex Sans" pitchFamily="34" charset="0"/>
                  <a:ea typeface="IBM Plex Sans" pitchFamily="34" charset="-122"/>
                  <a:cs typeface="IBM Plex Sans" pitchFamily="34" charset="-120"/>
                </a:rPr>
                <a:t>Sepsis · ischaemia · Hodgkin</a:t>
              </a:r>
              <a:endParaRPr kumimoji="0" lang="en-US" sz="1200" b="0" i="0" u="none" strike="noStrike" kern="1200" cap="none" spc="0" normalizeH="0" baseline="0" noProof="0" dirty="0">
                <a:ln>
                  <a:noFill/>
                </a:ln>
                <a:solidFill>
                  <a:srgbClr val="12262E"/>
                </a:solidFill>
                <a:effectLst/>
                <a:uLnTx/>
                <a:uFillTx/>
                <a:latin typeface="IBM Plex Sans" charset="0"/>
                <a:ea typeface="IBM Plex Sans" charset="0"/>
                <a:cs typeface="IBM Plex Sans" charset="0"/>
              </a:endParaRPr>
            </a:p>
          </p:txBody>
        </p:sp>
        <p:sp>
          <p:nvSpPr>
            <p:cNvPr id="13" name="Shape 11"/>
            <p:cNvSpPr/>
            <p:nvPr/>
          </p:nvSpPr>
          <p:spPr>
            <a:xfrm>
              <a:off x="6181725" y="1724620"/>
              <a:ext cx="5187950" cy="1306711"/>
            </a:xfrm>
            <a:prstGeom prst="roundRect">
              <a:avLst>
                <a:gd name="adj" fmla="val 20653"/>
              </a:avLst>
            </a:prstGeom>
            <a:solidFill>
              <a:srgbClr val="F3E7C4"/>
            </a:solidFill>
            <a:ln w="19050">
              <a:solidFill>
                <a:srgbClr val="B9852B"/>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12262E"/>
                </a:solidFill>
                <a:effectLst/>
                <a:uLnTx/>
                <a:uFillTx/>
                <a:latin typeface="Arial"/>
                <a:ea typeface="+mn-ea"/>
                <a:cs typeface="+mn-cs"/>
              </a:endParaRPr>
            </a:p>
          </p:txBody>
        </p:sp>
        <p:sp>
          <p:nvSpPr>
            <p:cNvPr id="14" name="Text 12"/>
            <p:cNvSpPr/>
            <p:nvPr/>
          </p:nvSpPr>
          <p:spPr>
            <a:xfrm>
              <a:off x="6381750" y="1873845"/>
              <a:ext cx="1801614" cy="274241"/>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96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7A5A12"/>
                  </a:solidFill>
                  <a:effectLst/>
                  <a:uLnTx/>
                  <a:uFillTx/>
                  <a:latin typeface="IBM Plex Sans" pitchFamily="34" charset="0"/>
                  <a:ea typeface="IBM Plex Sans" pitchFamily="34" charset="-122"/>
                  <a:cs typeface="IBM Plex Sans" pitchFamily="34" charset="-120"/>
                </a:rPr>
                <a:t>Cholestatic hepatitis</a:t>
              </a:r>
              <a:endParaRPr kumimoji="0" lang="en-US" sz="1400" b="0" i="0" u="none" strike="noStrike" kern="1200" cap="none" spc="0" normalizeH="0" baseline="0" noProof="0" dirty="0">
                <a:ln>
                  <a:noFill/>
                </a:ln>
                <a:solidFill>
                  <a:srgbClr val="12262E"/>
                </a:solidFill>
                <a:effectLst/>
                <a:uLnTx/>
                <a:uFillTx/>
                <a:latin typeface="IBM Plex Sans" charset="0"/>
                <a:ea typeface="IBM Plex Sans" charset="0"/>
                <a:cs typeface="IBM Plex Sans" charset="0"/>
              </a:endParaRPr>
            </a:p>
          </p:txBody>
        </p:sp>
        <p:sp>
          <p:nvSpPr>
            <p:cNvPr id="15" name="Text 13"/>
            <p:cNvSpPr/>
            <p:nvPr/>
          </p:nvSpPr>
          <p:spPr>
            <a:xfrm>
              <a:off x="8183364" y="1891605"/>
              <a:ext cx="2083237"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5E6E74"/>
                  </a:solidFill>
                  <a:effectLst/>
                  <a:uLnTx/>
                  <a:uFillTx/>
                  <a:latin typeface="IBM Plex Sans" pitchFamily="34" charset="0"/>
                  <a:ea typeface="IBM Plex Sans" pitchFamily="34" charset="-122"/>
                  <a:cs typeface="IBM Plex Sans" pitchFamily="34" charset="-120"/>
                </a:rPr>
                <a:t>Lobule, sometimes portal</a:t>
              </a:r>
              <a:endParaRPr kumimoji="0" lang="en-US" sz="1200" b="0" i="0" u="none" strike="noStrike" kern="1200" cap="none" spc="0" normalizeH="0" baseline="0" noProof="0" dirty="0">
                <a:ln>
                  <a:noFill/>
                </a:ln>
                <a:solidFill>
                  <a:srgbClr val="12262E"/>
                </a:solidFill>
                <a:effectLst/>
                <a:uLnTx/>
                <a:uFillTx/>
                <a:latin typeface="IBM Plex Sans" charset="0"/>
                <a:ea typeface="IBM Plex Sans" charset="0"/>
                <a:cs typeface="IBM Plex Sans" charset="0"/>
              </a:endParaRPr>
            </a:p>
          </p:txBody>
        </p:sp>
        <p:sp>
          <p:nvSpPr>
            <p:cNvPr id="16" name="Text 14"/>
            <p:cNvSpPr/>
            <p:nvPr/>
          </p:nvSpPr>
          <p:spPr>
            <a:xfrm>
              <a:off x="6391275" y="2208411"/>
              <a:ext cx="517922" cy="290810"/>
            </a:xfrm>
            <a:prstGeom prst="roundRect">
              <a:avLst>
                <a:gd name="adj" fmla="val 50000"/>
              </a:avLst>
            </a:prstGeom>
            <a:solidFill>
              <a:srgbClr val="12262E"/>
            </a:solidFill>
            <a:ln w="19050">
              <a:solidFill>
                <a:srgbClr val="12262E"/>
              </a:solidFill>
              <a:prstDash val="solid"/>
            </a:ln>
          </p:spPr>
          <p:txBody>
            <a:bodyPr wrap="none" lIns="0" tIns="0" rIns="0" bIns="0" rtlCol="0" anchor="ctr">
              <a:normAutofit/>
            </a:bodyPr>
            <a:lstStyle/>
            <a:p>
              <a:pPr marL="0" marR="0" lvl="0" indent="0" algn="ctr" defTabSz="914400" rtl="0" eaLnBrk="1" fontAlgn="auto" latinLnBrk="0" hangingPunct="1">
                <a:lnSpc>
                  <a:spcPts val="144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2EFE6"/>
                  </a:solidFill>
                  <a:effectLst/>
                  <a:uLnTx/>
                  <a:uFillTx/>
                  <a:latin typeface="IBM Plex Sans" pitchFamily="34" charset="0"/>
                  <a:ea typeface="IBM Plex Sans" pitchFamily="34" charset="-122"/>
                  <a:cs typeface="IBM Plex Sans" pitchFamily="34" charset="-120"/>
                </a:rPr>
                <a:t>DILI</a:t>
              </a:r>
              <a:endParaRPr kumimoji="0" lang="en-US" sz="1200" b="0" i="0" u="none" strike="noStrike" kern="1200" cap="none" spc="0" normalizeH="0" baseline="0" noProof="0" dirty="0">
                <a:ln>
                  <a:noFill/>
                </a:ln>
                <a:solidFill>
                  <a:srgbClr val="12262E"/>
                </a:solidFill>
                <a:effectLst/>
                <a:uLnTx/>
                <a:uFillTx/>
                <a:latin typeface="IBM Plex Sans" charset="0"/>
                <a:ea typeface="IBM Plex Sans" charset="0"/>
                <a:cs typeface="IBM Plex Sans" charset="0"/>
              </a:endParaRPr>
            </a:p>
          </p:txBody>
        </p:sp>
        <p:sp>
          <p:nvSpPr>
            <p:cNvPr id="17" name="Text 15"/>
            <p:cNvSpPr/>
            <p:nvPr/>
          </p:nvSpPr>
          <p:spPr>
            <a:xfrm>
              <a:off x="6988572" y="2205236"/>
              <a:ext cx="2285107" cy="297160"/>
            </a:xfrm>
            <a:prstGeom prst="roundRect">
              <a:avLst>
                <a:gd name="adj" fmla="val 50000"/>
              </a:avLst>
            </a:prstGeom>
            <a:solidFill>
              <a:srgbClr val="FBFAF6"/>
            </a:solidFill>
            <a:ln w="12700">
              <a:solidFill>
                <a:srgbClr val="5E6E74"/>
              </a:solidFill>
              <a:prstDash val="solid"/>
            </a:ln>
          </p:spPr>
          <p:txBody>
            <a:bodyPr wrap="none" lIns="0" tIns="0" rIns="0" bIns="0" rtlCol="0" anchor="ctr">
              <a:normAutofit/>
            </a:bodyPr>
            <a:lstStyle/>
            <a:p>
              <a:pPr marL="0" marR="0" lvl="0" indent="0" algn="ctr" defTabSz="914400" rtl="0" eaLnBrk="1" fontAlgn="auto" latinLnBrk="0" hangingPunct="1">
                <a:lnSpc>
                  <a:spcPts val="144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12262E"/>
                  </a:solidFill>
                  <a:effectLst/>
                  <a:uLnTx/>
                  <a:uFillTx/>
                  <a:latin typeface="IBM Plex Sans" pitchFamily="34" charset="0"/>
                  <a:ea typeface="IBM Plex Sans" pitchFamily="34" charset="-122"/>
                  <a:cs typeface="IBM Plex Sans" pitchFamily="34" charset="-120"/>
                </a:rPr>
                <a:t>Viral or autoimmune hepatitis</a:t>
              </a:r>
              <a:endParaRPr kumimoji="0" lang="en-US" sz="1200" b="0" i="0" u="none" strike="noStrike" kern="1200" cap="none" spc="0" normalizeH="0" baseline="0" noProof="0" dirty="0">
                <a:ln>
                  <a:noFill/>
                </a:ln>
                <a:solidFill>
                  <a:srgbClr val="12262E"/>
                </a:solidFill>
                <a:effectLst/>
                <a:uLnTx/>
                <a:uFillTx/>
                <a:latin typeface="IBM Plex Sans" charset="0"/>
                <a:ea typeface="IBM Plex Sans" charset="0"/>
                <a:cs typeface="IBM Plex Sans" charset="0"/>
              </a:endParaRPr>
            </a:p>
          </p:txBody>
        </p:sp>
        <p:sp>
          <p:nvSpPr>
            <p:cNvPr id="18" name="Text 16"/>
            <p:cNvSpPr/>
            <p:nvPr/>
          </p:nvSpPr>
          <p:spPr>
            <a:xfrm>
              <a:off x="9353054" y="2208411"/>
              <a:ext cx="1421805" cy="290810"/>
            </a:xfrm>
            <a:prstGeom prst="roundRect">
              <a:avLst>
                <a:gd name="adj" fmla="val 50000"/>
              </a:avLst>
            </a:prstGeom>
            <a:solidFill>
              <a:schemeClr val="bg2"/>
            </a:solidFill>
            <a:ln w="38100">
              <a:solidFill>
                <a:srgbClr val="FF0000"/>
              </a:solidFill>
              <a:prstDash val="dash"/>
            </a:ln>
          </p:spPr>
          <p:txBody>
            <a:bodyPr wrap="none" lIns="0" tIns="0" rIns="0" bIns="0" rtlCol="0" anchor="ctr">
              <a:normAutofit/>
            </a:bodyPr>
            <a:lstStyle/>
            <a:p>
              <a:pPr marL="0" marR="0" lvl="0" indent="0" algn="ctr" defTabSz="914400" rtl="0" eaLnBrk="1" fontAlgn="auto" latinLnBrk="0" hangingPunct="1">
                <a:lnSpc>
                  <a:spcPts val="1440"/>
                </a:lnSpc>
                <a:spcBef>
                  <a:spcPts val="0"/>
                </a:spcBef>
                <a:spcAft>
                  <a:spcPts val="0"/>
                </a:spcAft>
                <a:buClrTx/>
                <a:buSzTx/>
                <a:buFontTx/>
                <a:buNone/>
                <a:tabLst/>
                <a:defRPr/>
              </a:pPr>
              <a:r>
                <a:rPr kumimoji="0" lang="en-US" sz="1200" b="0" i="0" u="none" strike="noStrike" kern="1200" cap="none" spc="0" normalizeH="0" baseline="0" noProof="0" dirty="0">
                  <a:ln>
                    <a:noFill/>
                  </a:ln>
                  <a:solidFill>
                    <a:sysClr val="windowText" lastClr="000000"/>
                  </a:solidFill>
                  <a:effectLst/>
                  <a:uLnTx/>
                  <a:uFillTx/>
                  <a:latin typeface="IBM Plex Sans" pitchFamily="34" charset="0"/>
                  <a:ea typeface="+mn-ea"/>
                  <a:cs typeface="+mn-cs"/>
                </a:rPr>
                <a:t>AIH–</a:t>
              </a:r>
              <a:r>
                <a:rPr kumimoji="0" lang="en-US" sz="1200" b="0" i="0" u="none" strike="noStrike" kern="1200" cap="none" spc="0" normalizeH="0" baseline="0" noProof="0">
                  <a:ln>
                    <a:noFill/>
                  </a:ln>
                  <a:solidFill>
                    <a:sysClr val="windowText" lastClr="000000"/>
                  </a:solidFill>
                  <a:effectLst/>
                  <a:uLnTx/>
                  <a:uFillTx/>
                  <a:latin typeface="IBM Plex Sans" pitchFamily="34" charset="0"/>
                  <a:ea typeface="+mn-ea"/>
                  <a:cs typeface="+mn-cs"/>
                </a:rPr>
                <a:t>PBC overlap</a:t>
              </a:r>
              <a:endParaRPr kumimoji="0" lang="en-US" sz="1200" b="0" i="0" u="none" strike="noStrike" kern="1200" cap="none" spc="0" normalizeH="0" baseline="0" noProof="0" dirty="0">
                <a:ln>
                  <a:noFill/>
                </a:ln>
                <a:solidFill>
                  <a:sysClr val="windowText" lastClr="000000"/>
                </a:solidFill>
                <a:effectLst/>
                <a:uLnTx/>
                <a:uFillTx/>
                <a:latin typeface="IBM Plex Sans" pitchFamily="34" charset="0"/>
                <a:ea typeface="+mn-ea"/>
                <a:cs typeface="+mn-cs"/>
              </a:endParaRPr>
            </a:p>
          </p:txBody>
        </p:sp>
        <p:sp>
          <p:nvSpPr>
            <p:cNvPr id="19" name="Shape 17"/>
            <p:cNvSpPr/>
            <p:nvPr/>
          </p:nvSpPr>
          <p:spPr>
            <a:xfrm>
              <a:off x="822325" y="3202781"/>
              <a:ext cx="5187950" cy="1306711"/>
            </a:xfrm>
            <a:prstGeom prst="roundRect">
              <a:avLst>
                <a:gd name="adj" fmla="val 20653"/>
              </a:avLst>
            </a:prstGeom>
            <a:solidFill>
              <a:srgbClr val="E3EAF5"/>
            </a:solidFill>
            <a:ln w="19050">
              <a:solidFill>
                <a:srgbClr val="3D6FB6"/>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12262E"/>
                </a:solidFill>
                <a:effectLst/>
                <a:uLnTx/>
                <a:uFillTx/>
                <a:latin typeface="Arial"/>
                <a:ea typeface="+mn-ea"/>
                <a:cs typeface="+mn-cs"/>
              </a:endParaRPr>
            </a:p>
          </p:txBody>
        </p:sp>
        <p:sp>
          <p:nvSpPr>
            <p:cNvPr id="20" name="Text 18"/>
            <p:cNvSpPr/>
            <p:nvPr/>
          </p:nvSpPr>
          <p:spPr>
            <a:xfrm>
              <a:off x="1022350" y="3352006"/>
              <a:ext cx="1712813" cy="274241"/>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96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1F4E8C"/>
                  </a:solidFill>
                  <a:effectLst/>
                  <a:uLnTx/>
                  <a:uFillTx/>
                  <a:latin typeface="IBM Plex Sans" pitchFamily="34" charset="0"/>
                  <a:ea typeface="IBM Plex Sans" pitchFamily="34" charset="-122"/>
                  <a:cs typeface="IBM Plex Sans" pitchFamily="34" charset="-120"/>
                </a:rPr>
                <a:t>Obstructive pattern</a:t>
              </a:r>
              <a:endParaRPr kumimoji="0" lang="en-US" sz="1400" b="0" i="0" u="none" strike="noStrike" kern="1200" cap="none" spc="0" normalizeH="0" baseline="0" noProof="0" dirty="0">
                <a:ln>
                  <a:noFill/>
                </a:ln>
                <a:solidFill>
                  <a:srgbClr val="12262E"/>
                </a:solidFill>
                <a:effectLst/>
                <a:uLnTx/>
                <a:uFillTx/>
                <a:latin typeface="IBM Plex Sans" charset="0"/>
                <a:ea typeface="IBM Plex Sans" charset="0"/>
                <a:cs typeface="IBM Plex Sans" charset="0"/>
              </a:endParaRPr>
            </a:p>
          </p:txBody>
        </p:sp>
        <p:sp>
          <p:nvSpPr>
            <p:cNvPr id="21" name="Text 19"/>
            <p:cNvSpPr/>
            <p:nvPr/>
          </p:nvSpPr>
          <p:spPr>
            <a:xfrm>
              <a:off x="2735163" y="3369766"/>
              <a:ext cx="1553408"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5E6E74"/>
                  </a:solidFill>
                  <a:effectLst/>
                  <a:uLnTx/>
                  <a:uFillTx/>
                  <a:latin typeface="IBM Plex Sans" pitchFamily="34" charset="0"/>
                  <a:ea typeface="IBM Plex Sans" pitchFamily="34" charset="-122"/>
                  <a:cs typeface="IBM Plex Sans" pitchFamily="34" charset="-120"/>
                </a:rPr>
                <a:t>Large-duct outflow</a:t>
              </a:r>
              <a:endParaRPr kumimoji="0" lang="en-US" sz="1200" b="0" i="0" u="none" strike="noStrike" kern="1200" cap="none" spc="0" normalizeH="0" baseline="0" noProof="0" dirty="0">
                <a:ln>
                  <a:noFill/>
                </a:ln>
                <a:solidFill>
                  <a:srgbClr val="12262E"/>
                </a:solidFill>
                <a:effectLst/>
                <a:uLnTx/>
                <a:uFillTx/>
                <a:latin typeface="IBM Plex Sans" charset="0"/>
                <a:ea typeface="IBM Plex Sans" charset="0"/>
                <a:cs typeface="IBM Plex Sans" charset="0"/>
              </a:endParaRPr>
            </a:p>
          </p:txBody>
        </p:sp>
        <p:sp>
          <p:nvSpPr>
            <p:cNvPr id="22" name="Text 20"/>
            <p:cNvSpPr/>
            <p:nvPr/>
          </p:nvSpPr>
          <p:spPr>
            <a:xfrm>
              <a:off x="1028700" y="3683397"/>
              <a:ext cx="2321520" cy="297160"/>
            </a:xfrm>
            <a:prstGeom prst="roundRect">
              <a:avLst>
                <a:gd name="adj" fmla="val 50000"/>
              </a:avLst>
            </a:prstGeom>
            <a:solidFill>
              <a:srgbClr val="FBFAF6"/>
            </a:solidFill>
            <a:ln w="12700">
              <a:solidFill>
                <a:srgbClr val="5E6E74"/>
              </a:solidFill>
              <a:prstDash val="solid"/>
            </a:ln>
          </p:spPr>
          <p:txBody>
            <a:bodyPr wrap="none" lIns="0" tIns="0" rIns="0" bIns="0" rtlCol="0" anchor="ctr">
              <a:normAutofit/>
            </a:bodyPr>
            <a:lstStyle/>
            <a:p>
              <a:pPr marL="0" marR="0" lvl="0" indent="0" algn="ctr" defTabSz="914400" rtl="0" eaLnBrk="1" fontAlgn="auto" latinLnBrk="0" hangingPunct="1">
                <a:lnSpc>
                  <a:spcPts val="144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12262E"/>
                  </a:solidFill>
                  <a:effectLst/>
                  <a:uLnTx/>
                  <a:uFillTx/>
                  <a:latin typeface="IBM Plex Sans" pitchFamily="34" charset="0"/>
                  <a:ea typeface="IBM Plex Sans" pitchFamily="34" charset="-122"/>
                  <a:cs typeface="IBM Plex Sans" pitchFamily="34" charset="-120"/>
                </a:rPr>
                <a:t>Stones, strictures, malignancy</a:t>
              </a:r>
              <a:endParaRPr kumimoji="0" lang="en-US" sz="1200" b="0" i="0" u="none" strike="noStrike" kern="1200" cap="none" spc="0" normalizeH="0" baseline="0" noProof="0" dirty="0">
                <a:ln>
                  <a:noFill/>
                </a:ln>
                <a:solidFill>
                  <a:srgbClr val="12262E"/>
                </a:solidFill>
                <a:effectLst/>
                <a:uLnTx/>
                <a:uFillTx/>
                <a:latin typeface="IBM Plex Sans" charset="0"/>
                <a:ea typeface="IBM Plex Sans" charset="0"/>
                <a:cs typeface="IBM Plex Sans" charset="0"/>
              </a:endParaRPr>
            </a:p>
          </p:txBody>
        </p:sp>
        <p:sp>
          <p:nvSpPr>
            <p:cNvPr id="23" name="Text 21"/>
            <p:cNvSpPr/>
            <p:nvPr/>
          </p:nvSpPr>
          <p:spPr>
            <a:xfrm>
              <a:off x="3429595" y="3686572"/>
              <a:ext cx="492423" cy="290810"/>
            </a:xfrm>
            <a:prstGeom prst="roundRect">
              <a:avLst>
                <a:gd name="adj" fmla="val 50000"/>
              </a:avLst>
            </a:prstGeom>
            <a:solidFill>
              <a:schemeClr val="accent2"/>
            </a:solidFill>
            <a:ln w="19050">
              <a:solidFill>
                <a:srgbClr val="12262E"/>
              </a:solidFill>
              <a:prstDash val="solid"/>
            </a:ln>
          </p:spPr>
          <p:txBody>
            <a:bodyPr wrap="none" lIns="0" tIns="0" rIns="0" bIns="0" rtlCol="0" anchor="ctr">
              <a:normAutofit/>
            </a:bodyPr>
            <a:lstStyle/>
            <a:p>
              <a:pPr marL="0" marR="0" lvl="0" indent="0" algn="ctr" defTabSz="914400" rtl="0" eaLnBrk="1" fontAlgn="auto" latinLnBrk="0" hangingPunct="1">
                <a:lnSpc>
                  <a:spcPts val="144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2EFE6"/>
                  </a:solidFill>
                  <a:effectLst/>
                  <a:uLnTx/>
                  <a:uFillTx/>
                  <a:latin typeface="IBM Plex Sans" pitchFamily="34" charset="0"/>
                  <a:ea typeface="IBM Plex Sans" pitchFamily="34" charset="-122"/>
                  <a:cs typeface="IBM Plex Sans" pitchFamily="34" charset="-120"/>
                </a:rPr>
                <a:t>PSC</a:t>
              </a:r>
              <a:endParaRPr kumimoji="0" lang="en-US" sz="1200" b="0" i="0" u="none" strike="noStrike" kern="1200" cap="none" spc="0" normalizeH="0" baseline="0" noProof="0" dirty="0">
                <a:ln>
                  <a:noFill/>
                </a:ln>
                <a:solidFill>
                  <a:srgbClr val="12262E"/>
                </a:solidFill>
                <a:effectLst/>
                <a:uLnTx/>
                <a:uFillTx/>
                <a:latin typeface="IBM Plex Sans" charset="0"/>
                <a:ea typeface="IBM Plex Sans" charset="0"/>
                <a:cs typeface="IBM Plex Sans" charset="0"/>
              </a:endParaRPr>
            </a:p>
          </p:txBody>
        </p:sp>
        <p:sp>
          <p:nvSpPr>
            <p:cNvPr id="24" name="Text 22"/>
            <p:cNvSpPr/>
            <p:nvPr/>
          </p:nvSpPr>
          <p:spPr>
            <a:xfrm>
              <a:off x="4004568" y="3686572"/>
              <a:ext cx="1350764" cy="290810"/>
            </a:xfrm>
            <a:prstGeom prst="roundRect">
              <a:avLst>
                <a:gd name="adj" fmla="val 50000"/>
              </a:avLst>
            </a:prstGeom>
            <a:solidFill>
              <a:schemeClr val="accent5">
                <a:lumMod val="40000"/>
                <a:lumOff val="60000"/>
              </a:schemeClr>
            </a:solidFill>
            <a:ln w="19050">
              <a:solidFill>
                <a:srgbClr val="12262E"/>
              </a:solidFill>
              <a:prstDash val="solid"/>
            </a:ln>
          </p:spPr>
          <p:txBody>
            <a:bodyPr wrap="none" lIns="0" tIns="0" rIns="0" bIns="0" rtlCol="0" anchor="ctr">
              <a:normAutofit/>
            </a:bodyPr>
            <a:lstStyle/>
            <a:p>
              <a:pPr marL="0" marR="0" lvl="0" indent="0" algn="ctr" defTabSz="914400" rtl="0" eaLnBrk="1" fontAlgn="auto" latinLnBrk="0" hangingPunct="1">
                <a:lnSpc>
                  <a:spcPts val="1440"/>
                </a:lnSpc>
                <a:spcBef>
                  <a:spcPts val="0"/>
                </a:spcBef>
                <a:spcAft>
                  <a:spcPts val="0"/>
                </a:spcAft>
                <a:buClrTx/>
                <a:buSzTx/>
                <a:buFontTx/>
                <a:buNone/>
                <a:tabLst/>
                <a:defRPr/>
              </a:pPr>
              <a:r>
                <a:rPr kumimoji="0" lang="en-US" sz="1200" b="0" i="0" u="none" strike="noStrike" kern="1200" cap="none" spc="0" normalizeH="0" baseline="0" noProof="0" dirty="0">
                  <a:ln>
                    <a:noFill/>
                  </a:ln>
                  <a:solidFill>
                    <a:sysClr val="windowText" lastClr="000000"/>
                  </a:solidFill>
                  <a:effectLst/>
                  <a:uLnTx/>
                  <a:uFillTx/>
                  <a:latin typeface="IBM Plex Sans" pitchFamily="34" charset="0"/>
                  <a:ea typeface="IBM Plex Sans" pitchFamily="34" charset="-122"/>
                  <a:cs typeface="IBM Plex Sans" pitchFamily="34" charset="-120"/>
                </a:rPr>
                <a:t>IgG4 cholangitis</a:t>
              </a:r>
              <a:endParaRPr kumimoji="0" lang="en-US" sz="1200" b="0" i="0" u="none" strike="noStrike" kern="1200" cap="none" spc="0" normalizeH="0" baseline="0" noProof="0" dirty="0">
                <a:ln>
                  <a:noFill/>
                </a:ln>
                <a:solidFill>
                  <a:sysClr val="windowText" lastClr="000000"/>
                </a:solidFill>
                <a:effectLst/>
                <a:uLnTx/>
                <a:uFillTx/>
                <a:latin typeface="IBM Plex Sans" charset="0"/>
                <a:ea typeface="IBM Plex Sans" charset="0"/>
                <a:cs typeface="IBM Plex Sans" charset="0"/>
              </a:endParaRPr>
            </a:p>
          </p:txBody>
        </p:sp>
        <p:sp>
          <p:nvSpPr>
            <p:cNvPr id="25" name="Text 23"/>
            <p:cNvSpPr/>
            <p:nvPr/>
          </p:nvSpPr>
          <p:spPr>
            <a:xfrm>
              <a:off x="1031875" y="4059932"/>
              <a:ext cx="1399580" cy="290810"/>
            </a:xfrm>
            <a:prstGeom prst="roundRect">
              <a:avLst>
                <a:gd name="adj" fmla="val 50000"/>
              </a:avLst>
            </a:prstGeom>
            <a:solidFill>
              <a:srgbClr val="7030A0"/>
            </a:solidFill>
            <a:ln w="19050">
              <a:solidFill>
                <a:srgbClr val="12262E"/>
              </a:solidFill>
              <a:prstDash val="solid"/>
            </a:ln>
          </p:spPr>
          <p:txBody>
            <a:bodyPr wrap="none" lIns="0" tIns="0" rIns="0" bIns="0" rtlCol="0" anchor="ctr">
              <a:normAutofit/>
            </a:bodyPr>
            <a:lstStyle/>
            <a:p>
              <a:pPr marL="0" marR="0" lvl="0" indent="0" algn="ctr" defTabSz="914400" rtl="0" eaLnBrk="1" fontAlgn="auto" latinLnBrk="0" hangingPunct="1">
                <a:lnSpc>
                  <a:spcPts val="144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2EFE6"/>
                  </a:solidFill>
                  <a:effectLst/>
                  <a:uLnTx/>
                  <a:uFillTx/>
                  <a:latin typeface="IBM Plex Sans" pitchFamily="34" charset="0"/>
                  <a:ea typeface="IBM Plex Sans" pitchFamily="34" charset="-122"/>
                  <a:cs typeface="IBM Plex Sans" pitchFamily="34" charset="-120"/>
                </a:rPr>
                <a:t>ABCB4 spectrum</a:t>
              </a:r>
              <a:endParaRPr kumimoji="0" lang="en-US" sz="1200" b="0" i="0" u="none" strike="noStrike" kern="1200" cap="none" spc="0" normalizeH="0" baseline="0" noProof="0" dirty="0">
                <a:ln>
                  <a:noFill/>
                </a:ln>
                <a:solidFill>
                  <a:srgbClr val="12262E"/>
                </a:solidFill>
                <a:effectLst/>
                <a:uLnTx/>
                <a:uFillTx/>
                <a:latin typeface="IBM Plex Sans" charset="0"/>
                <a:ea typeface="IBM Plex Sans" charset="0"/>
                <a:cs typeface="IBM Plex Sans" charset="0"/>
              </a:endParaRPr>
            </a:p>
          </p:txBody>
        </p:sp>
        <p:sp>
          <p:nvSpPr>
            <p:cNvPr id="26" name="Shape 24"/>
            <p:cNvSpPr/>
            <p:nvPr/>
          </p:nvSpPr>
          <p:spPr>
            <a:xfrm>
              <a:off x="6181725" y="3202781"/>
              <a:ext cx="5187950" cy="1306711"/>
            </a:xfrm>
            <a:prstGeom prst="roundRect">
              <a:avLst>
                <a:gd name="adj" fmla="val 20653"/>
              </a:avLst>
            </a:prstGeom>
            <a:solidFill>
              <a:srgbClr val="E3EFE6"/>
            </a:solidFill>
            <a:ln w="19050">
              <a:solidFill>
                <a:srgbClr val="3E8E5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12262E"/>
                </a:solidFill>
                <a:effectLst/>
                <a:uLnTx/>
                <a:uFillTx/>
                <a:latin typeface="Arial"/>
                <a:ea typeface="+mn-ea"/>
                <a:cs typeface="+mn-cs"/>
              </a:endParaRPr>
            </a:p>
          </p:txBody>
        </p:sp>
        <p:sp>
          <p:nvSpPr>
            <p:cNvPr id="27" name="Text 25"/>
            <p:cNvSpPr/>
            <p:nvPr/>
          </p:nvSpPr>
          <p:spPr>
            <a:xfrm>
              <a:off x="6381750" y="3352006"/>
              <a:ext cx="1809948" cy="274241"/>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96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2F6E45"/>
                  </a:solidFill>
                  <a:effectLst/>
                  <a:uLnTx/>
                  <a:uFillTx/>
                  <a:latin typeface="IBM Plex Sans" pitchFamily="34" charset="0"/>
                  <a:ea typeface="IBM Plex Sans" pitchFamily="34" charset="-122"/>
                  <a:cs typeface="IBM Plex Sans" pitchFamily="34" charset="-120"/>
                </a:rPr>
                <a:t>Chronic biliary injury</a:t>
              </a:r>
              <a:endParaRPr kumimoji="0" lang="en-US" sz="1400" b="0" i="0" u="none" strike="noStrike" kern="1200" cap="none" spc="0" normalizeH="0" baseline="0" noProof="0" dirty="0">
                <a:ln>
                  <a:noFill/>
                </a:ln>
                <a:solidFill>
                  <a:srgbClr val="12262E"/>
                </a:solidFill>
                <a:effectLst/>
                <a:uLnTx/>
                <a:uFillTx/>
                <a:latin typeface="IBM Plex Sans" charset="0"/>
                <a:ea typeface="IBM Plex Sans" charset="0"/>
                <a:cs typeface="IBM Plex Sans" charset="0"/>
              </a:endParaRPr>
            </a:p>
          </p:txBody>
        </p:sp>
        <p:sp>
          <p:nvSpPr>
            <p:cNvPr id="28" name="Text 26"/>
            <p:cNvSpPr/>
            <p:nvPr/>
          </p:nvSpPr>
          <p:spPr>
            <a:xfrm>
              <a:off x="8191698" y="3369766"/>
              <a:ext cx="813673"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5E6E74"/>
                  </a:solidFill>
                  <a:effectLst/>
                  <a:uLnTx/>
                  <a:uFillTx/>
                  <a:latin typeface="IBM Plex Sans" pitchFamily="34" charset="0"/>
                  <a:ea typeface="IBM Plex Sans" pitchFamily="34" charset="-122"/>
                  <a:cs typeface="IBM Plex Sans" pitchFamily="34" charset="-120"/>
                </a:rPr>
                <a:t>Bile ducts</a:t>
              </a:r>
              <a:endParaRPr kumimoji="0" lang="en-US" sz="1200" b="0" i="0" u="none" strike="noStrike" kern="1200" cap="none" spc="0" normalizeH="0" baseline="0" noProof="0" dirty="0">
                <a:ln>
                  <a:noFill/>
                </a:ln>
                <a:solidFill>
                  <a:srgbClr val="12262E"/>
                </a:solidFill>
                <a:effectLst/>
                <a:uLnTx/>
                <a:uFillTx/>
                <a:latin typeface="IBM Plex Sans" charset="0"/>
                <a:ea typeface="IBM Plex Sans" charset="0"/>
                <a:cs typeface="IBM Plex Sans" charset="0"/>
              </a:endParaRPr>
            </a:p>
          </p:txBody>
        </p:sp>
        <p:sp>
          <p:nvSpPr>
            <p:cNvPr id="29" name="Text 27"/>
            <p:cNvSpPr/>
            <p:nvPr/>
          </p:nvSpPr>
          <p:spPr>
            <a:xfrm>
              <a:off x="6388100" y="3683397"/>
              <a:ext cx="508595" cy="297160"/>
            </a:xfrm>
            <a:prstGeom prst="roundRect">
              <a:avLst>
                <a:gd name="adj" fmla="val 50000"/>
              </a:avLst>
            </a:prstGeom>
            <a:solidFill>
              <a:srgbClr val="FBFAF6"/>
            </a:solidFill>
            <a:ln w="12700">
              <a:solidFill>
                <a:srgbClr val="5E6E74"/>
              </a:solidFill>
              <a:prstDash val="solid"/>
            </a:ln>
          </p:spPr>
          <p:txBody>
            <a:bodyPr wrap="none" lIns="0" tIns="0" rIns="0" bIns="0" rtlCol="0" anchor="ctr">
              <a:normAutofit/>
            </a:bodyPr>
            <a:lstStyle/>
            <a:p>
              <a:pPr marL="0" marR="0" lvl="0" indent="0" algn="ctr" defTabSz="914400" rtl="0" eaLnBrk="1" fontAlgn="auto" latinLnBrk="0" hangingPunct="1">
                <a:lnSpc>
                  <a:spcPts val="144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12262E"/>
                  </a:solidFill>
                  <a:effectLst/>
                  <a:uLnTx/>
                  <a:uFillTx/>
                  <a:latin typeface="IBM Plex Sans" pitchFamily="34" charset="0"/>
                  <a:ea typeface="IBM Plex Sans" pitchFamily="34" charset="-122"/>
                  <a:cs typeface="IBM Plex Sans" pitchFamily="34" charset="-120"/>
                </a:rPr>
                <a:t>PBC</a:t>
              </a:r>
              <a:endParaRPr kumimoji="0" lang="en-US" sz="1200" b="0" i="0" u="none" strike="noStrike" kern="1200" cap="none" spc="0" normalizeH="0" baseline="0" noProof="0" dirty="0">
                <a:ln>
                  <a:noFill/>
                </a:ln>
                <a:solidFill>
                  <a:srgbClr val="12262E"/>
                </a:solidFill>
                <a:effectLst/>
                <a:uLnTx/>
                <a:uFillTx/>
                <a:latin typeface="IBM Plex Sans" charset="0"/>
                <a:ea typeface="IBM Plex Sans" charset="0"/>
                <a:cs typeface="IBM Plex Sans" charset="0"/>
              </a:endParaRPr>
            </a:p>
          </p:txBody>
        </p:sp>
        <p:sp>
          <p:nvSpPr>
            <p:cNvPr id="30" name="Text 28"/>
            <p:cNvSpPr/>
            <p:nvPr/>
          </p:nvSpPr>
          <p:spPr>
            <a:xfrm>
              <a:off x="6976070" y="3686572"/>
              <a:ext cx="492423" cy="290810"/>
            </a:xfrm>
            <a:prstGeom prst="roundRect">
              <a:avLst>
                <a:gd name="adj" fmla="val 50000"/>
              </a:avLst>
            </a:prstGeom>
            <a:solidFill>
              <a:schemeClr val="accent2"/>
            </a:solidFill>
            <a:ln w="19050">
              <a:solidFill>
                <a:srgbClr val="12262E"/>
              </a:solidFill>
              <a:prstDash val="solid"/>
            </a:ln>
          </p:spPr>
          <p:txBody>
            <a:bodyPr wrap="none" lIns="0" tIns="0" rIns="0" bIns="0" rtlCol="0" anchor="ctr">
              <a:normAutofit/>
            </a:bodyPr>
            <a:lstStyle/>
            <a:p>
              <a:pPr marL="0" marR="0" lvl="0" indent="0" algn="ctr" defTabSz="914400" rtl="0" eaLnBrk="1" fontAlgn="auto" latinLnBrk="0" hangingPunct="1">
                <a:lnSpc>
                  <a:spcPts val="144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2EFE6"/>
                  </a:solidFill>
                  <a:effectLst/>
                  <a:uLnTx/>
                  <a:uFillTx/>
                  <a:latin typeface="IBM Plex Sans" pitchFamily="34" charset="0"/>
                  <a:ea typeface="IBM Plex Sans" pitchFamily="34" charset="-122"/>
                  <a:cs typeface="IBM Plex Sans" pitchFamily="34" charset="-120"/>
                </a:rPr>
                <a:t>PSC</a:t>
              </a:r>
              <a:endParaRPr kumimoji="0" lang="en-US" sz="1200" b="0" i="0" u="none" strike="noStrike" kern="1200" cap="none" spc="0" normalizeH="0" baseline="0" noProof="0" dirty="0">
                <a:ln>
                  <a:noFill/>
                </a:ln>
                <a:solidFill>
                  <a:srgbClr val="12262E"/>
                </a:solidFill>
                <a:effectLst/>
                <a:uLnTx/>
                <a:uFillTx/>
                <a:latin typeface="IBM Plex Sans" charset="0"/>
                <a:ea typeface="IBM Plex Sans" charset="0"/>
                <a:cs typeface="IBM Plex Sans" charset="0"/>
              </a:endParaRPr>
            </a:p>
          </p:txBody>
        </p:sp>
        <p:sp>
          <p:nvSpPr>
            <p:cNvPr id="31" name="Text 29"/>
            <p:cNvSpPr/>
            <p:nvPr/>
          </p:nvSpPr>
          <p:spPr>
            <a:xfrm>
              <a:off x="7551043" y="3686572"/>
              <a:ext cx="1350764" cy="290810"/>
            </a:xfrm>
            <a:prstGeom prst="roundRect">
              <a:avLst>
                <a:gd name="adj" fmla="val 50000"/>
              </a:avLst>
            </a:prstGeom>
            <a:solidFill>
              <a:schemeClr val="accent5">
                <a:lumMod val="40000"/>
                <a:lumOff val="60000"/>
              </a:schemeClr>
            </a:solidFill>
            <a:ln w="19050">
              <a:solidFill>
                <a:srgbClr val="12262E"/>
              </a:solidFill>
              <a:prstDash val="solid"/>
            </a:ln>
          </p:spPr>
          <p:txBody>
            <a:bodyPr wrap="none" lIns="0" tIns="0" rIns="0" bIns="0" rtlCol="0" anchor="ctr">
              <a:normAutofit/>
            </a:bodyPr>
            <a:lstStyle/>
            <a:p>
              <a:pPr marL="0" marR="0" lvl="0" indent="0" algn="ctr" defTabSz="914400" rtl="0" eaLnBrk="1" fontAlgn="auto" latinLnBrk="0" hangingPunct="1">
                <a:lnSpc>
                  <a:spcPts val="1440"/>
                </a:lnSpc>
                <a:spcBef>
                  <a:spcPts val="0"/>
                </a:spcBef>
                <a:spcAft>
                  <a:spcPts val="0"/>
                </a:spcAft>
                <a:buClrTx/>
                <a:buSzTx/>
                <a:buFontTx/>
                <a:buNone/>
                <a:tabLst/>
                <a:defRPr/>
              </a:pPr>
              <a:r>
                <a:rPr kumimoji="0" lang="en-US" sz="1200" b="0" i="0" u="none" strike="noStrike" kern="1200" cap="none" spc="0" normalizeH="0" baseline="0" noProof="0" dirty="0">
                  <a:ln>
                    <a:noFill/>
                  </a:ln>
                  <a:solidFill>
                    <a:sysClr val="windowText" lastClr="000000"/>
                  </a:solidFill>
                  <a:effectLst/>
                  <a:uLnTx/>
                  <a:uFillTx/>
                  <a:latin typeface="IBM Plex Sans" pitchFamily="34" charset="0"/>
                  <a:ea typeface="IBM Plex Sans" pitchFamily="34" charset="-122"/>
                  <a:cs typeface="IBM Plex Sans" pitchFamily="34" charset="-120"/>
                </a:rPr>
                <a:t>IgG4 cholangitis</a:t>
              </a:r>
              <a:endParaRPr kumimoji="0" lang="en-US" sz="1200" b="0" i="0" u="none" strike="noStrike" kern="1200" cap="none" spc="0" normalizeH="0" baseline="0" noProof="0" dirty="0">
                <a:ln>
                  <a:noFill/>
                </a:ln>
                <a:solidFill>
                  <a:sysClr val="windowText" lastClr="000000"/>
                </a:solidFill>
                <a:effectLst/>
                <a:uLnTx/>
                <a:uFillTx/>
                <a:latin typeface="IBM Plex Sans" charset="0"/>
                <a:ea typeface="IBM Plex Sans" charset="0"/>
                <a:cs typeface="IBM Plex Sans" charset="0"/>
              </a:endParaRPr>
            </a:p>
          </p:txBody>
        </p:sp>
        <p:sp>
          <p:nvSpPr>
            <p:cNvPr id="32" name="Text 30"/>
            <p:cNvSpPr/>
            <p:nvPr/>
          </p:nvSpPr>
          <p:spPr>
            <a:xfrm>
              <a:off x="8984357" y="3686572"/>
              <a:ext cx="1399580" cy="290810"/>
            </a:xfrm>
            <a:prstGeom prst="roundRect">
              <a:avLst>
                <a:gd name="adj" fmla="val 50000"/>
              </a:avLst>
            </a:prstGeom>
            <a:solidFill>
              <a:srgbClr val="7030A0"/>
            </a:solidFill>
            <a:ln w="19050">
              <a:solidFill>
                <a:srgbClr val="12262E"/>
              </a:solidFill>
              <a:prstDash val="solid"/>
            </a:ln>
          </p:spPr>
          <p:txBody>
            <a:bodyPr wrap="none" lIns="0" tIns="0" rIns="0" bIns="0" rtlCol="0" anchor="ctr">
              <a:normAutofit/>
            </a:bodyPr>
            <a:lstStyle/>
            <a:p>
              <a:pPr marL="0" marR="0" lvl="0" indent="0" algn="ctr" defTabSz="914400" rtl="0" eaLnBrk="1" fontAlgn="auto" latinLnBrk="0" hangingPunct="1">
                <a:lnSpc>
                  <a:spcPts val="144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2EFE6"/>
                  </a:solidFill>
                  <a:effectLst/>
                  <a:uLnTx/>
                  <a:uFillTx/>
                  <a:latin typeface="IBM Plex Sans" pitchFamily="34" charset="0"/>
                  <a:ea typeface="IBM Plex Sans" pitchFamily="34" charset="-122"/>
                  <a:cs typeface="IBM Plex Sans" pitchFamily="34" charset="-120"/>
                </a:rPr>
                <a:t>ABCB4 spectrum</a:t>
              </a:r>
              <a:endParaRPr kumimoji="0" lang="en-US" sz="1200" b="0" i="0" u="none" strike="noStrike" kern="1200" cap="none" spc="0" normalizeH="0" baseline="0" noProof="0" dirty="0">
                <a:ln>
                  <a:noFill/>
                </a:ln>
                <a:solidFill>
                  <a:srgbClr val="12262E"/>
                </a:solidFill>
                <a:effectLst/>
                <a:uLnTx/>
                <a:uFillTx/>
                <a:latin typeface="IBM Plex Sans" charset="0"/>
                <a:ea typeface="IBM Plex Sans" charset="0"/>
                <a:cs typeface="IBM Plex Sans" charset="0"/>
              </a:endParaRPr>
            </a:p>
          </p:txBody>
        </p:sp>
        <p:sp>
          <p:nvSpPr>
            <p:cNvPr id="33" name="Text 31"/>
            <p:cNvSpPr/>
            <p:nvPr/>
          </p:nvSpPr>
          <p:spPr>
            <a:xfrm>
              <a:off x="6391275" y="4059932"/>
              <a:ext cx="1421805" cy="290810"/>
            </a:xfrm>
            <a:prstGeom prst="roundRect">
              <a:avLst>
                <a:gd name="adj" fmla="val 50000"/>
              </a:avLst>
            </a:prstGeom>
            <a:solidFill>
              <a:schemeClr val="bg2"/>
            </a:solidFill>
            <a:ln w="19050">
              <a:solidFill>
                <a:srgbClr val="12262E"/>
              </a:solidFill>
              <a:prstDash val="solid"/>
            </a:ln>
          </p:spPr>
          <p:txBody>
            <a:bodyPr wrap="none" lIns="0" tIns="0" rIns="0" bIns="0" rtlCol="0" anchor="ctr">
              <a:normAutofit/>
            </a:bodyPr>
            <a:lstStyle/>
            <a:p>
              <a:pPr marL="0" marR="0" lvl="0" indent="0" algn="ctr" defTabSz="914400" rtl="0" eaLnBrk="1" fontAlgn="auto" latinLnBrk="0" hangingPunct="1">
                <a:lnSpc>
                  <a:spcPts val="1440"/>
                </a:lnSpc>
                <a:spcBef>
                  <a:spcPts val="0"/>
                </a:spcBef>
                <a:spcAft>
                  <a:spcPts val="0"/>
                </a:spcAft>
                <a:buClrTx/>
                <a:buSzTx/>
                <a:buFontTx/>
                <a:buNone/>
                <a:tabLst/>
                <a:defRPr/>
              </a:pPr>
              <a:r>
                <a:rPr kumimoji="0" lang="en-US" sz="1200" b="0" i="0" u="none" strike="noStrike" kern="1200" cap="none" spc="0" normalizeH="0" baseline="0" noProof="0" dirty="0">
                  <a:ln>
                    <a:noFill/>
                  </a:ln>
                  <a:solidFill>
                    <a:sysClr val="windowText" lastClr="000000"/>
                  </a:solidFill>
                  <a:effectLst/>
                  <a:uLnTx/>
                  <a:uFillTx/>
                  <a:latin typeface="IBM Plex Sans" pitchFamily="34" charset="0"/>
                  <a:ea typeface="IBM Plex Sans" pitchFamily="34" charset="-122"/>
                  <a:cs typeface="IBM Plex Sans" pitchFamily="34" charset="-120"/>
                </a:rPr>
                <a:t>AIH–PBC overlap</a:t>
              </a:r>
              <a:endParaRPr kumimoji="0" lang="en-US" sz="1200" b="0" i="0" u="none" strike="noStrike" kern="1200" cap="none" spc="0" normalizeH="0" baseline="0" noProof="0" dirty="0">
                <a:ln>
                  <a:noFill/>
                </a:ln>
                <a:solidFill>
                  <a:sysClr val="windowText" lastClr="000000"/>
                </a:solidFill>
                <a:effectLst/>
                <a:uLnTx/>
                <a:uFillTx/>
                <a:latin typeface="IBM Plex Sans" charset="0"/>
                <a:ea typeface="IBM Plex Sans" charset="0"/>
                <a:cs typeface="IBM Plex Sans" charset="0"/>
              </a:endParaRPr>
            </a:p>
          </p:txBody>
        </p:sp>
        <p:sp>
          <p:nvSpPr>
            <p:cNvPr id="34" name="Text 32"/>
            <p:cNvSpPr/>
            <p:nvPr/>
          </p:nvSpPr>
          <p:spPr>
            <a:xfrm>
              <a:off x="7895630" y="4059932"/>
              <a:ext cx="517922" cy="290810"/>
            </a:xfrm>
            <a:prstGeom prst="roundRect">
              <a:avLst>
                <a:gd name="adj" fmla="val 50000"/>
              </a:avLst>
            </a:prstGeom>
            <a:solidFill>
              <a:srgbClr val="12262E"/>
            </a:solidFill>
            <a:ln w="38100">
              <a:solidFill>
                <a:srgbClr val="FF0000"/>
              </a:solidFill>
              <a:prstDash val="dash"/>
            </a:ln>
          </p:spPr>
          <p:txBody>
            <a:bodyPr wrap="none" lIns="0" tIns="0" rIns="0" bIns="0" rtlCol="0" anchor="ctr">
              <a:normAutofit/>
            </a:bodyPr>
            <a:lstStyle/>
            <a:p>
              <a:pPr marL="0" marR="0" lvl="0" indent="0" algn="ctr" defTabSz="914400" rtl="0" eaLnBrk="1" fontAlgn="auto" latinLnBrk="0" hangingPunct="1">
                <a:lnSpc>
                  <a:spcPts val="1440"/>
                </a:lnSpc>
                <a:spcBef>
                  <a:spcPts val="0"/>
                </a:spcBef>
                <a:spcAft>
                  <a:spcPts val="0"/>
                </a:spcAft>
                <a:buClrTx/>
                <a:buSzTx/>
                <a:buFontTx/>
                <a:buNone/>
                <a:tabLst/>
                <a:defRPr/>
              </a:pPr>
              <a:r>
                <a:rPr kumimoji="0" lang="en-US" sz="1200" b="0" i="0" u="none" strike="noStrike" kern="1200" cap="none" spc="0" normalizeH="0" baseline="0" noProof="0">
                  <a:ln>
                    <a:noFill/>
                  </a:ln>
                  <a:solidFill>
                    <a:srgbClr val="F2EFE6"/>
                  </a:solidFill>
                  <a:effectLst/>
                  <a:uLnTx/>
                  <a:uFillTx/>
                  <a:latin typeface="IBM Plex Sans" pitchFamily="34" charset="0"/>
                  <a:ea typeface="+mn-ea"/>
                  <a:cs typeface="+mn-cs"/>
                </a:rPr>
                <a:t>DILI</a:t>
              </a:r>
              <a:endParaRPr kumimoji="0" lang="en-US" sz="1200" b="0" i="0" u="none" strike="noStrike" kern="1200" cap="none" spc="0" normalizeH="0" baseline="0" noProof="0" dirty="0">
                <a:ln>
                  <a:noFill/>
                </a:ln>
                <a:solidFill>
                  <a:srgbClr val="F2EFE6"/>
                </a:solidFill>
                <a:effectLst/>
                <a:uLnTx/>
                <a:uFillTx/>
                <a:latin typeface="IBM Plex Sans" pitchFamily="34" charset="0"/>
                <a:ea typeface="+mn-ea"/>
                <a:cs typeface="+mn-cs"/>
              </a:endParaRPr>
            </a:p>
          </p:txBody>
        </p:sp>
        <p:sp>
          <p:nvSpPr>
            <p:cNvPr id="35" name="Text 33"/>
            <p:cNvSpPr/>
            <p:nvPr/>
          </p:nvSpPr>
          <p:spPr>
            <a:xfrm>
              <a:off x="8496102" y="4059932"/>
              <a:ext cx="2201466" cy="290810"/>
            </a:xfrm>
            <a:prstGeom prst="roundRect">
              <a:avLst>
                <a:gd name="adj" fmla="val 50000"/>
              </a:avLst>
            </a:prstGeom>
            <a:solidFill>
              <a:schemeClr val="accent5">
                <a:lumMod val="75000"/>
              </a:schemeClr>
            </a:solidFill>
            <a:ln w="38100">
              <a:solidFill>
                <a:srgbClr val="FF0000"/>
              </a:solidFill>
              <a:prstDash val="dash"/>
            </a:ln>
          </p:spPr>
          <p:txBody>
            <a:bodyPr wrap="none" lIns="0" tIns="0" rIns="0" bIns="0" rtlCol="0" anchor="ctr">
              <a:normAutofit/>
            </a:bodyPr>
            <a:lstStyle/>
            <a:p>
              <a:pPr marL="0" marR="0" lvl="0" indent="0" algn="ctr" defTabSz="914400" rtl="0" eaLnBrk="1" fontAlgn="auto" latinLnBrk="0" hangingPunct="1">
                <a:lnSpc>
                  <a:spcPts val="144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2EFE6"/>
                  </a:solidFill>
                  <a:effectLst/>
                  <a:uLnTx/>
                  <a:uFillTx/>
                  <a:latin typeface="IBM Plex Sans" pitchFamily="34" charset="0"/>
                  <a:ea typeface="+mn-ea"/>
                  <a:cs typeface="+mn-cs"/>
                </a:rPr>
                <a:t>Sepsis · ischaemia · Hodgkin</a:t>
              </a:r>
            </a:p>
          </p:txBody>
        </p:sp>
      </p:grpSp>
      <p:sp>
        <p:nvSpPr>
          <p:cNvPr id="36" name="Text 34"/>
          <p:cNvSpPr/>
          <p:nvPr/>
        </p:nvSpPr>
        <p:spPr>
          <a:xfrm>
            <a:off x="822926" y="5667474"/>
            <a:ext cx="621109" cy="290810"/>
          </a:xfrm>
          <a:prstGeom prst="roundRect">
            <a:avLst>
              <a:gd name="adj" fmla="val 50000"/>
            </a:avLst>
          </a:prstGeom>
          <a:gradFill flip="none" rotWithShape="1">
            <a:gsLst>
              <a:gs pos="0">
                <a:schemeClr val="accent1">
                  <a:lumMod val="5000"/>
                  <a:lumOff val="95000"/>
                </a:schemeClr>
              </a:gs>
              <a:gs pos="79000">
                <a:schemeClr val="bg2"/>
              </a:gs>
              <a:gs pos="64000">
                <a:srgbClr val="FFC000"/>
              </a:gs>
              <a:gs pos="45000">
                <a:srgbClr val="7030A0"/>
              </a:gs>
              <a:gs pos="25000">
                <a:schemeClr val="tx1"/>
              </a:gs>
              <a:gs pos="100000">
                <a:schemeClr val="accent1">
                  <a:lumMod val="30000"/>
                  <a:lumOff val="70000"/>
                </a:schemeClr>
              </a:gs>
            </a:gsLst>
            <a:lin ang="2700000" scaled="1"/>
            <a:tileRect/>
          </a:gradFill>
          <a:ln w="19050">
            <a:solidFill>
              <a:srgbClr val="12262E"/>
            </a:solidFill>
            <a:prstDash val="solid"/>
          </a:ln>
        </p:spPr>
        <p:txBody>
          <a:bodyPr wrap="none" lIns="0" tIns="0" rIns="0" bIns="0" rtlCol="0" anchor="ctr">
            <a:normAutofit/>
          </a:bodyPr>
          <a:lstStyle/>
          <a:p>
            <a:pPr marL="0" marR="0" lvl="0" indent="0" algn="ctr" defTabSz="914400" rtl="0" eaLnBrk="1" fontAlgn="auto" latinLnBrk="0" hangingPunct="1">
              <a:lnSpc>
                <a:spcPts val="144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2EFE6"/>
                </a:solidFill>
                <a:effectLst/>
                <a:uLnTx/>
                <a:uFillTx/>
                <a:latin typeface="IBM Plex Sans" pitchFamily="34" charset="0"/>
                <a:ea typeface="IBM Plex Sans" pitchFamily="34" charset="-122"/>
                <a:cs typeface="IBM Plex Sans" pitchFamily="34" charset="-120"/>
              </a:rPr>
              <a:t>Name</a:t>
            </a:r>
            <a:endParaRPr kumimoji="0" lang="en-US" sz="1200" b="0" i="0" u="none" strike="noStrike" kern="1200" cap="none" spc="0" normalizeH="0" baseline="0" noProof="0" dirty="0">
              <a:ln>
                <a:noFill/>
              </a:ln>
              <a:solidFill>
                <a:srgbClr val="12262E"/>
              </a:solidFill>
              <a:effectLst/>
              <a:uLnTx/>
              <a:uFillTx/>
              <a:latin typeface="IBM Plex Sans" charset="0"/>
              <a:ea typeface="IBM Plex Sans" charset="0"/>
              <a:cs typeface="IBM Plex Sans" charset="0"/>
            </a:endParaRPr>
          </a:p>
        </p:txBody>
      </p:sp>
      <p:sp>
        <p:nvSpPr>
          <p:cNvPr id="37" name="Text 35"/>
          <p:cNvSpPr/>
          <p:nvPr/>
        </p:nvSpPr>
        <p:spPr>
          <a:xfrm>
            <a:off x="1529760" y="5706170"/>
            <a:ext cx="1835587"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5E6E74"/>
                </a:solidFill>
                <a:effectLst/>
                <a:uLnTx/>
                <a:uFillTx/>
                <a:latin typeface="IBM Plex Sans" pitchFamily="34" charset="0"/>
                <a:ea typeface="IBM Plex Sans" pitchFamily="34" charset="-122"/>
                <a:cs typeface="IBM Plex Sans" pitchFamily="34" charset="-120"/>
              </a:rPr>
              <a:t>more than one pattern</a:t>
            </a:r>
            <a:endParaRPr kumimoji="0" lang="en-US" sz="1200" b="0" i="0" u="none" strike="noStrike" kern="1200" cap="none" spc="0" normalizeH="0" baseline="0" noProof="0" dirty="0">
              <a:ln>
                <a:noFill/>
              </a:ln>
              <a:solidFill>
                <a:srgbClr val="12262E"/>
              </a:solidFill>
              <a:effectLst/>
              <a:uLnTx/>
              <a:uFillTx/>
              <a:latin typeface="IBM Plex Sans" charset="0"/>
              <a:ea typeface="IBM Plex Sans" charset="0"/>
              <a:cs typeface="IBM Plex Sans" charset="0"/>
            </a:endParaRPr>
          </a:p>
        </p:txBody>
      </p:sp>
      <p:sp>
        <p:nvSpPr>
          <p:cNvPr id="38" name="Text 36"/>
          <p:cNvSpPr/>
          <p:nvPr/>
        </p:nvSpPr>
        <p:spPr>
          <a:xfrm>
            <a:off x="3399141" y="5667474"/>
            <a:ext cx="621109" cy="290810"/>
          </a:xfrm>
          <a:prstGeom prst="roundRect">
            <a:avLst>
              <a:gd name="adj" fmla="val 50000"/>
            </a:avLst>
          </a:prstGeom>
          <a:gradFill flip="none" rotWithShape="1">
            <a:gsLst>
              <a:gs pos="0">
                <a:schemeClr val="accent1">
                  <a:lumMod val="5000"/>
                  <a:lumOff val="95000"/>
                </a:schemeClr>
              </a:gs>
              <a:gs pos="79000">
                <a:schemeClr val="bg2"/>
              </a:gs>
              <a:gs pos="64000">
                <a:srgbClr val="FFC000"/>
              </a:gs>
              <a:gs pos="45000">
                <a:srgbClr val="7030A0"/>
              </a:gs>
              <a:gs pos="25000">
                <a:schemeClr val="tx1"/>
              </a:gs>
              <a:gs pos="100000">
                <a:schemeClr val="accent1">
                  <a:lumMod val="30000"/>
                  <a:lumOff val="70000"/>
                </a:schemeClr>
              </a:gs>
            </a:gsLst>
            <a:lin ang="2700000" scaled="1"/>
            <a:tileRect/>
          </a:gradFill>
          <a:ln w="38100">
            <a:solidFill>
              <a:srgbClr val="FF0000"/>
            </a:solidFill>
            <a:prstDash val="dash"/>
          </a:ln>
        </p:spPr>
        <p:txBody>
          <a:bodyPr wrap="none" lIns="0" tIns="0" rIns="0" bIns="0" rtlCol="0" anchor="ctr">
            <a:normAutofit/>
          </a:bodyPr>
          <a:lstStyle/>
          <a:p>
            <a:pPr marL="0" marR="0" lvl="0" indent="0" algn="ctr" defTabSz="914400" rtl="0" eaLnBrk="1" fontAlgn="auto" latinLnBrk="0" hangingPunct="1">
              <a:lnSpc>
                <a:spcPts val="144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2EFE6"/>
                </a:solidFill>
                <a:effectLst/>
                <a:uLnTx/>
                <a:uFillTx/>
                <a:latin typeface="IBM Plex Sans" pitchFamily="34" charset="0"/>
                <a:ea typeface="+mn-ea"/>
                <a:cs typeface="+mn-cs"/>
              </a:rPr>
              <a:t>Name</a:t>
            </a:r>
          </a:p>
        </p:txBody>
      </p:sp>
      <p:sp>
        <p:nvSpPr>
          <p:cNvPr id="39" name="Text 37"/>
          <p:cNvSpPr/>
          <p:nvPr/>
        </p:nvSpPr>
        <p:spPr>
          <a:xfrm>
            <a:off x="4105975" y="5706170"/>
            <a:ext cx="2852638"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5E6E74"/>
                </a:solidFill>
                <a:effectLst/>
                <a:uLnTx/>
                <a:uFillTx/>
                <a:latin typeface="IBM Plex Sans" pitchFamily="34" charset="0"/>
                <a:ea typeface="IBM Plex Sans" pitchFamily="34" charset="-122"/>
                <a:cs typeface="IBM Plex Sans" pitchFamily="34" charset="-120"/>
              </a:rPr>
              <a:t>possible; depends on stage or trigger</a:t>
            </a:r>
            <a:endParaRPr kumimoji="0" lang="en-US" sz="1200" b="0" i="0" u="none" strike="noStrike" kern="1200" cap="none" spc="0" normalizeH="0" baseline="0" noProof="0" dirty="0">
              <a:ln>
                <a:noFill/>
              </a:ln>
              <a:solidFill>
                <a:srgbClr val="12262E"/>
              </a:solidFill>
              <a:effectLst/>
              <a:uLnTx/>
              <a:uFillTx/>
              <a:latin typeface="IBM Plex Sans" charset="0"/>
              <a:ea typeface="IBM Plex Sans" charset="0"/>
              <a:cs typeface="IBM Plex Sans" charset="0"/>
            </a:endParaRPr>
          </a:p>
        </p:txBody>
      </p:sp>
      <p:sp>
        <p:nvSpPr>
          <p:cNvPr id="40" name="Text 38"/>
          <p:cNvSpPr/>
          <p:nvPr/>
        </p:nvSpPr>
        <p:spPr>
          <a:xfrm>
            <a:off x="6964964" y="5664299"/>
            <a:ext cx="627459" cy="297160"/>
          </a:xfrm>
          <a:prstGeom prst="roundRect">
            <a:avLst>
              <a:gd name="adj" fmla="val 50000"/>
            </a:avLst>
          </a:prstGeom>
          <a:solidFill>
            <a:srgbClr val="FBFAF6"/>
          </a:solidFill>
          <a:ln w="12700">
            <a:solidFill>
              <a:srgbClr val="5E6E74"/>
            </a:solidFill>
            <a:prstDash val="solid"/>
          </a:ln>
        </p:spPr>
        <p:txBody>
          <a:bodyPr wrap="none" lIns="0" tIns="0" rIns="0" bIns="0" rtlCol="0" anchor="ctr">
            <a:normAutofit/>
          </a:bodyPr>
          <a:lstStyle/>
          <a:p>
            <a:pPr marL="0" marR="0" lvl="0" indent="0" algn="ctr" defTabSz="914400" rtl="0" eaLnBrk="1" fontAlgn="auto" latinLnBrk="0" hangingPunct="1">
              <a:lnSpc>
                <a:spcPts val="144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12262E"/>
                </a:solidFill>
                <a:effectLst/>
                <a:uLnTx/>
                <a:uFillTx/>
                <a:latin typeface="IBM Plex Sans" pitchFamily="34" charset="0"/>
                <a:ea typeface="IBM Plex Sans" pitchFamily="34" charset="-122"/>
                <a:cs typeface="IBM Plex Sans" pitchFamily="34" charset="-120"/>
              </a:rPr>
              <a:t>Name</a:t>
            </a:r>
            <a:endParaRPr kumimoji="0" lang="en-US" sz="1200" b="0" i="0" u="none" strike="noStrike" kern="1200" cap="none" spc="0" normalizeH="0" baseline="0" noProof="0" dirty="0">
              <a:ln>
                <a:noFill/>
              </a:ln>
              <a:solidFill>
                <a:srgbClr val="12262E"/>
              </a:solidFill>
              <a:effectLst/>
              <a:uLnTx/>
              <a:uFillTx/>
              <a:latin typeface="IBM Plex Sans" charset="0"/>
              <a:ea typeface="IBM Plex Sans" charset="0"/>
              <a:cs typeface="IBM Plex Sans" charset="0"/>
            </a:endParaRPr>
          </a:p>
        </p:txBody>
      </p:sp>
      <p:sp>
        <p:nvSpPr>
          <p:cNvPr id="41" name="Text 39"/>
          <p:cNvSpPr/>
          <p:nvPr/>
        </p:nvSpPr>
        <p:spPr>
          <a:xfrm>
            <a:off x="7674973" y="5706170"/>
            <a:ext cx="1339691"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5E6E74"/>
                </a:solidFill>
                <a:effectLst/>
                <a:uLnTx/>
                <a:uFillTx/>
                <a:latin typeface="IBM Plex Sans" pitchFamily="34" charset="0"/>
                <a:ea typeface="IBM Plex Sans" pitchFamily="34" charset="-122"/>
                <a:cs typeface="IBM Plex Sans" pitchFamily="34" charset="-120"/>
              </a:rPr>
              <a:t>one pattern only</a:t>
            </a:r>
            <a:endParaRPr kumimoji="0" lang="en-US" sz="1200" b="0" i="0" u="none" strike="noStrike" kern="1200" cap="none" spc="0" normalizeH="0" baseline="0" noProof="0" dirty="0">
              <a:ln>
                <a:noFill/>
              </a:ln>
              <a:solidFill>
                <a:srgbClr val="12262E"/>
              </a:solidFill>
              <a:effectLst/>
              <a:uLnTx/>
              <a:uFillTx/>
              <a:latin typeface="IBM Plex Sans" charset="0"/>
              <a:ea typeface="IBM Plex Sans" charset="0"/>
              <a:cs typeface="IBM Plex Sans" charset="0"/>
            </a:endParaRPr>
          </a:p>
        </p:txBody>
      </p:sp>
      <p:sp>
        <p:nvSpPr>
          <p:cNvPr id="42" name="Text 40"/>
          <p:cNvSpPr/>
          <p:nvPr/>
        </p:nvSpPr>
        <p:spPr>
          <a:xfrm>
            <a:off x="812800" y="6238280"/>
            <a:ext cx="9483725" cy="238720"/>
          </a:xfrm>
          <a:prstGeom prst="rect">
            <a:avLst/>
          </a:prstGeom>
          <a:noFill/>
          <a:ln/>
        </p:spPr>
        <p:txBody>
          <a:bodyPr wrap="square" lIns="0" tIns="0" rIns="0" bIns="0" rtlCol="0" anchor="t">
            <a:normAutofit/>
          </a:bodyPr>
          <a:lstStyle/>
          <a:p>
            <a:pPr lvl="0">
              <a:lnSpc>
                <a:spcPts val="1680"/>
              </a:lnSpc>
              <a:defRPr/>
            </a:pPr>
            <a:r>
              <a:rPr lang="en-US" sz="1200" dirty="0">
                <a:solidFill>
                  <a:srgbClr val="5E6E74"/>
                </a:solidFill>
                <a:latin typeface="IBM Plex Sans" pitchFamily="34" charset="0"/>
                <a:ea typeface="IBM Plex Sans" pitchFamily="34" charset="-122"/>
                <a:cs typeface="IBM Plex Sans" pitchFamily="34" charset="-120"/>
              </a:rPr>
              <a:t>Thompson R, Vilarinho S, Miquel R ... Challenges in the diagnosis and treatment of genetic cholestasis in adults JHEP Reports, 2025; 8</a:t>
            </a:r>
            <a:endParaRPr kumimoji="0" lang="en-US" sz="1200" b="0" i="0" u="none" strike="noStrike" kern="1200" cap="none" spc="0" normalizeH="0" baseline="0" noProof="0" dirty="0">
              <a:ln>
                <a:noFill/>
              </a:ln>
              <a:solidFill>
                <a:srgbClr val="12262E"/>
              </a:solidFill>
              <a:effectLst/>
              <a:uLnTx/>
              <a:uFillTx/>
              <a:latin typeface="IBM Plex Sans" charset="0"/>
              <a:ea typeface="IBM Plex Sans" charset="0"/>
              <a:cs typeface="IBM Plex Sans" charset="0"/>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7A2299-35C4-10F4-2932-0F4AEC3AAAEA}"/>
            </a:ext>
          </a:extLst>
        </p:cNvPr>
        <p:cNvGrpSpPr/>
        <p:nvPr/>
      </p:nvGrpSpPr>
      <p:grpSpPr>
        <a:xfrm>
          <a:off x="0" y="0"/>
          <a:ext cx="0" cy="0"/>
          <a:chOff x="0" y="0"/>
          <a:chExt cx="0" cy="0"/>
        </a:xfrm>
      </p:grpSpPr>
      <p:graphicFrame>
        <p:nvGraphicFramePr>
          <p:cNvPr id="6" name="Chart 5">
            <a:extLst>
              <a:ext uri="{FF2B5EF4-FFF2-40B4-BE49-F238E27FC236}">
                <a16:creationId xmlns:a16="http://schemas.microsoft.com/office/drawing/2014/main" id="{33B2ED9A-6452-1A9B-206C-EDC98BCABABA}"/>
              </a:ext>
            </a:extLst>
          </p:cNvPr>
          <p:cNvGraphicFramePr/>
          <p:nvPr/>
        </p:nvGraphicFramePr>
        <p:xfrm>
          <a:off x="2285999" y="1400175"/>
          <a:ext cx="9182875" cy="4505898"/>
        </p:xfrm>
        <a:graphic>
          <a:graphicData uri="http://schemas.openxmlformats.org/drawingml/2006/chart">
            <c:chart xmlns:c="http://schemas.openxmlformats.org/drawingml/2006/chart" xmlns:r="http://schemas.openxmlformats.org/officeDocument/2006/relationships" r:id="rId2"/>
          </a:graphicData>
        </a:graphic>
      </p:graphicFrame>
      <p:pic>
        <p:nvPicPr>
          <p:cNvPr id="3" name="Picture 2">
            <a:extLst>
              <a:ext uri="{FF2B5EF4-FFF2-40B4-BE49-F238E27FC236}">
                <a16:creationId xmlns:a16="http://schemas.microsoft.com/office/drawing/2014/main" id="{D7090925-1AC1-D46B-AD9E-705AFE084988}"/>
              </a:ext>
            </a:extLst>
          </p:cNvPr>
          <p:cNvPicPr>
            <a:picLocks noChangeAspect="1"/>
          </p:cNvPicPr>
          <p:nvPr/>
        </p:nvPicPr>
        <p:blipFill>
          <a:blip r:embed="rId3"/>
          <a:stretch>
            <a:fillRect/>
          </a:stretch>
        </p:blipFill>
        <p:spPr>
          <a:xfrm>
            <a:off x="970775" y="6296087"/>
            <a:ext cx="9898144" cy="390493"/>
          </a:xfrm>
          <a:prstGeom prst="rect">
            <a:avLst/>
          </a:prstGeom>
        </p:spPr>
      </p:pic>
      <p:sp>
        <p:nvSpPr>
          <p:cNvPr id="4" name="Text 0">
            <a:extLst>
              <a:ext uri="{FF2B5EF4-FFF2-40B4-BE49-F238E27FC236}">
                <a16:creationId xmlns:a16="http://schemas.microsoft.com/office/drawing/2014/main" id="{4F29E5B6-82F0-754C-5BBA-7373CD1CF2D3}"/>
              </a:ext>
            </a:extLst>
          </p:cNvPr>
          <p:cNvSpPr>
            <a:spLocks noGrp="1"/>
          </p:cNvSpPr>
          <p:nvPr>
            <p:ph type="title"/>
          </p:nvPr>
        </p:nvSpPr>
        <p:spPr>
          <a:xfrm>
            <a:off x="812800" y="812800"/>
            <a:ext cx="10883392" cy="416520"/>
          </a:xfrm>
          <a:prstGeom prst="rect">
            <a:avLst/>
          </a:prstGeom>
          <a:noFill/>
          <a:ln/>
        </p:spPr>
        <p:txBody>
          <a:bodyPr wrap="square" lIns="0" tIns="0" rIns="0" bIns="0" rtlCol="0" anchor="t">
            <a:normAutofit/>
          </a:bodyPr>
          <a:lstStyle/>
          <a:p>
            <a:pPr marL="0" indent="0" algn="l">
              <a:lnSpc>
                <a:spcPts val="3080"/>
              </a:lnSpc>
              <a:buNone/>
            </a:pPr>
            <a:r>
              <a:rPr lang="en-US" sz="2800" b="1" i="0" dirty="0">
                <a:solidFill>
                  <a:srgbClr val="12262E"/>
                </a:solidFill>
                <a:latin typeface="Source Serif 4" pitchFamily="18" charset="0"/>
                <a:ea typeface="Source Serif 4" pitchFamily="18" charset="-122"/>
                <a:cs typeface="Source Serif 4" pitchFamily="18" charset="-120"/>
              </a:rPr>
              <a:t>However, pattern are not stand alone entities </a:t>
            </a:r>
            <a:endParaRPr lang="en-US" sz="2800" dirty="0">
              <a:latin typeface="Source Serif 4" charset="0"/>
              <a:ea typeface="Source Serif 4" charset="0"/>
              <a:cs typeface="Source Serif 4" charset="0"/>
            </a:endParaRPr>
          </a:p>
        </p:txBody>
      </p:sp>
    </p:spTree>
    <p:extLst>
      <p:ext uri="{BB962C8B-B14F-4D97-AF65-F5344CB8AC3E}">
        <p14:creationId xmlns:p14="http://schemas.microsoft.com/office/powerpoint/2010/main" val="13458118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1C5B8C-D5E5-C1A6-9E32-91109A21E5E3}"/>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FEE939CC-E465-48CD-4E36-9C936C6EC2BD}"/>
              </a:ext>
            </a:extLst>
          </p:cNvPr>
          <p:cNvSpPr>
            <a:spLocks noGrp="1"/>
          </p:cNvSpPr>
          <p:nvPr>
            <p:ph type="title"/>
          </p:nvPr>
        </p:nvSpPr>
        <p:spPr>
          <a:xfrm>
            <a:off x="441960" y="290912"/>
            <a:ext cx="10883392" cy="416520"/>
          </a:xfrm>
          <a:prstGeom prst="rect">
            <a:avLst/>
          </a:prstGeom>
          <a:noFill/>
          <a:ln/>
        </p:spPr>
        <p:txBody>
          <a:bodyPr wrap="square" lIns="0" tIns="0" rIns="0" bIns="0" rtlCol="0" anchor="t">
            <a:normAutofit/>
          </a:bodyPr>
          <a:lstStyle/>
          <a:p>
            <a:pPr marL="0" indent="0" algn="l">
              <a:lnSpc>
                <a:spcPts val="3080"/>
              </a:lnSpc>
              <a:buNone/>
            </a:pPr>
            <a:r>
              <a:rPr lang="en-US" sz="2800" b="1" i="0" dirty="0">
                <a:solidFill>
                  <a:srgbClr val="12262E"/>
                </a:solidFill>
                <a:latin typeface="Georgia" pitchFamily="18" charset="0"/>
                <a:ea typeface="Georgia" pitchFamily="18" charset="-122"/>
                <a:cs typeface="Georgia" pitchFamily="18" charset="-120"/>
              </a:rPr>
              <a:t>Four histological patterns, none specific on its own</a:t>
            </a:r>
            <a:endParaRPr lang="en-US" sz="2800" dirty="0">
              <a:latin typeface="Georgia" charset="0"/>
              <a:ea typeface="Georgia" charset="0"/>
              <a:cs typeface="Georgia" charset="0"/>
            </a:endParaRPr>
          </a:p>
        </p:txBody>
      </p:sp>
      <p:graphicFrame>
        <p:nvGraphicFramePr>
          <p:cNvPr id="4" name="Table 0">
            <a:extLst>
              <a:ext uri="{FF2B5EF4-FFF2-40B4-BE49-F238E27FC236}">
                <a16:creationId xmlns:a16="http://schemas.microsoft.com/office/drawing/2014/main" id="{21E7A46E-BFCF-6928-7D0A-BD0CEA227FE3}"/>
              </a:ext>
            </a:extLst>
          </p:cNvPr>
          <p:cNvGraphicFramePr>
            <a:graphicFrameLocks noGrp="1"/>
          </p:cNvGraphicFramePr>
          <p:nvPr/>
        </p:nvGraphicFramePr>
        <p:xfrm>
          <a:off x="124808" y="944607"/>
          <a:ext cx="11817167" cy="4624854"/>
        </p:xfrm>
        <a:graphic>
          <a:graphicData uri="http://schemas.openxmlformats.org/drawingml/2006/table">
            <a:tbl>
              <a:tblPr/>
              <a:tblGrid>
                <a:gridCol w="1212768">
                  <a:extLst>
                    <a:ext uri="{9D8B030D-6E8A-4147-A177-3AD203B41FA5}">
                      <a16:colId xmlns:a16="http://schemas.microsoft.com/office/drawing/2014/main" val="20000"/>
                    </a:ext>
                  </a:extLst>
                </a:gridCol>
                <a:gridCol w="2209320">
                  <a:extLst>
                    <a:ext uri="{9D8B030D-6E8A-4147-A177-3AD203B41FA5}">
                      <a16:colId xmlns:a16="http://schemas.microsoft.com/office/drawing/2014/main" val="20001"/>
                    </a:ext>
                  </a:extLst>
                </a:gridCol>
                <a:gridCol w="2209320">
                  <a:extLst>
                    <a:ext uri="{9D8B030D-6E8A-4147-A177-3AD203B41FA5}">
                      <a16:colId xmlns:a16="http://schemas.microsoft.com/office/drawing/2014/main" val="20002"/>
                    </a:ext>
                  </a:extLst>
                </a:gridCol>
                <a:gridCol w="1080000">
                  <a:extLst>
                    <a:ext uri="{9D8B030D-6E8A-4147-A177-3AD203B41FA5}">
                      <a16:colId xmlns:a16="http://schemas.microsoft.com/office/drawing/2014/main" val="1692757589"/>
                    </a:ext>
                  </a:extLst>
                </a:gridCol>
                <a:gridCol w="1080000">
                  <a:extLst>
                    <a:ext uri="{9D8B030D-6E8A-4147-A177-3AD203B41FA5}">
                      <a16:colId xmlns:a16="http://schemas.microsoft.com/office/drawing/2014/main" val="1921234287"/>
                    </a:ext>
                  </a:extLst>
                </a:gridCol>
                <a:gridCol w="1364944">
                  <a:extLst>
                    <a:ext uri="{9D8B030D-6E8A-4147-A177-3AD203B41FA5}">
                      <a16:colId xmlns:a16="http://schemas.microsoft.com/office/drawing/2014/main" val="1999979093"/>
                    </a:ext>
                  </a:extLst>
                </a:gridCol>
                <a:gridCol w="2660815">
                  <a:extLst>
                    <a:ext uri="{9D8B030D-6E8A-4147-A177-3AD203B41FA5}">
                      <a16:colId xmlns:a16="http://schemas.microsoft.com/office/drawing/2014/main" val="93215559"/>
                    </a:ext>
                  </a:extLst>
                </a:gridCol>
              </a:tblGrid>
              <a:tr h="737889">
                <a:tc>
                  <a:txBody>
                    <a:bodyPr/>
                    <a:lstStyle/>
                    <a:p>
                      <a:pPr algn="ctr">
                        <a:buNone/>
                      </a:pPr>
                      <a:r>
                        <a:rPr lang="en-AU" sz="1200" b="1" dirty="0"/>
                        <a:t>Pattern</a:t>
                      </a:r>
                    </a:p>
                  </a:txBody>
                  <a:tcPr marL="28716" marR="28716" marT="14358" marB="14358" anchor="ctr">
                    <a:lnL w="12700" cap="flat" cmpd="sng" algn="ctr">
                      <a:solidFill>
                        <a:srgbClr val="C4C2BC"/>
                      </a:solidFill>
                      <a:prstDash val="solid"/>
                      <a:round/>
                      <a:headEnd type="none" w="med" len="med"/>
                      <a:tailEnd type="none" w="med" len="med"/>
                    </a:lnL>
                    <a:lnR w="12700" cap="flat" cmpd="sng" algn="ctr">
                      <a:solidFill>
                        <a:srgbClr val="B6B4AF"/>
                      </a:solidFill>
                      <a:prstDash val="solid"/>
                      <a:round/>
                      <a:headEnd type="none" w="med" len="med"/>
                      <a:tailEnd type="none" w="med" len="med"/>
                    </a:lnR>
                    <a:lnT w="12700" cap="flat" cmpd="sng" algn="ctr">
                      <a:solidFill>
                        <a:srgbClr val="C4C2BC"/>
                      </a:solidFill>
                      <a:prstDash val="solid"/>
                      <a:round/>
                      <a:headEnd type="none" w="med" len="med"/>
                      <a:tailEnd type="none" w="med" len="med"/>
                    </a:lnT>
                    <a:lnB w="12700" cap="flat" cmpd="sng" algn="ctr">
                      <a:solidFill>
                        <a:srgbClr val="B6B4AF"/>
                      </a:solidFill>
                      <a:prstDash val="solid"/>
                      <a:round/>
                      <a:headEnd type="none" w="med" len="med"/>
                      <a:tailEnd type="none" w="med" len="med"/>
                    </a:lnB>
                    <a:solidFill>
                      <a:srgbClr val="E4E1DB"/>
                    </a:solidFill>
                  </a:tcPr>
                </a:tc>
                <a:tc>
                  <a:txBody>
                    <a:bodyPr/>
                    <a:lstStyle/>
                    <a:p>
                      <a:pPr algn="ctr">
                        <a:buNone/>
                      </a:pPr>
                      <a:r>
                        <a:rPr lang="en-AU" sz="1200" b="1" dirty="0"/>
                        <a:t>Histological hallmark</a:t>
                      </a:r>
                    </a:p>
                  </a:txBody>
                  <a:tcPr marL="28716" marR="28716" marT="14358" marB="14358" anchor="ctr">
                    <a:lnL w="12700" cap="flat" cmpd="sng" algn="ctr">
                      <a:solidFill>
                        <a:srgbClr val="B6B4AF"/>
                      </a:solidFill>
                      <a:prstDash val="solid"/>
                      <a:round/>
                      <a:headEnd type="none" w="med" len="med"/>
                      <a:tailEnd type="none" w="med" len="med"/>
                    </a:lnL>
                    <a:lnR w="12700" cap="flat" cmpd="sng" algn="ctr">
                      <a:solidFill>
                        <a:srgbClr val="B6B4AF"/>
                      </a:solidFill>
                      <a:prstDash val="solid"/>
                      <a:round/>
                      <a:headEnd type="none" w="med" len="med"/>
                      <a:tailEnd type="none" w="med" len="med"/>
                    </a:lnR>
                    <a:lnT w="12700" cap="flat" cmpd="sng" algn="ctr">
                      <a:solidFill>
                        <a:srgbClr val="C4C2BC"/>
                      </a:solidFill>
                      <a:prstDash val="solid"/>
                      <a:round/>
                      <a:headEnd type="none" w="med" len="med"/>
                      <a:tailEnd type="none" w="med" len="med"/>
                    </a:lnT>
                    <a:lnB w="12700" cap="flat" cmpd="sng" algn="ctr">
                      <a:solidFill>
                        <a:srgbClr val="B6B4AF"/>
                      </a:solidFill>
                      <a:prstDash val="solid"/>
                      <a:round/>
                      <a:headEnd type="none" w="med" len="med"/>
                      <a:tailEnd type="none" w="med" len="med"/>
                    </a:lnB>
                    <a:solidFill>
                      <a:srgbClr val="E4E1DB"/>
                    </a:solidFill>
                  </a:tcPr>
                </a:tc>
                <a:tc>
                  <a:txBody>
                    <a:bodyPr/>
                    <a:lstStyle/>
                    <a:p>
                      <a:pPr algn="ctr">
                        <a:buNone/>
                      </a:pPr>
                      <a:r>
                        <a:rPr lang="en-AU" sz="1200" b="1" dirty="0"/>
                        <a:t>Typical settings</a:t>
                      </a:r>
                    </a:p>
                  </a:txBody>
                  <a:tcPr marL="28716" marR="28716" marT="14358" marB="14358" anchor="ctr">
                    <a:lnL w="12700" cap="flat" cmpd="sng" algn="ctr">
                      <a:solidFill>
                        <a:srgbClr val="B6B4AF"/>
                      </a:solidFill>
                      <a:prstDash val="solid"/>
                      <a:round/>
                      <a:headEnd type="none" w="med" len="med"/>
                      <a:tailEnd type="none" w="med" len="med"/>
                    </a:lnL>
                    <a:lnR w="12700" cap="flat" cmpd="sng" algn="ctr">
                      <a:solidFill>
                        <a:srgbClr val="B6B4AF"/>
                      </a:solidFill>
                      <a:prstDash val="solid"/>
                      <a:round/>
                      <a:headEnd type="none" w="med" len="med"/>
                      <a:tailEnd type="none" w="med" len="med"/>
                    </a:lnR>
                    <a:lnT w="12700" cap="flat" cmpd="sng" algn="ctr">
                      <a:solidFill>
                        <a:srgbClr val="C4C2BC"/>
                      </a:solidFill>
                      <a:prstDash val="solid"/>
                      <a:round/>
                      <a:headEnd type="none" w="med" len="med"/>
                      <a:tailEnd type="none" w="med" len="med"/>
                    </a:lnT>
                    <a:lnB w="12700" cap="flat" cmpd="sng" algn="ctr">
                      <a:solidFill>
                        <a:srgbClr val="B6B4AF"/>
                      </a:solidFill>
                      <a:prstDash val="solid"/>
                      <a:round/>
                      <a:headEnd type="none" w="med" len="med"/>
                      <a:tailEnd type="none" w="med" len="med"/>
                    </a:lnB>
                    <a:solidFill>
                      <a:srgbClr val="E4E1DB"/>
                    </a:solidFill>
                  </a:tcPr>
                </a:tc>
                <a:tc>
                  <a:txBody>
                    <a:bodyPr/>
                    <a:lstStyle/>
                    <a:p>
                      <a:pPr algn="ctr">
                        <a:buNone/>
                      </a:pPr>
                      <a:r>
                        <a:rPr lang="en-AU" sz="1200" b="1" dirty="0"/>
                        <a:t>ALP</a:t>
                      </a:r>
                    </a:p>
                  </a:txBody>
                  <a:tcPr marL="28716" marR="28716" marT="14358" marB="14358" anchor="ctr">
                    <a:lnL w="12700" cap="flat" cmpd="sng" algn="ctr">
                      <a:solidFill>
                        <a:srgbClr val="B6B4AF"/>
                      </a:solidFill>
                      <a:prstDash val="solid"/>
                      <a:round/>
                      <a:headEnd type="none" w="med" len="med"/>
                      <a:tailEnd type="none" w="med" len="med"/>
                    </a:lnL>
                    <a:lnR w="12700" cap="flat" cmpd="sng" algn="ctr">
                      <a:solidFill>
                        <a:srgbClr val="B6B4AF"/>
                      </a:solidFill>
                      <a:prstDash val="solid"/>
                      <a:round/>
                      <a:headEnd type="none" w="med" len="med"/>
                      <a:tailEnd type="none" w="med" len="med"/>
                    </a:lnR>
                    <a:lnT w="12700" cap="flat" cmpd="sng" algn="ctr">
                      <a:solidFill>
                        <a:srgbClr val="C4C2BC"/>
                      </a:solidFill>
                      <a:prstDash val="solid"/>
                      <a:round/>
                      <a:headEnd type="none" w="med" len="med"/>
                      <a:tailEnd type="none" w="med" len="med"/>
                    </a:lnT>
                    <a:lnB w="12700" cap="flat" cmpd="sng" algn="ctr">
                      <a:solidFill>
                        <a:srgbClr val="B6B4AF"/>
                      </a:solidFill>
                      <a:prstDash val="solid"/>
                      <a:round/>
                      <a:headEnd type="none" w="med" len="med"/>
                      <a:tailEnd type="none" w="med" len="med"/>
                    </a:lnB>
                    <a:solidFill>
                      <a:srgbClr val="E4E1DB"/>
                    </a:solidFill>
                  </a:tcPr>
                </a:tc>
                <a:tc>
                  <a:txBody>
                    <a:bodyPr/>
                    <a:lstStyle/>
                    <a:p>
                      <a:pPr algn="ctr">
                        <a:buNone/>
                      </a:pPr>
                      <a:r>
                        <a:rPr lang="en-AU" sz="1200" b="1" dirty="0"/>
                        <a:t>GGT</a:t>
                      </a:r>
                    </a:p>
                  </a:txBody>
                  <a:tcPr marL="28716" marR="28716" marT="14358" marB="14358" anchor="ctr">
                    <a:lnL w="12700" cap="flat" cmpd="sng" algn="ctr">
                      <a:solidFill>
                        <a:srgbClr val="B6B4AF"/>
                      </a:solidFill>
                      <a:prstDash val="solid"/>
                      <a:round/>
                      <a:headEnd type="none" w="med" len="med"/>
                      <a:tailEnd type="none" w="med" len="med"/>
                    </a:lnL>
                    <a:lnR w="12700" cap="flat" cmpd="sng" algn="ctr">
                      <a:solidFill>
                        <a:srgbClr val="B6B4AF"/>
                      </a:solidFill>
                      <a:prstDash val="solid"/>
                      <a:round/>
                      <a:headEnd type="none" w="med" len="med"/>
                      <a:tailEnd type="none" w="med" len="med"/>
                    </a:lnR>
                    <a:lnT w="12700" cap="flat" cmpd="sng" algn="ctr">
                      <a:solidFill>
                        <a:srgbClr val="C4C2BC"/>
                      </a:solidFill>
                      <a:prstDash val="solid"/>
                      <a:round/>
                      <a:headEnd type="none" w="med" len="med"/>
                      <a:tailEnd type="none" w="med" len="med"/>
                    </a:lnT>
                    <a:lnB w="12700" cap="flat" cmpd="sng" algn="ctr">
                      <a:solidFill>
                        <a:srgbClr val="B6B4AF"/>
                      </a:solidFill>
                      <a:prstDash val="solid"/>
                      <a:round/>
                      <a:headEnd type="none" w="med" len="med"/>
                      <a:tailEnd type="none" w="med" len="med"/>
                    </a:lnB>
                    <a:solidFill>
                      <a:srgbClr val="E4E1DB"/>
                    </a:solidFill>
                  </a:tcPr>
                </a:tc>
                <a:tc>
                  <a:txBody>
                    <a:bodyPr/>
                    <a:lstStyle/>
                    <a:p>
                      <a:pPr algn="ctr">
                        <a:buNone/>
                      </a:pPr>
                      <a:r>
                        <a:rPr lang="en-AU" sz="1200" b="1" dirty="0"/>
                        <a:t>Bilirubin</a:t>
                      </a:r>
                    </a:p>
                  </a:txBody>
                  <a:tcPr marL="28716" marR="28716" marT="14358" marB="14358" anchor="ctr">
                    <a:lnL w="12700" cap="flat" cmpd="sng" algn="ctr">
                      <a:solidFill>
                        <a:srgbClr val="B6B4AF"/>
                      </a:solidFill>
                      <a:prstDash val="solid"/>
                      <a:round/>
                      <a:headEnd type="none" w="med" len="med"/>
                      <a:tailEnd type="none" w="med" len="med"/>
                    </a:lnL>
                    <a:lnR w="12700" cap="flat" cmpd="sng" algn="ctr">
                      <a:solidFill>
                        <a:srgbClr val="B6B4AF"/>
                      </a:solidFill>
                      <a:prstDash val="solid"/>
                      <a:round/>
                      <a:headEnd type="none" w="med" len="med"/>
                      <a:tailEnd type="none" w="med" len="med"/>
                    </a:lnR>
                    <a:lnT w="12700" cap="flat" cmpd="sng" algn="ctr">
                      <a:solidFill>
                        <a:srgbClr val="C4C2BC"/>
                      </a:solidFill>
                      <a:prstDash val="solid"/>
                      <a:round/>
                      <a:headEnd type="none" w="med" len="med"/>
                      <a:tailEnd type="none" w="med" len="med"/>
                    </a:lnT>
                    <a:lnB w="12700" cap="flat" cmpd="sng" algn="ctr">
                      <a:solidFill>
                        <a:srgbClr val="B6B4AF"/>
                      </a:solidFill>
                      <a:prstDash val="solid"/>
                      <a:round/>
                      <a:headEnd type="none" w="med" len="med"/>
                      <a:tailEnd type="none" w="med" len="med"/>
                    </a:lnB>
                    <a:solidFill>
                      <a:srgbClr val="E4E1DB"/>
                    </a:solidFill>
                  </a:tcPr>
                </a:tc>
                <a:tc>
                  <a:txBody>
                    <a:bodyPr/>
                    <a:lstStyle/>
                    <a:p>
                      <a:pPr algn="ctr">
                        <a:buNone/>
                      </a:pPr>
                      <a:r>
                        <a:rPr lang="en-AU" sz="1200" b="1" dirty="0"/>
                        <a:t>Other biochemical profile pearls</a:t>
                      </a:r>
                    </a:p>
                  </a:txBody>
                  <a:tcPr marL="28716" marR="28716" marT="14358" marB="14358" anchor="ctr">
                    <a:lnL w="12700" cap="flat" cmpd="sng" algn="ctr">
                      <a:solidFill>
                        <a:srgbClr val="B6B4AF"/>
                      </a:solidFill>
                      <a:prstDash val="solid"/>
                      <a:round/>
                      <a:headEnd type="none" w="med" len="med"/>
                      <a:tailEnd type="none" w="med" len="med"/>
                    </a:lnL>
                    <a:lnR w="12700" cap="flat" cmpd="sng" algn="ctr">
                      <a:solidFill>
                        <a:srgbClr val="B6B4AF"/>
                      </a:solidFill>
                      <a:prstDash val="solid"/>
                      <a:round/>
                      <a:headEnd type="none" w="med" len="med"/>
                      <a:tailEnd type="none" w="med" len="med"/>
                    </a:lnR>
                    <a:lnT w="12700" cap="flat" cmpd="sng" algn="ctr">
                      <a:solidFill>
                        <a:srgbClr val="C4C2BC"/>
                      </a:solidFill>
                      <a:prstDash val="solid"/>
                      <a:round/>
                      <a:headEnd type="none" w="med" len="med"/>
                      <a:tailEnd type="none" w="med" len="med"/>
                    </a:lnT>
                    <a:lnB w="12700" cap="flat" cmpd="sng" algn="ctr">
                      <a:solidFill>
                        <a:srgbClr val="B6B4AF"/>
                      </a:solidFill>
                      <a:prstDash val="solid"/>
                      <a:round/>
                      <a:headEnd type="none" w="med" len="med"/>
                      <a:tailEnd type="none" w="med" len="med"/>
                    </a:lnB>
                    <a:solidFill>
                      <a:srgbClr val="E4E1DB"/>
                    </a:solidFill>
                  </a:tcPr>
                </a:tc>
                <a:extLst>
                  <a:ext uri="{0D108BD9-81ED-4DB2-BD59-A6C34878D82A}">
                    <a16:rowId xmlns:a16="http://schemas.microsoft.com/office/drawing/2014/main" val="10000"/>
                  </a:ext>
                </a:extLst>
              </a:tr>
              <a:tr h="1074779">
                <a:tc>
                  <a:txBody>
                    <a:bodyPr/>
                    <a:lstStyle/>
                    <a:p>
                      <a:pPr>
                        <a:buNone/>
                      </a:pPr>
                      <a:r>
                        <a:rPr lang="en-AU" sz="1200" b="1" dirty="0"/>
                        <a:t>Bland cholestasis</a:t>
                      </a:r>
                    </a:p>
                  </a:txBody>
                  <a:tcPr marL="28716" marR="28716" marT="14358" marB="14358" anchor="ctr">
                    <a:lnL w="12700" cap="flat" cmpd="sng" algn="ctr">
                      <a:solidFill>
                        <a:srgbClr val="C4C2BC"/>
                      </a:solidFill>
                      <a:prstDash val="solid"/>
                      <a:round/>
                      <a:headEnd type="none" w="med" len="med"/>
                      <a:tailEnd type="none" w="med" len="med"/>
                    </a:lnL>
                    <a:lnR w="12700" cap="flat" cmpd="sng" algn="ctr">
                      <a:solidFill>
                        <a:srgbClr val="C8C7C4"/>
                      </a:solidFill>
                      <a:prstDash val="solid"/>
                      <a:round/>
                      <a:headEnd type="none" w="med" len="med"/>
                      <a:tailEnd type="none" w="med" len="med"/>
                    </a:lnR>
                    <a:lnT w="12700" cap="flat" cmpd="sng" algn="ctr">
                      <a:solidFill>
                        <a:srgbClr val="B6B4AF"/>
                      </a:solidFill>
                      <a:prstDash val="solid"/>
                      <a:round/>
                      <a:headEnd type="none" w="med" len="med"/>
                      <a:tailEnd type="none" w="med" len="med"/>
                    </a:lnT>
                    <a:lnB w="12700" cap="flat" cmpd="sng" algn="ctr">
                      <a:solidFill>
                        <a:srgbClr val="C8C7C4"/>
                      </a:solidFill>
                      <a:prstDash val="solid"/>
                      <a:round/>
                      <a:headEnd type="none" w="med" len="med"/>
                      <a:tailEnd type="none" w="med" len="med"/>
                    </a:lnB>
                    <a:solidFill>
                      <a:srgbClr val="FBFAF6"/>
                    </a:solidFill>
                  </a:tcPr>
                </a:tc>
                <a:tc>
                  <a:txBody>
                    <a:bodyPr/>
                    <a:lstStyle/>
                    <a:p>
                      <a:pPr>
                        <a:buNone/>
                      </a:pPr>
                      <a:r>
                        <a:rPr lang="en-AU" sz="1200" dirty="0"/>
                        <a:t>Canalicular bile plugs ± hepatocellular bile pigment; minimal inflammation or necrosis</a:t>
                      </a:r>
                    </a:p>
                  </a:txBody>
                  <a:tcPr marL="28716" marR="28716" marT="14358" marB="14358" anchor="ctr">
                    <a:lnL w="12700" cap="flat" cmpd="sng" algn="ctr">
                      <a:solidFill>
                        <a:srgbClr val="C8C7C4"/>
                      </a:solidFill>
                      <a:prstDash val="solid"/>
                      <a:round/>
                      <a:headEnd type="none" w="med" len="med"/>
                      <a:tailEnd type="none" w="med" len="med"/>
                    </a:lnL>
                    <a:lnR w="12700" cap="flat" cmpd="sng" algn="ctr">
                      <a:solidFill>
                        <a:srgbClr val="C8C7C4"/>
                      </a:solidFill>
                      <a:prstDash val="solid"/>
                      <a:round/>
                      <a:headEnd type="none" w="med" len="med"/>
                      <a:tailEnd type="none" w="med" len="med"/>
                    </a:lnR>
                    <a:lnT w="12700" cap="flat" cmpd="sng" algn="ctr">
                      <a:solidFill>
                        <a:srgbClr val="B6B4AF"/>
                      </a:solidFill>
                      <a:prstDash val="solid"/>
                      <a:round/>
                      <a:headEnd type="none" w="med" len="med"/>
                      <a:tailEnd type="none" w="med" len="med"/>
                    </a:lnT>
                    <a:lnB w="12700" cap="flat" cmpd="sng" algn="ctr">
                      <a:solidFill>
                        <a:srgbClr val="C8C7C4"/>
                      </a:solidFill>
                      <a:prstDash val="solid"/>
                      <a:round/>
                      <a:headEnd type="none" w="med" len="med"/>
                      <a:tailEnd type="none" w="med" len="med"/>
                    </a:lnB>
                    <a:solidFill>
                      <a:srgbClr val="FBFAF6"/>
                    </a:solidFill>
                  </a:tcPr>
                </a:tc>
                <a:tc>
                  <a:txBody>
                    <a:bodyPr/>
                    <a:lstStyle/>
                    <a:p>
                      <a:pPr>
                        <a:buNone/>
                      </a:pPr>
                      <a:r>
                        <a:rPr lang="en-AU" sz="1200" dirty="0"/>
                        <a:t>Anabolic steroids, ICP, BRIC/PFIC-spectrum disorders, sepsis</a:t>
                      </a:r>
                    </a:p>
                  </a:txBody>
                  <a:tcPr marL="28716" marR="28716" marT="14358" marB="14358" anchor="ctr">
                    <a:lnL w="12700" cap="flat" cmpd="sng" algn="ctr">
                      <a:solidFill>
                        <a:srgbClr val="C8C7C4"/>
                      </a:solidFill>
                      <a:prstDash val="solid"/>
                      <a:round/>
                      <a:headEnd type="none" w="med" len="med"/>
                      <a:tailEnd type="none" w="med" len="med"/>
                    </a:lnL>
                    <a:lnR w="12700" cap="flat" cmpd="sng" algn="ctr">
                      <a:solidFill>
                        <a:srgbClr val="C8C7C4"/>
                      </a:solidFill>
                      <a:prstDash val="solid"/>
                      <a:round/>
                      <a:headEnd type="none" w="med" len="med"/>
                      <a:tailEnd type="none" w="med" len="med"/>
                    </a:lnR>
                    <a:lnT w="12700" cap="flat" cmpd="sng" algn="ctr">
                      <a:solidFill>
                        <a:srgbClr val="B6B4AF"/>
                      </a:solidFill>
                      <a:prstDash val="solid"/>
                      <a:round/>
                      <a:headEnd type="none" w="med" len="med"/>
                      <a:tailEnd type="none" w="med" len="med"/>
                    </a:lnT>
                    <a:lnB w="12700" cap="flat" cmpd="sng" algn="ctr">
                      <a:solidFill>
                        <a:srgbClr val="C8C7C4"/>
                      </a:solidFill>
                      <a:prstDash val="solid"/>
                      <a:round/>
                      <a:headEnd type="none" w="med" len="med"/>
                      <a:tailEnd type="none" w="med" len="med"/>
                    </a:lnB>
                    <a:solidFill>
                      <a:srgbClr val="FBFAF6"/>
                    </a:solidFill>
                  </a:tcPr>
                </a:tc>
                <a:tc>
                  <a:txBody>
                    <a:bodyPr/>
                    <a:lstStyle/>
                    <a:p>
                      <a:pPr algn="ctr">
                        <a:buNone/>
                      </a:pPr>
                      <a:r>
                        <a:rPr lang="en-AU" sz="1200" dirty="0"/>
                        <a:t>Normal to ↑; often modest relative to bilirubin</a:t>
                      </a:r>
                    </a:p>
                  </a:txBody>
                  <a:tcPr marL="28716" marR="28716" marT="14358" marB="14358" anchor="ctr">
                    <a:lnL w="12700" cap="flat" cmpd="sng" algn="ctr">
                      <a:solidFill>
                        <a:srgbClr val="C8C7C4"/>
                      </a:solidFill>
                      <a:prstDash val="solid"/>
                      <a:round/>
                      <a:headEnd type="none" w="med" len="med"/>
                      <a:tailEnd type="none" w="med" len="med"/>
                    </a:lnL>
                    <a:lnR w="12700" cap="flat" cmpd="sng" algn="ctr">
                      <a:solidFill>
                        <a:srgbClr val="C8C7C4"/>
                      </a:solidFill>
                      <a:prstDash val="solid"/>
                      <a:round/>
                      <a:headEnd type="none" w="med" len="med"/>
                      <a:tailEnd type="none" w="med" len="med"/>
                    </a:lnR>
                    <a:lnT w="12700" cap="flat" cmpd="sng" algn="ctr">
                      <a:solidFill>
                        <a:srgbClr val="B6B4AF"/>
                      </a:solidFill>
                      <a:prstDash val="solid"/>
                      <a:round/>
                      <a:headEnd type="none" w="med" len="med"/>
                      <a:tailEnd type="none" w="med" len="med"/>
                    </a:lnT>
                    <a:lnB w="12700" cap="flat" cmpd="sng" algn="ctr">
                      <a:solidFill>
                        <a:srgbClr val="C8C7C4"/>
                      </a:solidFill>
                      <a:prstDash val="solid"/>
                      <a:round/>
                      <a:headEnd type="none" w="med" len="med"/>
                      <a:tailEnd type="none" w="med" len="med"/>
                    </a:lnB>
                    <a:solidFill>
                      <a:srgbClr val="FBFAF6"/>
                    </a:solidFill>
                  </a:tcPr>
                </a:tc>
                <a:tc>
                  <a:txBody>
                    <a:bodyPr/>
                    <a:lstStyle/>
                    <a:p>
                      <a:pPr algn="ctr">
                        <a:buNone/>
                      </a:pPr>
                      <a:r>
                        <a:rPr lang="en-AU" sz="1200" dirty="0"/>
                        <a:t>Typically, normal or mildly ↑</a:t>
                      </a:r>
                    </a:p>
                  </a:txBody>
                  <a:tcPr marL="28716" marR="28716" marT="14358" marB="14358" anchor="ctr">
                    <a:lnL w="12700" cap="flat" cmpd="sng" algn="ctr">
                      <a:solidFill>
                        <a:srgbClr val="C8C7C4"/>
                      </a:solidFill>
                      <a:prstDash val="solid"/>
                      <a:round/>
                      <a:headEnd type="none" w="med" len="med"/>
                      <a:tailEnd type="none" w="med" len="med"/>
                    </a:lnL>
                    <a:lnR w="12700" cap="flat" cmpd="sng" algn="ctr">
                      <a:solidFill>
                        <a:srgbClr val="C8C7C4"/>
                      </a:solidFill>
                      <a:prstDash val="solid"/>
                      <a:round/>
                      <a:headEnd type="none" w="med" len="med"/>
                      <a:tailEnd type="none" w="med" len="med"/>
                    </a:lnR>
                    <a:lnT w="12700" cap="flat" cmpd="sng" algn="ctr">
                      <a:solidFill>
                        <a:srgbClr val="B6B4AF"/>
                      </a:solidFill>
                      <a:prstDash val="solid"/>
                      <a:round/>
                      <a:headEnd type="none" w="med" len="med"/>
                      <a:tailEnd type="none" w="med" len="med"/>
                    </a:lnT>
                    <a:lnB w="12700" cap="flat" cmpd="sng" algn="ctr">
                      <a:solidFill>
                        <a:srgbClr val="C8C7C4"/>
                      </a:solidFill>
                      <a:prstDash val="solid"/>
                      <a:round/>
                      <a:headEnd type="none" w="med" len="med"/>
                      <a:tailEnd type="none" w="med" len="med"/>
                    </a:lnB>
                    <a:solidFill>
                      <a:srgbClr val="FBFAF6"/>
                    </a:solidFill>
                  </a:tcPr>
                </a:tc>
                <a:tc>
                  <a:txBody>
                    <a:bodyPr/>
                    <a:lstStyle/>
                    <a:p>
                      <a:pPr algn="l">
                        <a:buNone/>
                      </a:pPr>
                      <a:r>
                        <a:rPr lang="en-AU" sz="1200" dirty="0"/>
                        <a:t>Variable; can be markedly ↑ (conjugated)</a:t>
                      </a:r>
                    </a:p>
                  </a:txBody>
                  <a:tcPr marL="28716" marR="28716" marT="14358" marB="14358" anchor="ctr">
                    <a:lnL w="12700" cap="flat" cmpd="sng" algn="ctr">
                      <a:solidFill>
                        <a:srgbClr val="C8C7C4"/>
                      </a:solidFill>
                      <a:prstDash val="solid"/>
                      <a:round/>
                      <a:headEnd type="none" w="med" len="med"/>
                      <a:tailEnd type="none" w="med" len="med"/>
                    </a:lnL>
                    <a:lnR w="12700" cap="flat" cmpd="sng" algn="ctr">
                      <a:solidFill>
                        <a:srgbClr val="C8C7C4"/>
                      </a:solidFill>
                      <a:prstDash val="solid"/>
                      <a:round/>
                      <a:headEnd type="none" w="med" len="med"/>
                      <a:tailEnd type="none" w="med" len="med"/>
                    </a:lnR>
                    <a:lnT w="12700" cap="flat" cmpd="sng" algn="ctr">
                      <a:solidFill>
                        <a:srgbClr val="B6B4AF"/>
                      </a:solidFill>
                      <a:prstDash val="solid"/>
                      <a:round/>
                      <a:headEnd type="none" w="med" len="med"/>
                      <a:tailEnd type="none" w="med" len="med"/>
                    </a:lnT>
                    <a:lnB w="12700" cap="flat" cmpd="sng" algn="ctr">
                      <a:solidFill>
                        <a:srgbClr val="C8C7C4"/>
                      </a:solidFill>
                      <a:prstDash val="solid"/>
                      <a:round/>
                      <a:headEnd type="none" w="med" len="med"/>
                      <a:tailEnd type="none" w="med" len="med"/>
                    </a:lnB>
                    <a:solidFill>
                      <a:srgbClr val="FBFAF6"/>
                    </a:solidFill>
                  </a:tcPr>
                </a:tc>
                <a:tc>
                  <a:txBody>
                    <a:bodyPr/>
                    <a:lstStyle/>
                    <a:p>
                      <a:pPr>
                        <a:buNone/>
                      </a:pPr>
                      <a:r>
                        <a:rPr lang="en-AU" sz="1100" dirty="0"/>
                        <a:t>Severe jaundice can occur with surprisingly modest ALP/ALT.</a:t>
                      </a:r>
                    </a:p>
                    <a:p>
                      <a:pPr>
                        <a:buNone/>
                      </a:pPr>
                      <a:r>
                        <a:rPr lang="en-AU" sz="1100" dirty="0"/>
                        <a:t> Serum bile acids often ↑↑</a:t>
                      </a:r>
                    </a:p>
                  </a:txBody>
                  <a:tcPr marL="28716" marR="28716" marT="14358" marB="14358" anchor="ctr">
                    <a:lnL w="12700" cap="flat" cmpd="sng" algn="ctr">
                      <a:solidFill>
                        <a:srgbClr val="C8C7C4"/>
                      </a:solidFill>
                      <a:prstDash val="solid"/>
                      <a:round/>
                      <a:headEnd type="none" w="med" len="med"/>
                      <a:tailEnd type="none" w="med" len="med"/>
                    </a:lnL>
                    <a:lnR w="12700" cap="flat" cmpd="sng" algn="ctr">
                      <a:solidFill>
                        <a:srgbClr val="C8C7C4"/>
                      </a:solidFill>
                      <a:prstDash val="solid"/>
                      <a:round/>
                      <a:headEnd type="none" w="med" len="med"/>
                      <a:tailEnd type="none" w="med" len="med"/>
                    </a:lnR>
                    <a:lnT w="12700" cap="flat" cmpd="sng" algn="ctr">
                      <a:solidFill>
                        <a:srgbClr val="B6B4AF"/>
                      </a:solidFill>
                      <a:prstDash val="solid"/>
                      <a:round/>
                      <a:headEnd type="none" w="med" len="med"/>
                      <a:tailEnd type="none" w="med" len="med"/>
                    </a:lnT>
                    <a:lnB w="12700" cap="flat" cmpd="sng" algn="ctr">
                      <a:solidFill>
                        <a:srgbClr val="C8C7C4"/>
                      </a:solidFill>
                      <a:prstDash val="solid"/>
                      <a:round/>
                      <a:headEnd type="none" w="med" len="med"/>
                      <a:tailEnd type="none" w="med" len="med"/>
                    </a:lnB>
                    <a:solidFill>
                      <a:srgbClr val="FBFAF6"/>
                    </a:solidFill>
                  </a:tcPr>
                </a:tc>
                <a:extLst>
                  <a:ext uri="{0D108BD9-81ED-4DB2-BD59-A6C34878D82A}">
                    <a16:rowId xmlns:a16="http://schemas.microsoft.com/office/drawing/2014/main" val="10001"/>
                  </a:ext>
                </a:extLst>
              </a:tr>
              <a:tr h="725315">
                <a:tc>
                  <a:txBody>
                    <a:bodyPr/>
                    <a:lstStyle/>
                    <a:p>
                      <a:pPr>
                        <a:buNone/>
                      </a:pPr>
                      <a:r>
                        <a:rPr lang="en-AU" sz="1200" b="1" dirty="0"/>
                        <a:t>Cholestatic hepatitis</a:t>
                      </a:r>
                    </a:p>
                  </a:txBody>
                  <a:tcPr marL="28716" marR="28716" marT="14358" marB="14358" anchor="ctr">
                    <a:lnL w="12700" cap="flat" cmpd="sng" algn="ctr">
                      <a:solidFill>
                        <a:srgbClr val="C4C2BC"/>
                      </a:solidFill>
                      <a:prstDash val="solid"/>
                      <a:round/>
                      <a:headEnd type="none" w="med" len="med"/>
                      <a:tailEnd type="none" w="med" len="med"/>
                    </a:lnL>
                    <a:lnR w="12700" cap="flat" cmpd="sng" algn="ctr">
                      <a:solidFill>
                        <a:srgbClr val="B6B3AA"/>
                      </a:solidFill>
                      <a:prstDash val="solid"/>
                      <a:round/>
                      <a:headEnd type="none" w="med" len="med"/>
                      <a:tailEnd type="none" w="med" len="med"/>
                    </a:lnR>
                    <a:lnT w="12700" cap="flat" cmpd="sng" algn="ctr">
                      <a:solidFill>
                        <a:srgbClr val="C8C7C4"/>
                      </a:solidFill>
                      <a:prstDash val="solid"/>
                      <a:round/>
                      <a:headEnd type="none" w="med" len="med"/>
                      <a:tailEnd type="none" w="med" len="med"/>
                    </a:lnT>
                    <a:lnB w="12700" cap="flat" cmpd="sng" algn="ctr">
                      <a:solidFill>
                        <a:srgbClr val="B6B3AA"/>
                      </a:solidFill>
                      <a:prstDash val="solid"/>
                      <a:round/>
                      <a:headEnd type="none" w="med" len="med"/>
                      <a:tailEnd type="none" w="med" len="med"/>
                    </a:lnB>
                    <a:solidFill>
                      <a:srgbClr val="E4E0D5"/>
                    </a:solidFill>
                  </a:tcPr>
                </a:tc>
                <a:tc>
                  <a:txBody>
                    <a:bodyPr/>
                    <a:lstStyle/>
                    <a:p>
                      <a:pPr>
                        <a:buNone/>
                      </a:pPr>
                      <a:r>
                        <a:rPr lang="en-AU" sz="1200" dirty="0"/>
                        <a:t>Canalicular cholestasis with lobular inflammation and hepatocellular injury</a:t>
                      </a:r>
                    </a:p>
                  </a:txBody>
                  <a:tcPr marL="28716" marR="28716" marT="14358" marB="14358" anchor="ctr">
                    <a:lnL w="12700" cap="flat" cmpd="sng" algn="ctr">
                      <a:solidFill>
                        <a:srgbClr val="B6B3AA"/>
                      </a:solidFill>
                      <a:prstDash val="solid"/>
                      <a:round/>
                      <a:headEnd type="none" w="med" len="med"/>
                      <a:tailEnd type="none" w="med" len="med"/>
                    </a:lnL>
                    <a:lnR w="12700" cap="flat" cmpd="sng" algn="ctr">
                      <a:solidFill>
                        <a:srgbClr val="B6B3AA"/>
                      </a:solidFill>
                      <a:prstDash val="solid"/>
                      <a:round/>
                      <a:headEnd type="none" w="med" len="med"/>
                      <a:tailEnd type="none" w="med" len="med"/>
                    </a:lnR>
                    <a:lnT w="12700" cap="flat" cmpd="sng" algn="ctr">
                      <a:solidFill>
                        <a:srgbClr val="C8C7C4"/>
                      </a:solidFill>
                      <a:prstDash val="solid"/>
                      <a:round/>
                      <a:headEnd type="none" w="med" len="med"/>
                      <a:tailEnd type="none" w="med" len="med"/>
                    </a:lnT>
                    <a:lnB w="12700" cap="flat" cmpd="sng" algn="ctr">
                      <a:solidFill>
                        <a:srgbClr val="B6B3AA"/>
                      </a:solidFill>
                      <a:prstDash val="solid"/>
                      <a:round/>
                      <a:headEnd type="none" w="med" len="med"/>
                      <a:tailEnd type="none" w="med" len="med"/>
                    </a:lnB>
                    <a:solidFill>
                      <a:srgbClr val="E4E0D5"/>
                    </a:solidFill>
                  </a:tcPr>
                </a:tc>
                <a:tc>
                  <a:txBody>
                    <a:bodyPr/>
                    <a:lstStyle/>
                    <a:p>
                      <a:pPr>
                        <a:buNone/>
                      </a:pPr>
                      <a:r>
                        <a:rPr lang="en-AU" sz="1200"/>
                        <a:t>DILI (e.g., amoxicillin–clavulanate), viral hepatitis, some immune-mediated injuries</a:t>
                      </a:r>
                    </a:p>
                  </a:txBody>
                  <a:tcPr marL="28716" marR="28716" marT="14358" marB="14358" anchor="ctr">
                    <a:lnL w="12700" cap="flat" cmpd="sng" algn="ctr">
                      <a:solidFill>
                        <a:srgbClr val="B6B3AA"/>
                      </a:solidFill>
                      <a:prstDash val="solid"/>
                      <a:round/>
                      <a:headEnd type="none" w="med" len="med"/>
                      <a:tailEnd type="none" w="med" len="med"/>
                    </a:lnL>
                    <a:lnR w="12700" cap="flat" cmpd="sng" algn="ctr">
                      <a:solidFill>
                        <a:srgbClr val="B6B3AA"/>
                      </a:solidFill>
                      <a:prstDash val="solid"/>
                      <a:round/>
                      <a:headEnd type="none" w="med" len="med"/>
                      <a:tailEnd type="none" w="med" len="med"/>
                    </a:lnR>
                    <a:lnT w="12700" cap="flat" cmpd="sng" algn="ctr">
                      <a:solidFill>
                        <a:srgbClr val="C8C7C4"/>
                      </a:solidFill>
                      <a:prstDash val="solid"/>
                      <a:round/>
                      <a:headEnd type="none" w="med" len="med"/>
                      <a:tailEnd type="none" w="med" len="med"/>
                    </a:lnT>
                    <a:lnB w="12700" cap="flat" cmpd="sng" algn="ctr">
                      <a:solidFill>
                        <a:srgbClr val="B6B3AA"/>
                      </a:solidFill>
                      <a:prstDash val="solid"/>
                      <a:round/>
                      <a:headEnd type="none" w="med" len="med"/>
                      <a:tailEnd type="none" w="med" len="med"/>
                    </a:lnB>
                    <a:solidFill>
                      <a:srgbClr val="E4E0D5"/>
                    </a:solidFill>
                  </a:tcPr>
                </a:tc>
                <a:tc>
                  <a:txBody>
                    <a:bodyPr/>
                    <a:lstStyle/>
                    <a:p>
                      <a:pPr algn="ctr">
                        <a:buNone/>
                      </a:pPr>
                      <a:r>
                        <a:rPr lang="en-AU" sz="1200" dirty="0"/>
                        <a:t>↑, sometimes markedly</a:t>
                      </a:r>
                    </a:p>
                  </a:txBody>
                  <a:tcPr marL="28716" marR="28716" marT="14358" marB="14358" anchor="ctr">
                    <a:lnL w="12700" cap="flat" cmpd="sng" algn="ctr">
                      <a:solidFill>
                        <a:srgbClr val="B6B3AA"/>
                      </a:solidFill>
                      <a:prstDash val="solid"/>
                      <a:round/>
                      <a:headEnd type="none" w="med" len="med"/>
                      <a:tailEnd type="none" w="med" len="med"/>
                    </a:lnL>
                    <a:lnR w="12700" cap="flat" cmpd="sng" algn="ctr">
                      <a:solidFill>
                        <a:srgbClr val="B6B3AA"/>
                      </a:solidFill>
                      <a:prstDash val="solid"/>
                      <a:round/>
                      <a:headEnd type="none" w="med" len="med"/>
                      <a:tailEnd type="none" w="med" len="med"/>
                    </a:lnR>
                    <a:lnT w="12700" cap="flat" cmpd="sng" algn="ctr">
                      <a:solidFill>
                        <a:srgbClr val="C8C7C4"/>
                      </a:solidFill>
                      <a:prstDash val="solid"/>
                      <a:round/>
                      <a:headEnd type="none" w="med" len="med"/>
                      <a:tailEnd type="none" w="med" len="med"/>
                    </a:lnT>
                    <a:lnB w="12700" cap="flat" cmpd="sng" algn="ctr">
                      <a:solidFill>
                        <a:srgbClr val="B6B3AA"/>
                      </a:solidFill>
                      <a:prstDash val="solid"/>
                      <a:round/>
                      <a:headEnd type="none" w="med" len="med"/>
                      <a:tailEnd type="none" w="med" len="med"/>
                    </a:lnB>
                    <a:solidFill>
                      <a:srgbClr val="E4E0D5"/>
                    </a:solidFill>
                  </a:tcPr>
                </a:tc>
                <a:tc>
                  <a:txBody>
                    <a:bodyPr/>
                    <a:lstStyle/>
                    <a:p>
                      <a:pPr algn="ctr">
                        <a:buNone/>
                      </a:pPr>
                      <a:r>
                        <a:rPr lang="en-AU" sz="1200" dirty="0"/>
                        <a:t>Usually ↑</a:t>
                      </a:r>
                    </a:p>
                  </a:txBody>
                  <a:tcPr marL="28716" marR="28716" marT="14358" marB="14358" anchor="ctr">
                    <a:lnL w="12700" cap="flat" cmpd="sng" algn="ctr">
                      <a:solidFill>
                        <a:srgbClr val="B6B3AA"/>
                      </a:solidFill>
                      <a:prstDash val="solid"/>
                      <a:round/>
                      <a:headEnd type="none" w="med" len="med"/>
                      <a:tailEnd type="none" w="med" len="med"/>
                    </a:lnL>
                    <a:lnR w="12700" cap="flat" cmpd="sng" algn="ctr">
                      <a:solidFill>
                        <a:srgbClr val="B6B3AA"/>
                      </a:solidFill>
                      <a:prstDash val="solid"/>
                      <a:round/>
                      <a:headEnd type="none" w="med" len="med"/>
                      <a:tailEnd type="none" w="med" len="med"/>
                    </a:lnR>
                    <a:lnT w="12700" cap="flat" cmpd="sng" algn="ctr">
                      <a:solidFill>
                        <a:srgbClr val="C8C7C4"/>
                      </a:solidFill>
                      <a:prstDash val="solid"/>
                      <a:round/>
                      <a:headEnd type="none" w="med" len="med"/>
                      <a:tailEnd type="none" w="med" len="med"/>
                    </a:lnT>
                    <a:lnB w="12700" cap="flat" cmpd="sng" algn="ctr">
                      <a:solidFill>
                        <a:srgbClr val="B6B3AA"/>
                      </a:solidFill>
                      <a:prstDash val="solid"/>
                      <a:round/>
                      <a:headEnd type="none" w="med" len="med"/>
                      <a:tailEnd type="none" w="med" len="med"/>
                    </a:lnB>
                    <a:solidFill>
                      <a:srgbClr val="E4E0D5"/>
                    </a:solidFill>
                  </a:tcPr>
                </a:tc>
                <a:tc>
                  <a:txBody>
                    <a:bodyPr/>
                    <a:lstStyle/>
                    <a:p>
                      <a:pPr algn="l">
                        <a:buNone/>
                      </a:pPr>
                      <a:r>
                        <a:rPr lang="en-AU" sz="1200" dirty="0"/>
                        <a:t>Variable</a:t>
                      </a:r>
                    </a:p>
                  </a:txBody>
                  <a:tcPr marL="28716" marR="28716" marT="14358" marB="14358" anchor="ctr">
                    <a:lnL w="12700" cap="flat" cmpd="sng" algn="ctr">
                      <a:solidFill>
                        <a:srgbClr val="B6B3AA"/>
                      </a:solidFill>
                      <a:prstDash val="solid"/>
                      <a:round/>
                      <a:headEnd type="none" w="med" len="med"/>
                      <a:tailEnd type="none" w="med" len="med"/>
                    </a:lnL>
                    <a:lnR w="12700" cap="flat" cmpd="sng" algn="ctr">
                      <a:solidFill>
                        <a:srgbClr val="B6B3AA"/>
                      </a:solidFill>
                      <a:prstDash val="solid"/>
                      <a:round/>
                      <a:headEnd type="none" w="med" len="med"/>
                      <a:tailEnd type="none" w="med" len="med"/>
                    </a:lnR>
                    <a:lnT w="12700" cap="flat" cmpd="sng" algn="ctr">
                      <a:solidFill>
                        <a:srgbClr val="C8C7C4"/>
                      </a:solidFill>
                      <a:prstDash val="solid"/>
                      <a:round/>
                      <a:headEnd type="none" w="med" len="med"/>
                      <a:tailEnd type="none" w="med" len="med"/>
                    </a:lnT>
                    <a:lnB w="12700" cap="flat" cmpd="sng" algn="ctr">
                      <a:solidFill>
                        <a:srgbClr val="B6B3AA"/>
                      </a:solidFill>
                      <a:prstDash val="solid"/>
                      <a:round/>
                      <a:headEnd type="none" w="med" len="med"/>
                      <a:tailEnd type="none" w="med" len="med"/>
                    </a:lnB>
                    <a:solidFill>
                      <a:srgbClr val="E4E0D5"/>
                    </a:solidFill>
                  </a:tcPr>
                </a:tc>
                <a:tc>
                  <a:txBody>
                    <a:bodyPr/>
                    <a:lstStyle/>
                    <a:p>
                      <a:pPr>
                        <a:buNone/>
                      </a:pPr>
                      <a:r>
                        <a:rPr lang="en-AU" sz="1100" dirty="0"/>
                        <a:t>ALT may be substantially ↑. Mixed or cholestatic R-ratio is common</a:t>
                      </a:r>
                    </a:p>
                  </a:txBody>
                  <a:tcPr marL="28716" marR="28716" marT="14358" marB="14358" anchor="ctr">
                    <a:lnL w="12700" cap="flat" cmpd="sng" algn="ctr">
                      <a:solidFill>
                        <a:srgbClr val="B6B3AA"/>
                      </a:solidFill>
                      <a:prstDash val="solid"/>
                      <a:round/>
                      <a:headEnd type="none" w="med" len="med"/>
                      <a:tailEnd type="none" w="med" len="med"/>
                    </a:lnL>
                    <a:lnR w="12700" cap="flat" cmpd="sng" algn="ctr">
                      <a:solidFill>
                        <a:srgbClr val="B6B3AA"/>
                      </a:solidFill>
                      <a:prstDash val="solid"/>
                      <a:round/>
                      <a:headEnd type="none" w="med" len="med"/>
                      <a:tailEnd type="none" w="med" len="med"/>
                    </a:lnR>
                    <a:lnT w="12700" cap="flat" cmpd="sng" algn="ctr">
                      <a:solidFill>
                        <a:srgbClr val="C8C7C4"/>
                      </a:solidFill>
                      <a:prstDash val="solid"/>
                      <a:round/>
                      <a:headEnd type="none" w="med" len="med"/>
                      <a:tailEnd type="none" w="med" len="med"/>
                    </a:lnT>
                    <a:lnB w="12700" cap="flat" cmpd="sng" algn="ctr">
                      <a:solidFill>
                        <a:srgbClr val="B6B3AA"/>
                      </a:solidFill>
                      <a:prstDash val="solid"/>
                      <a:round/>
                      <a:headEnd type="none" w="med" len="med"/>
                      <a:tailEnd type="none" w="med" len="med"/>
                    </a:lnB>
                    <a:solidFill>
                      <a:srgbClr val="E4E0D5"/>
                    </a:solidFill>
                  </a:tcPr>
                </a:tc>
                <a:extLst>
                  <a:ext uri="{0D108BD9-81ED-4DB2-BD59-A6C34878D82A}">
                    <a16:rowId xmlns:a16="http://schemas.microsoft.com/office/drawing/2014/main" val="10002"/>
                  </a:ext>
                </a:extLst>
              </a:tr>
              <a:tr h="1149476">
                <a:tc>
                  <a:txBody>
                    <a:bodyPr/>
                    <a:lstStyle/>
                    <a:p>
                      <a:pPr>
                        <a:buNone/>
                      </a:pPr>
                      <a:r>
                        <a:rPr lang="en-AU" sz="1200" b="1" dirty="0"/>
                        <a:t>Chronic biliary injury</a:t>
                      </a:r>
                    </a:p>
                  </a:txBody>
                  <a:tcPr marL="28716" marR="28716" marT="14358" marB="14358" anchor="ctr">
                    <a:lnL w="12700" cap="flat" cmpd="sng" algn="ctr">
                      <a:solidFill>
                        <a:srgbClr val="C4C2BC"/>
                      </a:solidFill>
                      <a:prstDash val="solid"/>
                      <a:round/>
                      <a:headEnd type="none" w="med" len="med"/>
                      <a:tailEnd type="none" w="med" len="med"/>
                    </a:lnL>
                    <a:lnR w="12700" cap="flat" cmpd="sng" algn="ctr">
                      <a:solidFill>
                        <a:srgbClr val="C8C7C4"/>
                      </a:solidFill>
                      <a:prstDash val="solid"/>
                      <a:round/>
                      <a:headEnd type="none" w="med" len="med"/>
                      <a:tailEnd type="none" w="med" len="med"/>
                    </a:lnR>
                    <a:lnT w="12700" cap="flat" cmpd="sng" algn="ctr">
                      <a:solidFill>
                        <a:srgbClr val="B6B3AA"/>
                      </a:solidFill>
                      <a:prstDash val="solid"/>
                      <a:round/>
                      <a:headEnd type="none" w="med" len="med"/>
                      <a:tailEnd type="none" w="med" len="med"/>
                    </a:lnT>
                    <a:lnB w="12700" cap="flat" cmpd="sng" algn="ctr">
                      <a:solidFill>
                        <a:srgbClr val="C8C7C4"/>
                      </a:solidFill>
                      <a:prstDash val="solid"/>
                      <a:round/>
                      <a:headEnd type="none" w="med" len="med"/>
                      <a:tailEnd type="none" w="med" len="med"/>
                    </a:lnB>
                    <a:solidFill>
                      <a:srgbClr val="FBFAF6"/>
                    </a:solidFill>
                  </a:tcPr>
                </a:tc>
                <a:tc>
                  <a:txBody>
                    <a:bodyPr/>
                    <a:lstStyle/>
                    <a:p>
                      <a:pPr>
                        <a:buNone/>
                      </a:pPr>
                      <a:r>
                        <a:rPr lang="en-AU" sz="1200"/>
                        <a:t>Native duct injury or loss, ductular reaction, periportal cholate stasis, copper-associated protein, CK7-positive periportal hepatocytes</a:t>
                      </a:r>
                    </a:p>
                  </a:txBody>
                  <a:tcPr marL="28716" marR="28716" marT="14358" marB="14358" anchor="ctr">
                    <a:lnL w="12700" cap="flat" cmpd="sng" algn="ctr">
                      <a:solidFill>
                        <a:srgbClr val="C8C7C4"/>
                      </a:solidFill>
                      <a:prstDash val="solid"/>
                      <a:round/>
                      <a:headEnd type="none" w="med" len="med"/>
                      <a:tailEnd type="none" w="med" len="med"/>
                    </a:lnL>
                    <a:lnR w="12700" cap="flat" cmpd="sng" algn="ctr">
                      <a:solidFill>
                        <a:srgbClr val="C8C7C4"/>
                      </a:solidFill>
                      <a:prstDash val="solid"/>
                      <a:round/>
                      <a:headEnd type="none" w="med" len="med"/>
                      <a:tailEnd type="none" w="med" len="med"/>
                    </a:lnR>
                    <a:lnT w="12700" cap="flat" cmpd="sng" algn="ctr">
                      <a:solidFill>
                        <a:srgbClr val="B6B3AA"/>
                      </a:solidFill>
                      <a:prstDash val="solid"/>
                      <a:round/>
                      <a:headEnd type="none" w="med" len="med"/>
                      <a:tailEnd type="none" w="med" len="med"/>
                    </a:lnT>
                    <a:lnB w="12700" cap="flat" cmpd="sng" algn="ctr">
                      <a:solidFill>
                        <a:srgbClr val="C8C7C4"/>
                      </a:solidFill>
                      <a:prstDash val="solid"/>
                      <a:round/>
                      <a:headEnd type="none" w="med" len="med"/>
                      <a:tailEnd type="none" w="med" len="med"/>
                    </a:lnB>
                    <a:solidFill>
                      <a:srgbClr val="FBFAF6"/>
                    </a:solidFill>
                  </a:tcPr>
                </a:tc>
                <a:tc>
                  <a:txBody>
                    <a:bodyPr/>
                    <a:lstStyle/>
                    <a:p>
                      <a:pPr>
                        <a:buNone/>
                      </a:pPr>
                      <a:r>
                        <a:rPr lang="en-AU" sz="1200"/>
                        <a:t>PBC, PSC, MDR3 deficiency, chronic drug-related duct injury</a:t>
                      </a:r>
                    </a:p>
                  </a:txBody>
                  <a:tcPr marL="28716" marR="28716" marT="14358" marB="14358" anchor="ctr">
                    <a:lnL w="12700" cap="flat" cmpd="sng" algn="ctr">
                      <a:solidFill>
                        <a:srgbClr val="C8C7C4"/>
                      </a:solidFill>
                      <a:prstDash val="solid"/>
                      <a:round/>
                      <a:headEnd type="none" w="med" len="med"/>
                      <a:tailEnd type="none" w="med" len="med"/>
                    </a:lnL>
                    <a:lnR w="12700" cap="flat" cmpd="sng" algn="ctr">
                      <a:solidFill>
                        <a:srgbClr val="C8C7C4"/>
                      </a:solidFill>
                      <a:prstDash val="solid"/>
                      <a:round/>
                      <a:headEnd type="none" w="med" len="med"/>
                      <a:tailEnd type="none" w="med" len="med"/>
                    </a:lnR>
                    <a:lnT w="12700" cap="flat" cmpd="sng" algn="ctr">
                      <a:solidFill>
                        <a:srgbClr val="B6B3AA"/>
                      </a:solidFill>
                      <a:prstDash val="solid"/>
                      <a:round/>
                      <a:headEnd type="none" w="med" len="med"/>
                      <a:tailEnd type="none" w="med" len="med"/>
                    </a:lnT>
                    <a:lnB w="12700" cap="flat" cmpd="sng" algn="ctr">
                      <a:solidFill>
                        <a:srgbClr val="C8C7C4"/>
                      </a:solidFill>
                      <a:prstDash val="solid"/>
                      <a:round/>
                      <a:headEnd type="none" w="med" len="med"/>
                      <a:tailEnd type="none" w="med" len="med"/>
                    </a:lnB>
                    <a:solidFill>
                      <a:srgbClr val="FBFAF6"/>
                    </a:solidFill>
                  </a:tcPr>
                </a:tc>
                <a:tc>
                  <a:txBody>
                    <a:bodyPr/>
                    <a:lstStyle/>
                    <a:p>
                      <a:pPr algn="ctr">
                        <a:buNone/>
                      </a:pPr>
                      <a:r>
                        <a:rPr lang="en-AU" sz="1200" dirty="0"/>
                        <a:t>Usually ↑</a:t>
                      </a:r>
                    </a:p>
                  </a:txBody>
                  <a:tcPr marL="28716" marR="28716" marT="14358" marB="14358" anchor="ctr">
                    <a:lnL w="12700" cap="flat" cmpd="sng" algn="ctr">
                      <a:solidFill>
                        <a:srgbClr val="C8C7C4"/>
                      </a:solidFill>
                      <a:prstDash val="solid"/>
                      <a:round/>
                      <a:headEnd type="none" w="med" len="med"/>
                      <a:tailEnd type="none" w="med" len="med"/>
                    </a:lnL>
                    <a:lnR w="12700" cap="flat" cmpd="sng" algn="ctr">
                      <a:solidFill>
                        <a:srgbClr val="C8C7C4"/>
                      </a:solidFill>
                      <a:prstDash val="solid"/>
                      <a:round/>
                      <a:headEnd type="none" w="med" len="med"/>
                      <a:tailEnd type="none" w="med" len="med"/>
                    </a:lnR>
                    <a:lnT w="12700" cap="flat" cmpd="sng" algn="ctr">
                      <a:solidFill>
                        <a:srgbClr val="B6B3AA"/>
                      </a:solidFill>
                      <a:prstDash val="solid"/>
                      <a:round/>
                      <a:headEnd type="none" w="med" len="med"/>
                      <a:tailEnd type="none" w="med" len="med"/>
                    </a:lnT>
                    <a:lnB w="12700" cap="flat" cmpd="sng" algn="ctr">
                      <a:solidFill>
                        <a:srgbClr val="C8C7C4"/>
                      </a:solidFill>
                      <a:prstDash val="solid"/>
                      <a:round/>
                      <a:headEnd type="none" w="med" len="med"/>
                      <a:tailEnd type="none" w="med" len="med"/>
                    </a:lnB>
                    <a:solidFill>
                      <a:srgbClr val="FBFAF6"/>
                    </a:solidFill>
                  </a:tcPr>
                </a:tc>
                <a:tc>
                  <a:txBody>
                    <a:bodyPr/>
                    <a:lstStyle/>
                    <a:p>
                      <a:pPr algn="ctr">
                        <a:buNone/>
                      </a:pPr>
                      <a:r>
                        <a:rPr lang="en-AU" sz="1200" dirty="0"/>
                        <a:t>Usually ↑</a:t>
                      </a:r>
                    </a:p>
                  </a:txBody>
                  <a:tcPr marL="28716" marR="28716" marT="14358" marB="14358" anchor="ctr">
                    <a:lnL w="12700" cap="flat" cmpd="sng" algn="ctr">
                      <a:solidFill>
                        <a:srgbClr val="C8C7C4"/>
                      </a:solidFill>
                      <a:prstDash val="solid"/>
                      <a:round/>
                      <a:headEnd type="none" w="med" len="med"/>
                      <a:tailEnd type="none" w="med" len="med"/>
                    </a:lnL>
                    <a:lnR w="12700" cap="flat" cmpd="sng" algn="ctr">
                      <a:solidFill>
                        <a:srgbClr val="C8C7C4"/>
                      </a:solidFill>
                      <a:prstDash val="solid"/>
                      <a:round/>
                      <a:headEnd type="none" w="med" len="med"/>
                      <a:tailEnd type="none" w="med" len="med"/>
                    </a:lnR>
                    <a:lnT w="12700" cap="flat" cmpd="sng" algn="ctr">
                      <a:solidFill>
                        <a:srgbClr val="B6B3AA"/>
                      </a:solidFill>
                      <a:prstDash val="solid"/>
                      <a:round/>
                      <a:headEnd type="none" w="med" len="med"/>
                      <a:tailEnd type="none" w="med" len="med"/>
                    </a:lnT>
                    <a:lnB w="12700" cap="flat" cmpd="sng" algn="ctr">
                      <a:solidFill>
                        <a:srgbClr val="C8C7C4"/>
                      </a:solidFill>
                      <a:prstDash val="solid"/>
                      <a:round/>
                      <a:headEnd type="none" w="med" len="med"/>
                      <a:tailEnd type="none" w="med" len="med"/>
                    </a:lnB>
                    <a:solidFill>
                      <a:srgbClr val="FBFAF6"/>
                    </a:solidFill>
                  </a:tcPr>
                </a:tc>
                <a:tc>
                  <a:txBody>
                    <a:bodyPr/>
                    <a:lstStyle/>
                    <a:p>
                      <a:pPr algn="l">
                        <a:buNone/>
                      </a:pPr>
                      <a:r>
                        <a:rPr lang="en-AU" sz="1200" dirty="0"/>
                        <a:t>Normal early</a:t>
                      </a:r>
                    </a:p>
                    <a:p>
                      <a:pPr algn="l">
                        <a:buNone/>
                      </a:pPr>
                      <a:endParaRPr lang="en-AU" sz="1200" dirty="0"/>
                    </a:p>
                    <a:p>
                      <a:pPr algn="l">
                        <a:buNone/>
                      </a:pPr>
                      <a:r>
                        <a:rPr lang="en-AU" sz="1200" dirty="0"/>
                        <a:t> ↑ with advanced disease</a:t>
                      </a:r>
                    </a:p>
                  </a:txBody>
                  <a:tcPr marL="28716" marR="28716" marT="14358" marB="14358" anchor="ctr">
                    <a:lnL w="12700" cap="flat" cmpd="sng" algn="ctr">
                      <a:solidFill>
                        <a:srgbClr val="C8C7C4"/>
                      </a:solidFill>
                      <a:prstDash val="solid"/>
                      <a:round/>
                      <a:headEnd type="none" w="med" len="med"/>
                      <a:tailEnd type="none" w="med" len="med"/>
                    </a:lnL>
                    <a:lnR w="12700" cap="flat" cmpd="sng" algn="ctr">
                      <a:solidFill>
                        <a:srgbClr val="C8C7C4"/>
                      </a:solidFill>
                      <a:prstDash val="solid"/>
                      <a:round/>
                      <a:headEnd type="none" w="med" len="med"/>
                      <a:tailEnd type="none" w="med" len="med"/>
                    </a:lnR>
                    <a:lnT w="12700" cap="flat" cmpd="sng" algn="ctr">
                      <a:solidFill>
                        <a:srgbClr val="B6B3AA"/>
                      </a:solidFill>
                      <a:prstDash val="solid"/>
                      <a:round/>
                      <a:headEnd type="none" w="med" len="med"/>
                      <a:tailEnd type="none" w="med" len="med"/>
                    </a:lnT>
                    <a:lnB w="12700" cap="flat" cmpd="sng" algn="ctr">
                      <a:solidFill>
                        <a:srgbClr val="C8C7C4"/>
                      </a:solidFill>
                      <a:prstDash val="solid"/>
                      <a:round/>
                      <a:headEnd type="none" w="med" len="med"/>
                      <a:tailEnd type="none" w="med" len="med"/>
                    </a:lnB>
                    <a:solidFill>
                      <a:srgbClr val="FBFAF6"/>
                    </a:solidFill>
                  </a:tcPr>
                </a:tc>
                <a:tc>
                  <a:txBody>
                    <a:bodyPr/>
                    <a:lstStyle/>
                    <a:p>
                      <a:pPr>
                        <a:buNone/>
                      </a:pPr>
                      <a:r>
                        <a:rPr lang="en-AU" sz="1100" dirty="0"/>
                        <a:t>ALP/GGT-predominant profile is typical. Bilirubin elevation carries prognostic significance, particularly in PBC</a:t>
                      </a:r>
                    </a:p>
                  </a:txBody>
                  <a:tcPr marL="28716" marR="28716" marT="14358" marB="14358" anchor="ctr">
                    <a:lnL w="12700" cap="flat" cmpd="sng" algn="ctr">
                      <a:solidFill>
                        <a:srgbClr val="C8C7C4"/>
                      </a:solidFill>
                      <a:prstDash val="solid"/>
                      <a:round/>
                      <a:headEnd type="none" w="med" len="med"/>
                      <a:tailEnd type="none" w="med" len="med"/>
                    </a:lnL>
                    <a:lnR w="12700" cap="flat" cmpd="sng" algn="ctr">
                      <a:solidFill>
                        <a:srgbClr val="C8C7C4"/>
                      </a:solidFill>
                      <a:prstDash val="solid"/>
                      <a:round/>
                      <a:headEnd type="none" w="med" len="med"/>
                      <a:tailEnd type="none" w="med" len="med"/>
                    </a:lnR>
                    <a:lnT w="12700" cap="flat" cmpd="sng" algn="ctr">
                      <a:solidFill>
                        <a:srgbClr val="B6B3AA"/>
                      </a:solidFill>
                      <a:prstDash val="solid"/>
                      <a:round/>
                      <a:headEnd type="none" w="med" len="med"/>
                      <a:tailEnd type="none" w="med" len="med"/>
                    </a:lnT>
                    <a:lnB w="12700" cap="flat" cmpd="sng" algn="ctr">
                      <a:solidFill>
                        <a:srgbClr val="C8C7C4"/>
                      </a:solidFill>
                      <a:prstDash val="solid"/>
                      <a:round/>
                      <a:headEnd type="none" w="med" len="med"/>
                      <a:tailEnd type="none" w="med" len="med"/>
                    </a:lnB>
                    <a:solidFill>
                      <a:srgbClr val="FBFAF6"/>
                    </a:solidFill>
                  </a:tcPr>
                </a:tc>
                <a:extLst>
                  <a:ext uri="{0D108BD9-81ED-4DB2-BD59-A6C34878D82A}">
                    <a16:rowId xmlns:a16="http://schemas.microsoft.com/office/drawing/2014/main" val="10003"/>
                  </a:ext>
                </a:extLst>
              </a:tr>
              <a:tr h="937395">
                <a:tc>
                  <a:txBody>
                    <a:bodyPr/>
                    <a:lstStyle/>
                    <a:p>
                      <a:pPr>
                        <a:buNone/>
                      </a:pPr>
                      <a:r>
                        <a:rPr lang="en-AU" sz="1200" b="1" dirty="0"/>
                        <a:t>Obstructive biliary pattern</a:t>
                      </a:r>
                    </a:p>
                  </a:txBody>
                  <a:tcPr marL="28716" marR="28716" marT="14358" marB="14358" anchor="ctr">
                    <a:lnL w="12700" cap="flat" cmpd="sng" algn="ctr">
                      <a:solidFill>
                        <a:srgbClr val="C4C2BC"/>
                      </a:solidFill>
                      <a:prstDash val="solid"/>
                      <a:round/>
                      <a:headEnd type="none" w="med" len="med"/>
                      <a:tailEnd type="none" w="med" len="med"/>
                    </a:lnL>
                    <a:lnR w="12700" cap="flat" cmpd="sng" algn="ctr">
                      <a:solidFill>
                        <a:srgbClr val="B6B3AA"/>
                      </a:solidFill>
                      <a:prstDash val="solid"/>
                      <a:round/>
                      <a:headEnd type="none" w="med" len="med"/>
                      <a:tailEnd type="none" w="med" len="med"/>
                    </a:lnR>
                    <a:lnT w="12700" cap="flat" cmpd="sng" algn="ctr">
                      <a:solidFill>
                        <a:srgbClr val="C8C7C4"/>
                      </a:solidFill>
                      <a:prstDash val="solid"/>
                      <a:round/>
                      <a:headEnd type="none" w="med" len="med"/>
                      <a:tailEnd type="none" w="med" len="med"/>
                    </a:lnT>
                    <a:lnB w="12700" cap="flat" cmpd="sng" algn="ctr">
                      <a:solidFill>
                        <a:srgbClr val="B6B3AA"/>
                      </a:solidFill>
                      <a:prstDash val="solid"/>
                      <a:round/>
                      <a:headEnd type="none" w="med" len="med"/>
                      <a:tailEnd type="none" w="med" len="med"/>
                    </a:lnB>
                    <a:solidFill>
                      <a:srgbClr val="E4E0D5"/>
                    </a:solidFill>
                  </a:tcPr>
                </a:tc>
                <a:tc>
                  <a:txBody>
                    <a:bodyPr/>
                    <a:lstStyle/>
                    <a:p>
                      <a:pPr>
                        <a:buNone/>
                      </a:pPr>
                      <a:r>
                        <a:rPr lang="en-AU" sz="1200"/>
                        <a:t>Often well-formed ductular proliferation, portal edema, neutrophils ± ductular bile plugs</a:t>
                      </a:r>
                    </a:p>
                  </a:txBody>
                  <a:tcPr marL="28716" marR="28716" marT="14358" marB="14358" anchor="ctr">
                    <a:lnL w="12700" cap="flat" cmpd="sng" algn="ctr">
                      <a:solidFill>
                        <a:srgbClr val="B6B3AA"/>
                      </a:solidFill>
                      <a:prstDash val="solid"/>
                      <a:round/>
                      <a:headEnd type="none" w="med" len="med"/>
                      <a:tailEnd type="none" w="med" len="med"/>
                    </a:lnL>
                    <a:lnR w="12700" cap="flat" cmpd="sng" algn="ctr">
                      <a:solidFill>
                        <a:srgbClr val="B6B3AA"/>
                      </a:solidFill>
                      <a:prstDash val="solid"/>
                      <a:round/>
                      <a:headEnd type="none" w="med" len="med"/>
                      <a:tailEnd type="none" w="med" len="med"/>
                    </a:lnR>
                    <a:lnT w="12700" cap="flat" cmpd="sng" algn="ctr">
                      <a:solidFill>
                        <a:srgbClr val="C8C7C4"/>
                      </a:solidFill>
                      <a:prstDash val="solid"/>
                      <a:round/>
                      <a:headEnd type="none" w="med" len="med"/>
                      <a:tailEnd type="none" w="med" len="med"/>
                    </a:lnT>
                    <a:lnB w="12700" cap="flat" cmpd="sng" algn="ctr">
                      <a:solidFill>
                        <a:srgbClr val="B6B3AA"/>
                      </a:solidFill>
                      <a:prstDash val="solid"/>
                      <a:round/>
                      <a:headEnd type="none" w="med" len="med"/>
                      <a:tailEnd type="none" w="med" len="med"/>
                    </a:lnB>
                    <a:solidFill>
                      <a:srgbClr val="E4E0D5"/>
                    </a:solidFill>
                  </a:tcPr>
                </a:tc>
                <a:tc>
                  <a:txBody>
                    <a:bodyPr/>
                    <a:lstStyle/>
                    <a:p>
                      <a:pPr>
                        <a:buNone/>
                      </a:pPr>
                      <a:r>
                        <a:rPr lang="en-AU" sz="1200"/>
                        <a:t>Choledocholithiasis, biliary strictures, malignancy, large-duct cholangiopathies</a:t>
                      </a:r>
                    </a:p>
                  </a:txBody>
                  <a:tcPr marL="28716" marR="28716" marT="14358" marB="14358" anchor="ctr">
                    <a:lnL w="12700" cap="flat" cmpd="sng" algn="ctr">
                      <a:solidFill>
                        <a:srgbClr val="B6B3AA"/>
                      </a:solidFill>
                      <a:prstDash val="solid"/>
                      <a:round/>
                      <a:headEnd type="none" w="med" len="med"/>
                      <a:tailEnd type="none" w="med" len="med"/>
                    </a:lnL>
                    <a:lnR w="12700" cap="flat" cmpd="sng" algn="ctr">
                      <a:solidFill>
                        <a:srgbClr val="B6B3AA"/>
                      </a:solidFill>
                      <a:prstDash val="solid"/>
                      <a:round/>
                      <a:headEnd type="none" w="med" len="med"/>
                      <a:tailEnd type="none" w="med" len="med"/>
                    </a:lnR>
                    <a:lnT w="12700" cap="flat" cmpd="sng" algn="ctr">
                      <a:solidFill>
                        <a:srgbClr val="C8C7C4"/>
                      </a:solidFill>
                      <a:prstDash val="solid"/>
                      <a:round/>
                      <a:headEnd type="none" w="med" len="med"/>
                      <a:tailEnd type="none" w="med" len="med"/>
                    </a:lnT>
                    <a:lnB w="12700" cap="flat" cmpd="sng" algn="ctr">
                      <a:solidFill>
                        <a:srgbClr val="B6B3AA"/>
                      </a:solidFill>
                      <a:prstDash val="solid"/>
                      <a:round/>
                      <a:headEnd type="none" w="med" len="med"/>
                      <a:tailEnd type="none" w="med" len="med"/>
                    </a:lnB>
                    <a:solidFill>
                      <a:srgbClr val="E4E0D5"/>
                    </a:solidFill>
                  </a:tcPr>
                </a:tc>
                <a:tc>
                  <a:txBody>
                    <a:bodyPr/>
                    <a:lstStyle/>
                    <a:p>
                      <a:pPr algn="ctr">
                        <a:buNone/>
                      </a:pPr>
                      <a:r>
                        <a:rPr lang="en-AU" sz="1200"/>
                        <a:t>Usually ↑; may be normal early</a:t>
                      </a:r>
                    </a:p>
                  </a:txBody>
                  <a:tcPr marL="28716" marR="28716" marT="14358" marB="14358" anchor="ctr">
                    <a:lnL w="12700" cap="flat" cmpd="sng" algn="ctr">
                      <a:solidFill>
                        <a:srgbClr val="B6B3AA"/>
                      </a:solidFill>
                      <a:prstDash val="solid"/>
                      <a:round/>
                      <a:headEnd type="none" w="med" len="med"/>
                      <a:tailEnd type="none" w="med" len="med"/>
                    </a:lnL>
                    <a:lnR w="12700" cap="flat" cmpd="sng" algn="ctr">
                      <a:solidFill>
                        <a:srgbClr val="B6B3AA"/>
                      </a:solidFill>
                      <a:prstDash val="solid"/>
                      <a:round/>
                      <a:headEnd type="none" w="med" len="med"/>
                      <a:tailEnd type="none" w="med" len="med"/>
                    </a:lnR>
                    <a:lnT w="12700" cap="flat" cmpd="sng" algn="ctr">
                      <a:solidFill>
                        <a:srgbClr val="C8C7C4"/>
                      </a:solidFill>
                      <a:prstDash val="solid"/>
                      <a:round/>
                      <a:headEnd type="none" w="med" len="med"/>
                      <a:tailEnd type="none" w="med" len="med"/>
                    </a:lnT>
                    <a:lnB w="12700" cap="flat" cmpd="sng" algn="ctr">
                      <a:solidFill>
                        <a:srgbClr val="B6B3AA"/>
                      </a:solidFill>
                      <a:prstDash val="solid"/>
                      <a:round/>
                      <a:headEnd type="none" w="med" len="med"/>
                      <a:tailEnd type="none" w="med" len="med"/>
                    </a:lnB>
                    <a:solidFill>
                      <a:srgbClr val="E4E0D5"/>
                    </a:solidFill>
                  </a:tcPr>
                </a:tc>
                <a:tc>
                  <a:txBody>
                    <a:bodyPr/>
                    <a:lstStyle/>
                    <a:p>
                      <a:pPr algn="ctr">
                        <a:buNone/>
                      </a:pPr>
                      <a:r>
                        <a:rPr lang="en-AU" sz="1200" dirty="0"/>
                        <a:t>Usually ↑</a:t>
                      </a:r>
                    </a:p>
                  </a:txBody>
                  <a:tcPr marL="28716" marR="28716" marT="14358" marB="14358" anchor="ctr">
                    <a:lnL w="12700" cap="flat" cmpd="sng" algn="ctr">
                      <a:solidFill>
                        <a:srgbClr val="B6B3AA"/>
                      </a:solidFill>
                      <a:prstDash val="solid"/>
                      <a:round/>
                      <a:headEnd type="none" w="med" len="med"/>
                      <a:tailEnd type="none" w="med" len="med"/>
                    </a:lnL>
                    <a:lnR w="12700" cap="flat" cmpd="sng" algn="ctr">
                      <a:solidFill>
                        <a:srgbClr val="B6B3AA"/>
                      </a:solidFill>
                      <a:prstDash val="solid"/>
                      <a:round/>
                      <a:headEnd type="none" w="med" len="med"/>
                      <a:tailEnd type="none" w="med" len="med"/>
                    </a:lnR>
                    <a:lnT w="12700" cap="flat" cmpd="sng" algn="ctr">
                      <a:solidFill>
                        <a:srgbClr val="C8C7C4"/>
                      </a:solidFill>
                      <a:prstDash val="solid"/>
                      <a:round/>
                      <a:headEnd type="none" w="med" len="med"/>
                      <a:tailEnd type="none" w="med" len="med"/>
                    </a:lnT>
                    <a:lnB w="12700" cap="flat" cmpd="sng" algn="ctr">
                      <a:solidFill>
                        <a:srgbClr val="B6B3AA"/>
                      </a:solidFill>
                      <a:prstDash val="solid"/>
                      <a:round/>
                      <a:headEnd type="none" w="med" len="med"/>
                      <a:tailEnd type="none" w="med" len="med"/>
                    </a:lnB>
                    <a:solidFill>
                      <a:srgbClr val="E4E0D5"/>
                    </a:solidFill>
                  </a:tcPr>
                </a:tc>
                <a:tc>
                  <a:txBody>
                    <a:bodyPr/>
                    <a:lstStyle/>
                    <a:p>
                      <a:pPr algn="l">
                        <a:buNone/>
                      </a:pPr>
                      <a:r>
                        <a:rPr lang="en-AU" sz="1200" dirty="0"/>
                        <a:t>often conjugated ↑ with sustained obstruction</a:t>
                      </a:r>
                    </a:p>
                  </a:txBody>
                  <a:tcPr marL="28716" marR="28716" marT="14358" marB="14358" anchor="ctr">
                    <a:lnL w="12700" cap="flat" cmpd="sng" algn="ctr">
                      <a:solidFill>
                        <a:srgbClr val="B6B3AA"/>
                      </a:solidFill>
                      <a:prstDash val="solid"/>
                      <a:round/>
                      <a:headEnd type="none" w="med" len="med"/>
                      <a:tailEnd type="none" w="med" len="med"/>
                    </a:lnL>
                    <a:lnR w="12700" cap="flat" cmpd="sng" algn="ctr">
                      <a:solidFill>
                        <a:srgbClr val="B6B3AA"/>
                      </a:solidFill>
                      <a:prstDash val="solid"/>
                      <a:round/>
                      <a:headEnd type="none" w="med" len="med"/>
                      <a:tailEnd type="none" w="med" len="med"/>
                    </a:lnR>
                    <a:lnT w="12700" cap="flat" cmpd="sng" algn="ctr">
                      <a:solidFill>
                        <a:srgbClr val="C8C7C4"/>
                      </a:solidFill>
                      <a:prstDash val="solid"/>
                      <a:round/>
                      <a:headEnd type="none" w="med" len="med"/>
                      <a:tailEnd type="none" w="med" len="med"/>
                    </a:lnT>
                    <a:lnB w="12700" cap="flat" cmpd="sng" algn="ctr">
                      <a:solidFill>
                        <a:srgbClr val="B6B3AA"/>
                      </a:solidFill>
                      <a:prstDash val="solid"/>
                      <a:round/>
                      <a:headEnd type="none" w="med" len="med"/>
                      <a:tailEnd type="none" w="med" len="med"/>
                    </a:lnB>
                    <a:solidFill>
                      <a:srgbClr val="E4E0D5"/>
                    </a:solidFill>
                  </a:tcPr>
                </a:tc>
                <a:tc>
                  <a:txBody>
                    <a:bodyPr/>
                    <a:lstStyle/>
                    <a:p>
                      <a:pPr>
                        <a:buNone/>
                      </a:pPr>
                      <a:r>
                        <a:rPr lang="en-AU" sz="1100" dirty="0"/>
                        <a:t>Acute obstruction may initially produce a marked AST/ALT spike, preceding the typical cholestatic biochemical pattern</a:t>
                      </a:r>
                    </a:p>
                  </a:txBody>
                  <a:tcPr marL="28716" marR="28716" marT="14358" marB="14358" anchor="ctr">
                    <a:lnL w="12700" cap="flat" cmpd="sng" algn="ctr">
                      <a:solidFill>
                        <a:srgbClr val="B6B3AA"/>
                      </a:solidFill>
                      <a:prstDash val="solid"/>
                      <a:round/>
                      <a:headEnd type="none" w="med" len="med"/>
                      <a:tailEnd type="none" w="med" len="med"/>
                    </a:lnL>
                    <a:lnR w="12700" cap="flat" cmpd="sng" algn="ctr">
                      <a:solidFill>
                        <a:srgbClr val="B6B3AA"/>
                      </a:solidFill>
                      <a:prstDash val="solid"/>
                      <a:round/>
                      <a:headEnd type="none" w="med" len="med"/>
                      <a:tailEnd type="none" w="med" len="med"/>
                    </a:lnR>
                    <a:lnT w="12700" cap="flat" cmpd="sng" algn="ctr">
                      <a:solidFill>
                        <a:srgbClr val="C8C7C4"/>
                      </a:solidFill>
                      <a:prstDash val="solid"/>
                      <a:round/>
                      <a:headEnd type="none" w="med" len="med"/>
                      <a:tailEnd type="none" w="med" len="med"/>
                    </a:lnT>
                    <a:lnB w="12700" cap="flat" cmpd="sng" algn="ctr">
                      <a:solidFill>
                        <a:srgbClr val="B6B3AA"/>
                      </a:solidFill>
                      <a:prstDash val="solid"/>
                      <a:round/>
                      <a:headEnd type="none" w="med" len="med"/>
                      <a:tailEnd type="none" w="med" len="med"/>
                    </a:lnB>
                    <a:solidFill>
                      <a:srgbClr val="E4E0D5"/>
                    </a:solidFill>
                  </a:tcPr>
                </a:tc>
                <a:extLst>
                  <a:ext uri="{0D108BD9-81ED-4DB2-BD59-A6C34878D82A}">
                    <a16:rowId xmlns:a16="http://schemas.microsoft.com/office/drawing/2014/main" val="10004"/>
                  </a:ext>
                </a:extLst>
              </a:tr>
            </a:tbl>
          </a:graphicData>
        </a:graphic>
      </p:graphicFrame>
      <p:sp>
        <p:nvSpPr>
          <p:cNvPr id="8" name="Text 4">
            <a:extLst>
              <a:ext uri="{FF2B5EF4-FFF2-40B4-BE49-F238E27FC236}">
                <a16:creationId xmlns:a16="http://schemas.microsoft.com/office/drawing/2014/main" id="{CFD9FCBD-EF31-4EA0-BE00-C46F685D4D4A}"/>
              </a:ext>
            </a:extLst>
          </p:cNvPr>
          <p:cNvSpPr/>
          <p:nvPr/>
        </p:nvSpPr>
        <p:spPr>
          <a:xfrm>
            <a:off x="337794" y="6328368"/>
            <a:ext cx="9483725" cy="238720"/>
          </a:xfrm>
          <a:prstGeom prst="rect">
            <a:avLst/>
          </a:prstGeom>
          <a:noFill/>
          <a:ln/>
        </p:spPr>
        <p:txBody>
          <a:bodyPr wrap="square" lIns="0" tIns="0" rIns="0" bIns="0" rtlCol="0" anchor="t">
            <a:normAutofit/>
          </a:bodyPr>
          <a:lstStyle/>
          <a:p>
            <a:pPr lvl="0">
              <a:lnSpc>
                <a:spcPts val="1680"/>
              </a:lnSpc>
              <a:defRPr/>
            </a:pPr>
            <a:r>
              <a:rPr lang="en-US" sz="1200" dirty="0">
                <a:solidFill>
                  <a:srgbClr val="5E6E74"/>
                </a:solidFill>
                <a:latin typeface="Arial" pitchFamily="34" charset="0"/>
                <a:ea typeface="Arial" pitchFamily="34" charset="-122"/>
                <a:cs typeface="Arial" pitchFamily="34" charset="-120"/>
              </a:rPr>
              <a:t>Thompson R, Vilarinho S, Miquel R ... Challenges in the diagnosis and treatment of genetic cholestasis in adults JHEP Reports, 2025; 8</a:t>
            </a:r>
            <a:endParaRPr kumimoji="0" lang="en-US" sz="1200" b="0" i="0" u="none" strike="noStrike" kern="1200" cap="none" spc="0" normalizeH="0" baseline="0" noProof="0" dirty="0">
              <a:ln>
                <a:noFill/>
              </a:ln>
              <a:solidFill>
                <a:srgbClr val="12262E"/>
              </a:solidFill>
              <a:effectLst/>
              <a:uLnTx/>
              <a:uFillTx/>
              <a:latin typeface="Arial" charset="0"/>
              <a:ea typeface="Arial" charset="0"/>
              <a:cs typeface="Arial" charset="0"/>
            </a:endParaRPr>
          </a:p>
        </p:txBody>
      </p:sp>
    </p:spTree>
    <p:extLst>
      <p:ext uri="{BB962C8B-B14F-4D97-AF65-F5344CB8AC3E}">
        <p14:creationId xmlns:p14="http://schemas.microsoft.com/office/powerpoint/2010/main" val="297484996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F84B57-37C9-4E88-553C-8820FC9A6513}"/>
            </a:ext>
          </a:extLst>
        </p:cNvPr>
        <p:cNvGrpSpPr/>
        <p:nvPr/>
      </p:nvGrpSpPr>
      <p:grpSpPr>
        <a:xfrm>
          <a:off x="0" y="0"/>
          <a:ext cx="0" cy="0"/>
          <a:chOff x="0" y="0"/>
          <a:chExt cx="0" cy="0"/>
        </a:xfrm>
      </p:grpSpPr>
      <p:cxnSp>
        <p:nvCxnSpPr>
          <p:cNvPr id="28" name="Connector: Curved 27">
            <a:extLst>
              <a:ext uri="{FF2B5EF4-FFF2-40B4-BE49-F238E27FC236}">
                <a16:creationId xmlns:a16="http://schemas.microsoft.com/office/drawing/2014/main" id="{49066EF5-41E6-E8A4-A59C-BEB560E28C67}"/>
              </a:ext>
            </a:extLst>
          </p:cNvPr>
          <p:cNvCxnSpPr>
            <a:cxnSpLocks/>
            <a:stCxn id="11" idx="2"/>
          </p:cNvCxnSpPr>
          <p:nvPr/>
        </p:nvCxnSpPr>
        <p:spPr>
          <a:xfrm rot="16200000" flipH="1">
            <a:off x="2593342" y="1876028"/>
            <a:ext cx="1577554" cy="2566194"/>
          </a:xfrm>
          <a:prstGeom prst="curvedConnector2">
            <a:avLst/>
          </a:prstGeom>
          <a:ln w="76200">
            <a:solidFill>
              <a:srgbClr val="1E3A44"/>
            </a:solidFill>
          </a:ln>
        </p:spPr>
        <p:style>
          <a:lnRef idx="1">
            <a:schemeClr val="accent1"/>
          </a:lnRef>
          <a:fillRef idx="0">
            <a:schemeClr val="accent1"/>
          </a:fillRef>
          <a:effectRef idx="0">
            <a:schemeClr val="accent1"/>
          </a:effectRef>
          <a:fontRef idx="minor">
            <a:schemeClr val="tx1"/>
          </a:fontRef>
        </p:style>
      </p:cxnSp>
      <p:cxnSp>
        <p:nvCxnSpPr>
          <p:cNvPr id="44" name="Connector: Curved 43">
            <a:extLst>
              <a:ext uri="{FF2B5EF4-FFF2-40B4-BE49-F238E27FC236}">
                <a16:creationId xmlns:a16="http://schemas.microsoft.com/office/drawing/2014/main" id="{6BC1BA78-42A3-E47A-E582-FC66B20E07D1}"/>
              </a:ext>
            </a:extLst>
          </p:cNvPr>
          <p:cNvCxnSpPr>
            <a:cxnSpLocks/>
            <a:stCxn id="8" idx="2"/>
          </p:cNvCxnSpPr>
          <p:nvPr/>
        </p:nvCxnSpPr>
        <p:spPr>
          <a:xfrm rot="16200000" flipH="1">
            <a:off x="3274831" y="3019348"/>
            <a:ext cx="379412" cy="3601772"/>
          </a:xfrm>
          <a:prstGeom prst="curvedConnector2">
            <a:avLst/>
          </a:prstGeom>
          <a:ln w="76200">
            <a:solidFill>
              <a:srgbClr val="0E6670"/>
            </a:solidFill>
          </a:ln>
        </p:spPr>
        <p:style>
          <a:lnRef idx="1">
            <a:schemeClr val="accent1"/>
          </a:lnRef>
          <a:fillRef idx="0">
            <a:schemeClr val="accent1"/>
          </a:fillRef>
          <a:effectRef idx="0">
            <a:schemeClr val="accent1"/>
          </a:effectRef>
          <a:fontRef idx="minor">
            <a:schemeClr val="tx1"/>
          </a:fontRef>
        </p:style>
      </p:cxnSp>
      <p:sp>
        <p:nvSpPr>
          <p:cNvPr id="2" name="Text 0">
            <a:extLst>
              <a:ext uri="{FF2B5EF4-FFF2-40B4-BE49-F238E27FC236}">
                <a16:creationId xmlns:a16="http://schemas.microsoft.com/office/drawing/2014/main" id="{CA86DA50-3A67-14F3-266B-4B43FBD034F9}"/>
              </a:ext>
            </a:extLst>
          </p:cNvPr>
          <p:cNvSpPr/>
          <p:nvPr/>
        </p:nvSpPr>
        <p:spPr>
          <a:xfrm>
            <a:off x="812800" y="406400"/>
            <a:ext cx="10883392"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0" cap="none" spc="150" normalizeH="0" baseline="0" noProof="0" dirty="0">
                <a:ln>
                  <a:noFill/>
                </a:ln>
                <a:solidFill>
                  <a:srgbClr val="BFD8D5"/>
                </a:solidFill>
                <a:effectLst/>
                <a:uLnTx/>
                <a:uFillTx/>
                <a:latin typeface="Arial" pitchFamily="34" charset="0"/>
                <a:ea typeface="Arial" pitchFamily="34" charset="-122"/>
                <a:cs typeface="Arial" pitchFamily="34" charset="-120"/>
              </a:rPr>
              <a:t>CHOLESTASIS: BEYOND BILE FLOW</a:t>
            </a:r>
            <a:endParaRPr kumimoji="0" lang="en-US" sz="1200" b="0" i="0" u="none" strike="noStrike" kern="1200" cap="none" spc="0" normalizeH="0" baseline="0" noProof="0" dirty="0">
              <a:ln>
                <a:noFill/>
              </a:ln>
              <a:solidFill>
                <a:srgbClr val="BFD8D5"/>
              </a:solidFill>
              <a:effectLst/>
              <a:uLnTx/>
              <a:uFillTx/>
              <a:latin typeface="Arial" charset="0"/>
              <a:ea typeface="Arial" charset="0"/>
              <a:cs typeface="Arial" charset="0"/>
            </a:endParaRPr>
          </a:p>
        </p:txBody>
      </p:sp>
      <p:sp>
        <p:nvSpPr>
          <p:cNvPr id="5" name="Shape 2">
            <a:extLst>
              <a:ext uri="{FF2B5EF4-FFF2-40B4-BE49-F238E27FC236}">
                <a16:creationId xmlns:a16="http://schemas.microsoft.com/office/drawing/2014/main" id="{345256F0-AAAD-2F77-D693-866EB100B290}"/>
              </a:ext>
            </a:extLst>
          </p:cNvPr>
          <p:cNvSpPr/>
          <p:nvPr/>
        </p:nvSpPr>
        <p:spPr>
          <a:xfrm>
            <a:off x="692150" y="3528803"/>
            <a:ext cx="1943100" cy="1308100"/>
          </a:xfrm>
          <a:custGeom>
            <a:avLst/>
            <a:gdLst/>
            <a:ahLst/>
            <a:cxnLst/>
            <a:rect l="l" t="t" r="r" b="b"/>
            <a:pathLst>
              <a:path w="1943100" h="1308100">
                <a:moveTo>
                  <a:pt x="558800" y="0"/>
                </a:moveTo>
                <a:lnTo>
                  <a:pt x="1803400" y="0"/>
                </a:lnTo>
                <a:arcTo wR="139700" hR="139700" stAng="16200000" swAng="5400000"/>
                <a:lnTo>
                  <a:pt x="1943100" y="749300"/>
                </a:lnTo>
                <a:arcTo wR="558800" hR="558800" stAng="0" swAng="5400000"/>
                <a:lnTo>
                  <a:pt x="139700" y="1308100"/>
                </a:lnTo>
                <a:arcTo wR="139700" hR="139700" stAng="5400000" swAng="5400000"/>
                <a:lnTo>
                  <a:pt x="0" y="558800"/>
                </a:lnTo>
                <a:arcTo wR="558800" hR="558800" stAng="10800000" swAng="5400000"/>
                <a:close/>
              </a:path>
            </a:pathLst>
          </a:custGeom>
          <a:solidFill>
            <a:srgbClr val="1E3A44"/>
          </a:solidFill>
          <a:ln w="19050">
            <a:solidFill>
              <a:srgbClr val="2B4852"/>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BFD8D5"/>
              </a:solidFill>
              <a:effectLst/>
              <a:uLnTx/>
              <a:uFillTx/>
              <a:latin typeface="Arial"/>
              <a:ea typeface="+mn-ea"/>
              <a:cs typeface="+mn-cs"/>
            </a:endParaRPr>
          </a:p>
        </p:txBody>
      </p:sp>
      <p:sp>
        <p:nvSpPr>
          <p:cNvPr id="6" name="Text 3">
            <a:extLst>
              <a:ext uri="{FF2B5EF4-FFF2-40B4-BE49-F238E27FC236}">
                <a16:creationId xmlns:a16="http://schemas.microsoft.com/office/drawing/2014/main" id="{669AE58C-F740-1853-4F9B-3F235127BFA6}"/>
              </a:ext>
            </a:extLst>
          </p:cNvPr>
          <p:cNvSpPr/>
          <p:nvPr/>
        </p:nvSpPr>
        <p:spPr>
          <a:xfrm>
            <a:off x="1485900" y="3760578"/>
            <a:ext cx="355600" cy="355600"/>
          </a:xfrm>
          <a:prstGeom prst="roundRect">
            <a:avLst>
              <a:gd name="adj" fmla="val 50000"/>
            </a:avLst>
          </a:prstGeom>
          <a:noFill/>
          <a:ln w="19050">
            <a:solidFill>
              <a:srgbClr val="4B6770"/>
            </a:solidFill>
            <a:prstDash val="solid"/>
          </a:ln>
        </p:spPr>
        <p:txBody>
          <a:bodyPr wrap="square" lIns="0" tIns="0" rIns="0" bIns="0" rtlCol="0" anchor="ctr">
            <a:normAutofit/>
          </a:bodyPr>
          <a:lstStyle/>
          <a:p>
            <a:pPr marL="0" marR="0" lvl="0" indent="0" algn="ctr" defTabSz="914400" rtl="0" eaLnBrk="1" fontAlgn="auto" latinLnBrk="0" hangingPunct="1">
              <a:lnSpc>
                <a:spcPts val="14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7F979D"/>
                </a:solidFill>
                <a:effectLst/>
                <a:uLnTx/>
                <a:uFillTx/>
                <a:latin typeface="Arial" pitchFamily="34" charset="0"/>
                <a:ea typeface="+mn-ea"/>
                <a:cs typeface="Arial" pitchFamily="34" charset="-120"/>
              </a:rPr>
              <a:t>1</a:t>
            </a:r>
          </a:p>
        </p:txBody>
      </p:sp>
      <p:sp>
        <p:nvSpPr>
          <p:cNvPr id="7" name="Text 4">
            <a:extLst>
              <a:ext uri="{FF2B5EF4-FFF2-40B4-BE49-F238E27FC236}">
                <a16:creationId xmlns:a16="http://schemas.microsoft.com/office/drawing/2014/main" id="{6CB92824-A72A-37FA-2F50-0A25FA4BB46D}"/>
              </a:ext>
            </a:extLst>
          </p:cNvPr>
          <p:cNvSpPr/>
          <p:nvPr/>
        </p:nvSpPr>
        <p:spPr>
          <a:xfrm>
            <a:off x="1119386" y="4166978"/>
            <a:ext cx="1088529" cy="244475"/>
          </a:xfrm>
          <a:prstGeom prst="rect">
            <a:avLst/>
          </a:prstGeom>
          <a:noFill/>
          <a:ln/>
        </p:spPr>
        <p:txBody>
          <a:bodyPr wrap="square" lIns="0" tIns="0" rIns="0" bIns="0" rtlCol="0" anchor="t">
            <a:normAutofit/>
          </a:bodyPr>
          <a:lstStyle/>
          <a:p>
            <a:pPr marL="0" marR="0" lvl="0" indent="0" algn="ctr" defTabSz="914400" rtl="0" eaLnBrk="1" fontAlgn="auto" latinLnBrk="0" hangingPunct="1">
              <a:lnSpc>
                <a:spcPts val="1725"/>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7F979D"/>
                </a:solidFill>
                <a:effectLst/>
                <a:uLnTx/>
                <a:uFillTx/>
                <a:latin typeface="Arial" pitchFamily="34" charset="0"/>
                <a:ea typeface="+mn-ea"/>
                <a:cs typeface="Arial" pitchFamily="34" charset="-120"/>
              </a:rPr>
              <a:t>What</a:t>
            </a:r>
            <a:r>
              <a:rPr kumimoji="0" lang="en-US" sz="1500" b="1" i="0" u="none" strike="noStrike" kern="1200" cap="none" spc="0" normalizeH="0" baseline="0" noProof="0" dirty="0">
                <a:ln>
                  <a:noFill/>
                </a:ln>
                <a:solidFill>
                  <a:srgbClr val="FFFFFF"/>
                </a:solidFill>
                <a:effectLst/>
                <a:uLnTx/>
                <a:uFillTx/>
                <a:latin typeface="Arial" pitchFamily="34" charset="0"/>
                <a:ea typeface="Arial" pitchFamily="34" charset="-122"/>
                <a:cs typeface="Arial" pitchFamily="34" charset="-120"/>
              </a:rPr>
              <a:t> </a:t>
            </a:r>
            <a:r>
              <a:rPr kumimoji="0" lang="en-US" sz="1500" b="0" i="0" u="none" strike="noStrike" kern="1200" cap="none" spc="0" normalizeH="0" baseline="0" noProof="0" dirty="0">
                <a:ln>
                  <a:noFill/>
                </a:ln>
                <a:solidFill>
                  <a:srgbClr val="7F979D"/>
                </a:solidFill>
                <a:effectLst/>
                <a:uLnTx/>
                <a:uFillTx/>
                <a:latin typeface="Arial" pitchFamily="34" charset="0"/>
                <a:ea typeface="+mn-ea"/>
                <a:cs typeface="Arial" pitchFamily="34" charset="-120"/>
              </a:rPr>
              <a:t>is</a:t>
            </a:r>
          </a:p>
        </p:txBody>
      </p:sp>
      <p:sp>
        <p:nvSpPr>
          <p:cNvPr id="8" name="Text 5">
            <a:extLst>
              <a:ext uri="{FF2B5EF4-FFF2-40B4-BE49-F238E27FC236}">
                <a16:creationId xmlns:a16="http://schemas.microsoft.com/office/drawing/2014/main" id="{114E3B2D-1E10-0DC0-FD4F-B31BC18B4357}"/>
              </a:ext>
            </a:extLst>
          </p:cNvPr>
          <p:cNvSpPr/>
          <p:nvPr/>
        </p:nvSpPr>
        <p:spPr>
          <a:xfrm>
            <a:off x="1041013" y="4386053"/>
            <a:ext cx="1245275" cy="244475"/>
          </a:xfrm>
          <a:prstGeom prst="rect">
            <a:avLst/>
          </a:prstGeom>
          <a:noFill/>
          <a:ln/>
        </p:spPr>
        <p:txBody>
          <a:bodyPr wrap="square" lIns="0" tIns="0" rIns="0" bIns="0" rtlCol="0" anchor="t">
            <a:normAutofit/>
          </a:bodyPr>
          <a:lstStyle/>
          <a:p>
            <a:pPr marL="0" marR="0" lvl="0" indent="0" algn="ctr" defTabSz="914400" rtl="0" eaLnBrk="1" fontAlgn="auto" latinLnBrk="0" hangingPunct="1">
              <a:lnSpc>
                <a:spcPts val="1725"/>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7F979D"/>
                </a:solidFill>
                <a:effectLst/>
                <a:uLnTx/>
                <a:uFillTx/>
                <a:latin typeface="Arial" pitchFamily="34" charset="0"/>
                <a:ea typeface="+mn-ea"/>
                <a:cs typeface="Arial" pitchFamily="34" charset="-120"/>
              </a:rPr>
              <a:t>cholestasis</a:t>
            </a:r>
          </a:p>
        </p:txBody>
      </p:sp>
      <p:sp>
        <p:nvSpPr>
          <p:cNvPr id="9" name="Shape 6">
            <a:extLst>
              <a:ext uri="{FF2B5EF4-FFF2-40B4-BE49-F238E27FC236}">
                <a16:creationId xmlns:a16="http://schemas.microsoft.com/office/drawing/2014/main" id="{AE15A046-797E-2D5A-F58B-795292669A70}"/>
              </a:ext>
            </a:extLst>
          </p:cNvPr>
          <p:cNvSpPr/>
          <p:nvPr/>
        </p:nvSpPr>
        <p:spPr>
          <a:xfrm>
            <a:off x="1124347" y="1484523"/>
            <a:ext cx="1949450" cy="1314450"/>
          </a:xfrm>
          <a:custGeom>
            <a:avLst/>
            <a:gdLst/>
            <a:ahLst/>
            <a:cxnLst/>
            <a:rect l="l" t="t" r="r" b="b"/>
            <a:pathLst>
              <a:path w="1949450" h="1314450">
                <a:moveTo>
                  <a:pt x="142875" y="0"/>
                </a:moveTo>
                <a:lnTo>
                  <a:pt x="1387475" y="0"/>
                </a:lnTo>
                <a:arcTo wR="561975" hR="561975" stAng="16200000" swAng="5400000"/>
                <a:lnTo>
                  <a:pt x="1949450" y="1171575"/>
                </a:lnTo>
                <a:arcTo wR="142875" hR="142875" stAng="0" swAng="5400000"/>
                <a:lnTo>
                  <a:pt x="561975" y="1314450"/>
                </a:lnTo>
                <a:arcTo wR="561975" hR="561975" stAng="5400000" swAng="5400000"/>
                <a:lnTo>
                  <a:pt x="0" y="142875"/>
                </a:lnTo>
                <a:arcTo wR="142875" hR="142875" stAng="10800000" swAng="5400000"/>
                <a:close/>
              </a:path>
            </a:pathLst>
          </a:custGeom>
          <a:solidFill>
            <a:srgbClr val="1E3A44"/>
          </a:solidFill>
          <a:ln w="19050">
            <a:solidFill>
              <a:srgbClr val="2B4852"/>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BFD8D5"/>
              </a:solidFill>
              <a:effectLst/>
              <a:uLnTx/>
              <a:uFillTx/>
              <a:latin typeface="Arial"/>
              <a:ea typeface="+mn-ea"/>
              <a:cs typeface="+mn-cs"/>
            </a:endParaRPr>
          </a:p>
        </p:txBody>
      </p:sp>
      <p:sp>
        <p:nvSpPr>
          <p:cNvPr id="10" name="Text 7">
            <a:extLst>
              <a:ext uri="{FF2B5EF4-FFF2-40B4-BE49-F238E27FC236}">
                <a16:creationId xmlns:a16="http://schemas.microsoft.com/office/drawing/2014/main" id="{8229C8D8-6EDA-EF55-0233-9EA90AA05E94}"/>
              </a:ext>
            </a:extLst>
          </p:cNvPr>
          <p:cNvSpPr/>
          <p:nvPr/>
        </p:nvSpPr>
        <p:spPr>
          <a:xfrm>
            <a:off x="1930797" y="1728998"/>
            <a:ext cx="336550" cy="336550"/>
          </a:xfrm>
          <a:prstGeom prst="roundRect">
            <a:avLst>
              <a:gd name="adj" fmla="val 50000"/>
            </a:avLst>
          </a:prstGeom>
          <a:noFill/>
          <a:ln w="19050">
            <a:solidFill>
              <a:srgbClr val="4B6770"/>
            </a:solidFill>
            <a:prstDash val="solid"/>
          </a:ln>
        </p:spPr>
        <p:txBody>
          <a:bodyPr wrap="square" lIns="0" tIns="0" rIns="0" bIns="0" rtlCol="0" anchor="ctr">
            <a:normAutofit/>
          </a:bodyPr>
          <a:lstStyle/>
          <a:p>
            <a:pPr marL="0" marR="0" lvl="0" indent="0" algn="ctr" defTabSz="914400" rtl="0" eaLnBrk="1" fontAlgn="auto" latinLnBrk="0" hangingPunct="1">
              <a:lnSpc>
                <a:spcPts val="14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7F979D"/>
                </a:solidFill>
                <a:effectLst/>
                <a:uLnTx/>
                <a:uFillTx/>
                <a:latin typeface="Arial" pitchFamily="34" charset="0"/>
                <a:ea typeface="Arial" pitchFamily="34" charset="-122"/>
                <a:cs typeface="Arial" pitchFamily="34" charset="-120"/>
              </a:rPr>
              <a:t>2</a:t>
            </a:r>
            <a:endParaRPr kumimoji="0" lang="en-US" sz="1400" b="0" i="0" u="none" strike="noStrike" kern="1200" cap="none" spc="0" normalizeH="0" baseline="0" noProof="0" dirty="0">
              <a:ln>
                <a:noFill/>
              </a:ln>
              <a:solidFill>
                <a:srgbClr val="BFD8D5"/>
              </a:solidFill>
              <a:effectLst/>
              <a:uLnTx/>
              <a:uFillTx/>
              <a:latin typeface="Arial" charset="0"/>
              <a:ea typeface="Arial" charset="0"/>
              <a:cs typeface="Arial" charset="0"/>
            </a:endParaRPr>
          </a:p>
        </p:txBody>
      </p:sp>
      <p:sp>
        <p:nvSpPr>
          <p:cNvPr id="11" name="Text 8">
            <a:extLst>
              <a:ext uri="{FF2B5EF4-FFF2-40B4-BE49-F238E27FC236}">
                <a16:creationId xmlns:a16="http://schemas.microsoft.com/office/drawing/2014/main" id="{B18D30A6-321C-D22D-5F6A-46343F7CC0BC}"/>
              </a:ext>
            </a:extLst>
          </p:cNvPr>
          <p:cNvSpPr/>
          <p:nvPr/>
        </p:nvSpPr>
        <p:spPr>
          <a:xfrm>
            <a:off x="1544042" y="2125873"/>
            <a:ext cx="1109960" cy="244475"/>
          </a:xfrm>
          <a:prstGeom prst="rect">
            <a:avLst/>
          </a:prstGeom>
          <a:noFill/>
          <a:ln/>
        </p:spPr>
        <p:txBody>
          <a:bodyPr wrap="square" lIns="0" tIns="0" rIns="0" bIns="0" rtlCol="0" anchor="t">
            <a:normAutofit/>
          </a:bodyPr>
          <a:lstStyle/>
          <a:p>
            <a:pPr marL="0" marR="0" lvl="0" indent="0" algn="ctr" defTabSz="914400" rtl="0" eaLnBrk="1" fontAlgn="auto" latinLnBrk="0" hangingPunct="1">
              <a:lnSpc>
                <a:spcPts val="1725"/>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7F979D"/>
                </a:solidFill>
                <a:effectLst/>
                <a:uLnTx/>
                <a:uFillTx/>
                <a:latin typeface="Arial" pitchFamily="34" charset="0"/>
                <a:ea typeface="Arial" pitchFamily="34" charset="-122"/>
                <a:cs typeface="Arial" pitchFamily="34" charset="-120"/>
              </a:rPr>
              <a:t>The biopsy</a:t>
            </a:r>
            <a:endParaRPr kumimoji="0" lang="en-US" sz="1500" b="0" i="0" u="none" strike="noStrike" kern="1200" cap="none" spc="0" normalizeH="0" baseline="0" noProof="0" dirty="0">
              <a:ln>
                <a:noFill/>
              </a:ln>
              <a:solidFill>
                <a:srgbClr val="BFD8D5"/>
              </a:solidFill>
              <a:effectLst/>
              <a:uLnTx/>
              <a:uFillTx/>
              <a:latin typeface="Arial" charset="0"/>
              <a:ea typeface="Arial" charset="0"/>
              <a:cs typeface="Arial" charset="0"/>
            </a:endParaRPr>
          </a:p>
        </p:txBody>
      </p:sp>
      <p:sp>
        <p:nvSpPr>
          <p:cNvPr id="12" name="Text 9">
            <a:extLst>
              <a:ext uri="{FF2B5EF4-FFF2-40B4-BE49-F238E27FC236}">
                <a16:creationId xmlns:a16="http://schemas.microsoft.com/office/drawing/2014/main" id="{9512D424-A84F-A908-6042-56764B220CDB}"/>
              </a:ext>
            </a:extLst>
          </p:cNvPr>
          <p:cNvSpPr/>
          <p:nvPr/>
        </p:nvSpPr>
        <p:spPr>
          <a:xfrm>
            <a:off x="1463526" y="2344948"/>
            <a:ext cx="1270992" cy="244475"/>
          </a:xfrm>
          <a:prstGeom prst="rect">
            <a:avLst/>
          </a:prstGeom>
          <a:noFill/>
          <a:ln/>
        </p:spPr>
        <p:txBody>
          <a:bodyPr wrap="square" lIns="0" tIns="0" rIns="0" bIns="0" rtlCol="0" anchor="t">
            <a:normAutofit/>
          </a:bodyPr>
          <a:lstStyle/>
          <a:p>
            <a:pPr marL="0" marR="0" lvl="0" indent="0" algn="ctr" defTabSz="914400" rtl="0" eaLnBrk="1" fontAlgn="auto" latinLnBrk="0" hangingPunct="1">
              <a:lnSpc>
                <a:spcPts val="1725"/>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7F979D"/>
                </a:solidFill>
                <a:effectLst/>
                <a:uLnTx/>
                <a:uFillTx/>
                <a:latin typeface="Arial" pitchFamily="34" charset="0"/>
                <a:ea typeface="Arial" pitchFamily="34" charset="-122"/>
                <a:cs typeface="Arial" pitchFamily="34" charset="-120"/>
              </a:rPr>
              <a:t>and patterns</a:t>
            </a:r>
            <a:endParaRPr kumimoji="0" lang="en-US" sz="1500" b="0" i="0" u="none" strike="noStrike" kern="1200" cap="none" spc="0" normalizeH="0" baseline="0" noProof="0" dirty="0">
              <a:ln>
                <a:noFill/>
              </a:ln>
              <a:solidFill>
                <a:srgbClr val="BFD8D5"/>
              </a:solidFill>
              <a:effectLst/>
              <a:uLnTx/>
              <a:uFillTx/>
              <a:latin typeface="Arial" charset="0"/>
              <a:ea typeface="Arial" charset="0"/>
              <a:cs typeface="Arial" charset="0"/>
            </a:endParaRPr>
          </a:p>
        </p:txBody>
      </p:sp>
      <p:sp>
        <p:nvSpPr>
          <p:cNvPr id="13" name="Shape 10">
            <a:extLst>
              <a:ext uri="{FF2B5EF4-FFF2-40B4-BE49-F238E27FC236}">
                <a16:creationId xmlns:a16="http://schemas.microsoft.com/office/drawing/2014/main" id="{7EE7E667-E421-7977-1ECF-116114FBCB97}"/>
              </a:ext>
            </a:extLst>
          </p:cNvPr>
          <p:cNvSpPr/>
          <p:nvPr/>
        </p:nvSpPr>
        <p:spPr>
          <a:xfrm>
            <a:off x="3251597" y="1293813"/>
            <a:ext cx="1949450" cy="1314450"/>
          </a:xfrm>
          <a:prstGeom prst="roundRect">
            <a:avLst>
              <a:gd name="adj" fmla="val 28261"/>
            </a:avLst>
          </a:prstGeom>
          <a:solidFill>
            <a:srgbClr val="0E6670"/>
          </a:solidFill>
          <a:ln w="25400">
            <a:solidFill>
              <a:srgbClr val="F6F3EC"/>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BFD8D5"/>
              </a:solidFill>
              <a:effectLst/>
              <a:uLnTx/>
              <a:uFillTx/>
              <a:latin typeface="Arial"/>
              <a:ea typeface="+mn-ea"/>
              <a:cs typeface="+mn-cs"/>
            </a:endParaRPr>
          </a:p>
        </p:txBody>
      </p:sp>
      <p:sp>
        <p:nvSpPr>
          <p:cNvPr id="14" name="Text 11">
            <a:extLst>
              <a:ext uri="{FF2B5EF4-FFF2-40B4-BE49-F238E27FC236}">
                <a16:creationId xmlns:a16="http://schemas.microsoft.com/office/drawing/2014/main" id="{F86B1178-9FA0-9660-7338-1C5A4F9A063D}"/>
              </a:ext>
            </a:extLst>
          </p:cNvPr>
          <p:cNvSpPr/>
          <p:nvPr/>
        </p:nvSpPr>
        <p:spPr>
          <a:xfrm>
            <a:off x="4058047" y="1428751"/>
            <a:ext cx="336550" cy="336550"/>
          </a:xfrm>
          <a:prstGeom prst="roundRect">
            <a:avLst>
              <a:gd name="adj" fmla="val 50000"/>
            </a:avLst>
          </a:prstGeom>
          <a:solidFill>
            <a:srgbClr val="F6F3EC"/>
          </a:solidFill>
          <a:ln/>
        </p:spPr>
        <p:txBody>
          <a:bodyPr wrap="square" lIns="0" tIns="0" rIns="0" bIns="0" rtlCol="0" anchor="ctr">
            <a:normAutofit/>
          </a:bodyPr>
          <a:lstStyle/>
          <a:p>
            <a:pPr marL="0" marR="0" lvl="0" indent="0" algn="ctr" defTabSz="914400" rtl="0" eaLnBrk="1" fontAlgn="auto" latinLnBrk="0" hangingPunct="1">
              <a:lnSpc>
                <a:spcPts val="14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E6670"/>
                </a:solidFill>
                <a:effectLst/>
                <a:uLnTx/>
                <a:uFillTx/>
                <a:latin typeface="Arial" pitchFamily="34" charset="0"/>
                <a:ea typeface="+mn-ea"/>
                <a:cs typeface="Arial" pitchFamily="34" charset="-120"/>
              </a:rPr>
              <a:t>3</a:t>
            </a:r>
          </a:p>
        </p:txBody>
      </p:sp>
      <p:sp>
        <p:nvSpPr>
          <p:cNvPr id="15" name="Text 12">
            <a:extLst>
              <a:ext uri="{FF2B5EF4-FFF2-40B4-BE49-F238E27FC236}">
                <a16:creationId xmlns:a16="http://schemas.microsoft.com/office/drawing/2014/main" id="{07CA5E24-9446-74FA-9DFE-F0BC689480E1}"/>
              </a:ext>
            </a:extLst>
          </p:cNvPr>
          <p:cNvSpPr/>
          <p:nvPr/>
        </p:nvSpPr>
        <p:spPr>
          <a:xfrm>
            <a:off x="3613150" y="1825626"/>
            <a:ext cx="1226344" cy="244475"/>
          </a:xfrm>
          <a:prstGeom prst="rect">
            <a:avLst/>
          </a:prstGeom>
          <a:noFill/>
          <a:ln/>
        </p:spPr>
        <p:txBody>
          <a:bodyPr wrap="square" lIns="0" tIns="0" rIns="0" bIns="0" rtlCol="0" anchor="t">
            <a:normAutofit/>
          </a:bodyPr>
          <a:lstStyle/>
          <a:p>
            <a:pPr marL="0" marR="0" lvl="0" indent="0" algn="ctr" defTabSz="914400" rtl="0" eaLnBrk="1" fontAlgn="auto" latinLnBrk="0" hangingPunct="1">
              <a:lnSpc>
                <a:spcPts val="1725"/>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FFFFFF"/>
                </a:solidFill>
                <a:effectLst/>
                <a:uLnTx/>
                <a:uFillTx/>
                <a:latin typeface="Arial" pitchFamily="34" charset="0"/>
                <a:ea typeface="+mn-ea"/>
                <a:cs typeface="Arial" pitchFamily="34" charset="-120"/>
              </a:rPr>
              <a:t>Pruritus:</a:t>
            </a:r>
          </a:p>
        </p:txBody>
      </p:sp>
      <p:sp>
        <p:nvSpPr>
          <p:cNvPr id="16" name="Text 13">
            <a:extLst>
              <a:ext uri="{FF2B5EF4-FFF2-40B4-BE49-F238E27FC236}">
                <a16:creationId xmlns:a16="http://schemas.microsoft.com/office/drawing/2014/main" id="{8D49B21A-BD8B-0099-32AF-D421B04B6D8F}"/>
              </a:ext>
            </a:extLst>
          </p:cNvPr>
          <p:cNvSpPr/>
          <p:nvPr/>
        </p:nvSpPr>
        <p:spPr>
          <a:xfrm>
            <a:off x="3613150" y="2044701"/>
            <a:ext cx="1226344" cy="244475"/>
          </a:xfrm>
          <a:prstGeom prst="rect">
            <a:avLst/>
          </a:prstGeom>
          <a:noFill/>
          <a:ln/>
        </p:spPr>
        <p:txBody>
          <a:bodyPr wrap="square" lIns="0" tIns="0" rIns="0" bIns="0" rtlCol="0" anchor="t">
            <a:normAutofit/>
          </a:bodyPr>
          <a:lstStyle/>
          <a:p>
            <a:pPr marL="0" marR="0" lvl="0" indent="0" algn="ctr" defTabSz="914400" rtl="0" eaLnBrk="1" fontAlgn="auto" latinLnBrk="0" hangingPunct="1">
              <a:lnSpc>
                <a:spcPts val="1725"/>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FFFFFF"/>
                </a:solidFill>
                <a:effectLst/>
                <a:uLnTx/>
                <a:uFillTx/>
                <a:latin typeface="Arial" pitchFamily="34" charset="0"/>
                <a:ea typeface="+mn-ea"/>
                <a:cs typeface="Arial" pitchFamily="34" charset="-120"/>
              </a:rPr>
              <a:t>mechanisms</a:t>
            </a:r>
          </a:p>
        </p:txBody>
      </p:sp>
      <p:sp>
        <p:nvSpPr>
          <p:cNvPr id="17" name="Text 14">
            <a:extLst>
              <a:ext uri="{FF2B5EF4-FFF2-40B4-BE49-F238E27FC236}">
                <a16:creationId xmlns:a16="http://schemas.microsoft.com/office/drawing/2014/main" id="{98E94F7B-7F6A-B043-98EE-C70889B18263}"/>
              </a:ext>
            </a:extLst>
          </p:cNvPr>
          <p:cNvSpPr/>
          <p:nvPr/>
        </p:nvSpPr>
        <p:spPr>
          <a:xfrm>
            <a:off x="3520996" y="2263776"/>
            <a:ext cx="1410652" cy="244475"/>
          </a:xfrm>
          <a:prstGeom prst="rect">
            <a:avLst/>
          </a:prstGeom>
          <a:noFill/>
          <a:ln/>
        </p:spPr>
        <p:txBody>
          <a:bodyPr wrap="square" lIns="0" tIns="0" rIns="0" bIns="0" rtlCol="0" anchor="t">
            <a:normAutofit/>
          </a:bodyPr>
          <a:lstStyle/>
          <a:p>
            <a:pPr marL="0" marR="0" lvl="0" indent="0" algn="ctr" defTabSz="914400" rtl="0" eaLnBrk="1" fontAlgn="auto" latinLnBrk="0" hangingPunct="1">
              <a:lnSpc>
                <a:spcPts val="1725"/>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FFFFFF"/>
                </a:solidFill>
                <a:effectLst/>
                <a:uLnTx/>
                <a:uFillTx/>
                <a:latin typeface="Arial" pitchFamily="34" charset="0"/>
                <a:ea typeface="+mn-ea"/>
                <a:cs typeface="Arial" pitchFamily="34" charset="-120"/>
              </a:rPr>
              <a:t>and treatment</a:t>
            </a:r>
          </a:p>
        </p:txBody>
      </p:sp>
      <p:sp>
        <p:nvSpPr>
          <p:cNvPr id="18" name="Shape 15">
            <a:extLst>
              <a:ext uri="{FF2B5EF4-FFF2-40B4-BE49-F238E27FC236}">
                <a16:creationId xmlns:a16="http://schemas.microsoft.com/office/drawing/2014/main" id="{E405E64D-BE5E-166C-7BE7-FE46BD5F06AA}"/>
              </a:ext>
            </a:extLst>
          </p:cNvPr>
          <p:cNvSpPr/>
          <p:nvPr/>
        </p:nvSpPr>
        <p:spPr>
          <a:xfrm>
            <a:off x="5839222" y="1606551"/>
            <a:ext cx="1949450" cy="1314450"/>
          </a:xfrm>
          <a:custGeom>
            <a:avLst/>
            <a:gdLst/>
            <a:ahLst/>
            <a:cxnLst/>
            <a:rect l="l" t="t" r="r" b="b"/>
            <a:pathLst>
              <a:path w="1949450" h="1314450">
                <a:moveTo>
                  <a:pt x="561975" y="0"/>
                </a:moveTo>
                <a:lnTo>
                  <a:pt x="1806575" y="0"/>
                </a:lnTo>
                <a:arcTo wR="142875" hR="142875" stAng="16200000" swAng="5400000"/>
                <a:lnTo>
                  <a:pt x="1949450" y="752475"/>
                </a:lnTo>
                <a:arcTo wR="561975" hR="561975" stAng="0" swAng="5400000"/>
                <a:lnTo>
                  <a:pt x="142875" y="1314450"/>
                </a:lnTo>
                <a:arcTo wR="142875" hR="142875" stAng="5400000" swAng="5400000"/>
                <a:lnTo>
                  <a:pt x="0" y="561975"/>
                </a:lnTo>
                <a:arcTo wR="561975" hR="561975" stAng="10800000" swAng="5400000"/>
                <a:close/>
              </a:path>
            </a:pathLst>
          </a:custGeom>
          <a:solidFill>
            <a:srgbClr val="1E3A44"/>
          </a:solidFill>
          <a:ln w="19050">
            <a:solidFill>
              <a:srgbClr val="2B4852"/>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BFD8D5"/>
              </a:solidFill>
              <a:effectLst/>
              <a:uLnTx/>
              <a:uFillTx/>
              <a:latin typeface="Arial"/>
              <a:ea typeface="+mn-ea"/>
              <a:cs typeface="+mn-cs"/>
            </a:endParaRPr>
          </a:p>
        </p:txBody>
      </p:sp>
      <p:sp>
        <p:nvSpPr>
          <p:cNvPr id="19" name="Text 16">
            <a:extLst>
              <a:ext uri="{FF2B5EF4-FFF2-40B4-BE49-F238E27FC236}">
                <a16:creationId xmlns:a16="http://schemas.microsoft.com/office/drawing/2014/main" id="{EEA4AED6-5629-E9AD-0480-3C93CF770D6D}"/>
              </a:ext>
            </a:extLst>
          </p:cNvPr>
          <p:cNvSpPr/>
          <p:nvPr/>
        </p:nvSpPr>
        <p:spPr>
          <a:xfrm>
            <a:off x="6645672" y="1851026"/>
            <a:ext cx="336550" cy="336550"/>
          </a:xfrm>
          <a:prstGeom prst="roundRect">
            <a:avLst>
              <a:gd name="adj" fmla="val 50000"/>
            </a:avLst>
          </a:prstGeom>
          <a:noFill/>
          <a:ln w="19050">
            <a:solidFill>
              <a:srgbClr val="4B6770"/>
            </a:solidFill>
            <a:prstDash val="solid"/>
          </a:ln>
        </p:spPr>
        <p:txBody>
          <a:bodyPr wrap="square" lIns="0" tIns="0" rIns="0" bIns="0" rtlCol="0" anchor="ctr">
            <a:normAutofit/>
          </a:bodyPr>
          <a:lstStyle/>
          <a:p>
            <a:pPr marL="0" marR="0" lvl="0" indent="0" algn="ctr" defTabSz="914400" rtl="0" eaLnBrk="1" fontAlgn="auto" latinLnBrk="0" hangingPunct="1">
              <a:lnSpc>
                <a:spcPts val="14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7F979D"/>
                </a:solidFill>
                <a:effectLst/>
                <a:uLnTx/>
                <a:uFillTx/>
                <a:latin typeface="Arial" pitchFamily="34" charset="0"/>
                <a:ea typeface="Arial" pitchFamily="34" charset="-122"/>
                <a:cs typeface="Arial" pitchFamily="34" charset="-120"/>
              </a:rPr>
              <a:t>4</a:t>
            </a:r>
            <a:endParaRPr kumimoji="0" lang="en-US" sz="1400" b="0" i="0" u="none" strike="noStrike" kern="1200" cap="none" spc="0" normalizeH="0" baseline="0" noProof="0" dirty="0">
              <a:ln>
                <a:noFill/>
              </a:ln>
              <a:solidFill>
                <a:srgbClr val="BFD8D5"/>
              </a:solidFill>
              <a:effectLst/>
              <a:uLnTx/>
              <a:uFillTx/>
              <a:latin typeface="Arial" charset="0"/>
              <a:ea typeface="Arial" charset="0"/>
              <a:cs typeface="Arial" charset="0"/>
            </a:endParaRPr>
          </a:p>
        </p:txBody>
      </p:sp>
      <p:sp>
        <p:nvSpPr>
          <p:cNvPr id="20" name="Text 17">
            <a:extLst>
              <a:ext uri="{FF2B5EF4-FFF2-40B4-BE49-F238E27FC236}">
                <a16:creationId xmlns:a16="http://schemas.microsoft.com/office/drawing/2014/main" id="{A4A2FB6D-B383-ED32-F35B-EBCCBAFE7F64}"/>
              </a:ext>
            </a:extLst>
          </p:cNvPr>
          <p:cNvSpPr/>
          <p:nvPr/>
        </p:nvSpPr>
        <p:spPr>
          <a:xfrm>
            <a:off x="6153041" y="2247901"/>
            <a:ext cx="1321713" cy="244475"/>
          </a:xfrm>
          <a:prstGeom prst="rect">
            <a:avLst/>
          </a:prstGeom>
          <a:noFill/>
          <a:ln/>
        </p:spPr>
        <p:txBody>
          <a:bodyPr wrap="square" lIns="0" tIns="0" rIns="0" bIns="0" rtlCol="0" anchor="t">
            <a:normAutofit/>
          </a:bodyPr>
          <a:lstStyle/>
          <a:p>
            <a:pPr marL="0" marR="0" lvl="0" indent="0" algn="ctr" defTabSz="914400" rtl="0" eaLnBrk="1" fontAlgn="auto" latinLnBrk="0" hangingPunct="1">
              <a:lnSpc>
                <a:spcPts val="1725"/>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7F979D"/>
                </a:solidFill>
                <a:effectLst/>
                <a:uLnTx/>
                <a:uFillTx/>
                <a:latin typeface="Arial" pitchFamily="34" charset="0"/>
                <a:ea typeface="Arial" pitchFamily="34" charset="-122"/>
                <a:cs typeface="Arial" pitchFamily="34" charset="-120"/>
              </a:rPr>
              <a:t>Adult genetic</a:t>
            </a:r>
            <a:endParaRPr kumimoji="0" lang="en-US" sz="1500" b="0" i="0" u="none" strike="noStrike" kern="1200" cap="none" spc="0" normalizeH="0" baseline="0" noProof="0" dirty="0">
              <a:ln>
                <a:noFill/>
              </a:ln>
              <a:solidFill>
                <a:srgbClr val="BFD8D5"/>
              </a:solidFill>
              <a:effectLst/>
              <a:uLnTx/>
              <a:uFillTx/>
              <a:latin typeface="Arial" charset="0"/>
              <a:ea typeface="Arial" charset="0"/>
              <a:cs typeface="Arial" charset="0"/>
            </a:endParaRPr>
          </a:p>
        </p:txBody>
      </p:sp>
      <p:sp>
        <p:nvSpPr>
          <p:cNvPr id="21" name="Text 18">
            <a:extLst>
              <a:ext uri="{FF2B5EF4-FFF2-40B4-BE49-F238E27FC236}">
                <a16:creationId xmlns:a16="http://schemas.microsoft.com/office/drawing/2014/main" id="{A31A1123-AA1D-2033-9967-2FEACDA8AD78}"/>
              </a:ext>
            </a:extLst>
          </p:cNvPr>
          <p:cNvSpPr/>
          <p:nvPr/>
        </p:nvSpPr>
        <p:spPr>
          <a:xfrm>
            <a:off x="6237784" y="2466976"/>
            <a:ext cx="1152227" cy="244475"/>
          </a:xfrm>
          <a:prstGeom prst="rect">
            <a:avLst/>
          </a:prstGeom>
          <a:noFill/>
          <a:ln/>
        </p:spPr>
        <p:txBody>
          <a:bodyPr wrap="square" lIns="0" tIns="0" rIns="0" bIns="0" rtlCol="0" anchor="t">
            <a:normAutofit/>
          </a:bodyPr>
          <a:lstStyle/>
          <a:p>
            <a:pPr marL="0" marR="0" lvl="0" indent="0" algn="ctr" defTabSz="914400" rtl="0" eaLnBrk="1" fontAlgn="auto" latinLnBrk="0" hangingPunct="1">
              <a:lnSpc>
                <a:spcPts val="1725"/>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7F979D"/>
                </a:solidFill>
                <a:effectLst/>
                <a:uLnTx/>
                <a:uFillTx/>
                <a:latin typeface="Arial" pitchFamily="34" charset="0"/>
                <a:ea typeface="Arial" pitchFamily="34" charset="-122"/>
                <a:cs typeface="Arial" pitchFamily="34" charset="-120"/>
              </a:rPr>
              <a:t>cholestasis</a:t>
            </a:r>
            <a:endParaRPr kumimoji="0" lang="en-US" sz="1500" b="0" i="0" u="none" strike="noStrike" kern="1200" cap="none" spc="0" normalizeH="0" baseline="0" noProof="0" dirty="0">
              <a:ln>
                <a:noFill/>
              </a:ln>
              <a:solidFill>
                <a:srgbClr val="BFD8D5"/>
              </a:solidFill>
              <a:effectLst/>
              <a:uLnTx/>
              <a:uFillTx/>
              <a:latin typeface="Arial" charset="0"/>
              <a:ea typeface="Arial" charset="0"/>
              <a:cs typeface="Arial" charset="0"/>
            </a:endParaRPr>
          </a:p>
        </p:txBody>
      </p:sp>
      <p:sp>
        <p:nvSpPr>
          <p:cNvPr id="22" name="Shape 19">
            <a:extLst>
              <a:ext uri="{FF2B5EF4-FFF2-40B4-BE49-F238E27FC236}">
                <a16:creationId xmlns:a16="http://schemas.microsoft.com/office/drawing/2014/main" id="{906E9FF1-252C-9021-396A-5BA40BED40EC}"/>
              </a:ext>
            </a:extLst>
          </p:cNvPr>
          <p:cNvSpPr/>
          <p:nvPr/>
        </p:nvSpPr>
        <p:spPr>
          <a:xfrm>
            <a:off x="7873316" y="1803761"/>
            <a:ext cx="1949450" cy="1314450"/>
          </a:xfrm>
          <a:custGeom>
            <a:avLst/>
            <a:gdLst/>
            <a:ahLst/>
            <a:cxnLst/>
            <a:rect l="l" t="t" r="r" b="b"/>
            <a:pathLst>
              <a:path w="1949450" h="1314450">
                <a:moveTo>
                  <a:pt x="142875" y="0"/>
                </a:moveTo>
                <a:lnTo>
                  <a:pt x="1387475" y="0"/>
                </a:lnTo>
                <a:arcTo wR="561975" hR="561975" stAng="16200000" swAng="5400000"/>
                <a:lnTo>
                  <a:pt x="1949450" y="1171575"/>
                </a:lnTo>
                <a:arcTo wR="142875" hR="142875" stAng="0" swAng="5400000"/>
                <a:lnTo>
                  <a:pt x="561975" y="1314450"/>
                </a:lnTo>
                <a:arcTo wR="561975" hR="561975" stAng="5400000" swAng="5400000"/>
                <a:lnTo>
                  <a:pt x="0" y="142875"/>
                </a:lnTo>
                <a:arcTo wR="142875" hR="142875" stAng="10800000" swAng="5400000"/>
                <a:close/>
              </a:path>
            </a:pathLst>
          </a:custGeom>
          <a:solidFill>
            <a:srgbClr val="1E3A44"/>
          </a:solidFill>
          <a:ln w="19050">
            <a:solidFill>
              <a:srgbClr val="2B4852"/>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BFD8D5"/>
              </a:solidFill>
              <a:effectLst/>
              <a:uLnTx/>
              <a:uFillTx/>
              <a:latin typeface="Arial"/>
              <a:ea typeface="+mn-ea"/>
              <a:cs typeface="+mn-cs"/>
            </a:endParaRPr>
          </a:p>
        </p:txBody>
      </p:sp>
      <p:sp>
        <p:nvSpPr>
          <p:cNvPr id="23" name="Text 20">
            <a:extLst>
              <a:ext uri="{FF2B5EF4-FFF2-40B4-BE49-F238E27FC236}">
                <a16:creationId xmlns:a16="http://schemas.microsoft.com/office/drawing/2014/main" id="{5EACD036-48E6-94C6-8DDF-13833AE29597}"/>
              </a:ext>
            </a:extLst>
          </p:cNvPr>
          <p:cNvSpPr/>
          <p:nvPr/>
        </p:nvSpPr>
        <p:spPr>
          <a:xfrm>
            <a:off x="8679766" y="1938699"/>
            <a:ext cx="336550" cy="336550"/>
          </a:xfrm>
          <a:prstGeom prst="roundRect">
            <a:avLst>
              <a:gd name="adj" fmla="val 50000"/>
            </a:avLst>
          </a:prstGeom>
          <a:noFill/>
          <a:ln w="19050">
            <a:solidFill>
              <a:srgbClr val="4B6770"/>
            </a:solidFill>
            <a:prstDash val="solid"/>
          </a:ln>
        </p:spPr>
        <p:txBody>
          <a:bodyPr wrap="square" lIns="0" tIns="0" rIns="0" bIns="0" rtlCol="0" anchor="ctr">
            <a:normAutofit/>
          </a:bodyPr>
          <a:lstStyle/>
          <a:p>
            <a:pPr marL="0" marR="0" lvl="0" indent="0" algn="ctr" defTabSz="914400" rtl="0" eaLnBrk="1" fontAlgn="auto" latinLnBrk="0" hangingPunct="1">
              <a:lnSpc>
                <a:spcPts val="14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7F979D"/>
                </a:solidFill>
                <a:effectLst/>
                <a:uLnTx/>
                <a:uFillTx/>
                <a:latin typeface="Arial" pitchFamily="34" charset="0"/>
                <a:ea typeface="Arial" pitchFamily="34" charset="-122"/>
                <a:cs typeface="Arial" pitchFamily="34" charset="-120"/>
              </a:rPr>
              <a:t>5</a:t>
            </a:r>
            <a:endParaRPr kumimoji="0" lang="en-US" sz="1400" b="0" i="0" u="none" strike="noStrike" kern="1200" cap="none" spc="0" normalizeH="0" baseline="0" noProof="0" dirty="0">
              <a:ln>
                <a:noFill/>
              </a:ln>
              <a:solidFill>
                <a:srgbClr val="BFD8D5"/>
              </a:solidFill>
              <a:effectLst/>
              <a:uLnTx/>
              <a:uFillTx/>
              <a:latin typeface="Arial" charset="0"/>
              <a:ea typeface="Arial" charset="0"/>
              <a:cs typeface="Arial" charset="0"/>
            </a:endParaRPr>
          </a:p>
        </p:txBody>
      </p:sp>
      <p:sp>
        <p:nvSpPr>
          <p:cNvPr id="24" name="Text 21">
            <a:extLst>
              <a:ext uri="{FF2B5EF4-FFF2-40B4-BE49-F238E27FC236}">
                <a16:creationId xmlns:a16="http://schemas.microsoft.com/office/drawing/2014/main" id="{CECF4BFE-A618-524C-C251-5E6B3898E0F9}"/>
              </a:ext>
            </a:extLst>
          </p:cNvPr>
          <p:cNvSpPr/>
          <p:nvPr/>
        </p:nvSpPr>
        <p:spPr>
          <a:xfrm>
            <a:off x="8034606" y="2335574"/>
            <a:ext cx="1626870" cy="244475"/>
          </a:xfrm>
          <a:prstGeom prst="rect">
            <a:avLst/>
          </a:prstGeom>
          <a:noFill/>
          <a:ln/>
        </p:spPr>
        <p:txBody>
          <a:bodyPr wrap="square" lIns="0" tIns="0" rIns="0" bIns="0" rtlCol="0" anchor="t">
            <a:normAutofit/>
          </a:bodyPr>
          <a:lstStyle/>
          <a:p>
            <a:pPr marL="0" marR="0" lvl="0" indent="0" algn="ctr" defTabSz="914400" rtl="0" eaLnBrk="1" fontAlgn="auto" latinLnBrk="0" hangingPunct="1">
              <a:lnSpc>
                <a:spcPts val="1725"/>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7F979D"/>
                </a:solidFill>
                <a:effectLst/>
                <a:uLnTx/>
                <a:uFillTx/>
                <a:latin typeface="Arial" pitchFamily="34" charset="0"/>
                <a:ea typeface="Arial" pitchFamily="34" charset="-122"/>
                <a:cs typeface="Arial" pitchFamily="34" charset="-120"/>
              </a:rPr>
              <a:t>Established and</a:t>
            </a:r>
            <a:endParaRPr kumimoji="0" lang="en-US" sz="1500" b="0" i="0" u="none" strike="noStrike" kern="1200" cap="none" spc="0" normalizeH="0" baseline="0" noProof="0" dirty="0">
              <a:ln>
                <a:noFill/>
              </a:ln>
              <a:solidFill>
                <a:srgbClr val="BFD8D5"/>
              </a:solidFill>
              <a:effectLst/>
              <a:uLnTx/>
              <a:uFillTx/>
              <a:latin typeface="Arial" charset="0"/>
              <a:ea typeface="Arial" charset="0"/>
              <a:cs typeface="Arial" charset="0"/>
            </a:endParaRPr>
          </a:p>
        </p:txBody>
      </p:sp>
      <p:sp>
        <p:nvSpPr>
          <p:cNvPr id="25" name="Text 22">
            <a:extLst>
              <a:ext uri="{FF2B5EF4-FFF2-40B4-BE49-F238E27FC236}">
                <a16:creationId xmlns:a16="http://schemas.microsoft.com/office/drawing/2014/main" id="{7711DDD3-DF1E-CC40-A97F-923F05A90893}"/>
              </a:ext>
            </a:extLst>
          </p:cNvPr>
          <p:cNvSpPr/>
          <p:nvPr/>
        </p:nvSpPr>
        <p:spPr>
          <a:xfrm>
            <a:off x="8144779" y="2554649"/>
            <a:ext cx="1406525" cy="244475"/>
          </a:xfrm>
          <a:prstGeom prst="rect">
            <a:avLst/>
          </a:prstGeom>
          <a:noFill/>
          <a:ln/>
        </p:spPr>
        <p:txBody>
          <a:bodyPr wrap="square" lIns="0" tIns="0" rIns="0" bIns="0" rtlCol="0" anchor="t">
            <a:normAutofit/>
          </a:bodyPr>
          <a:lstStyle/>
          <a:p>
            <a:pPr marL="0" marR="0" lvl="0" indent="0" algn="ctr" defTabSz="914400" rtl="0" eaLnBrk="1" fontAlgn="auto" latinLnBrk="0" hangingPunct="1">
              <a:lnSpc>
                <a:spcPts val="1725"/>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7F979D"/>
                </a:solidFill>
                <a:effectLst/>
                <a:uLnTx/>
                <a:uFillTx/>
                <a:latin typeface="Arial" pitchFamily="34" charset="0"/>
                <a:ea typeface="Arial" pitchFamily="34" charset="-122"/>
                <a:cs typeface="Arial" pitchFamily="34" charset="-120"/>
              </a:rPr>
              <a:t>emerging</a:t>
            </a:r>
            <a:endParaRPr kumimoji="0" lang="en-US" sz="1500" b="0" i="0" u="none" strike="noStrike" kern="1200" cap="none" spc="0" normalizeH="0" baseline="0" noProof="0" dirty="0">
              <a:ln>
                <a:noFill/>
              </a:ln>
              <a:solidFill>
                <a:srgbClr val="BFD8D5"/>
              </a:solidFill>
              <a:effectLst/>
              <a:uLnTx/>
              <a:uFillTx/>
              <a:latin typeface="Arial" charset="0"/>
              <a:ea typeface="Arial" charset="0"/>
              <a:cs typeface="Arial" charset="0"/>
            </a:endParaRPr>
          </a:p>
        </p:txBody>
      </p:sp>
      <p:sp>
        <p:nvSpPr>
          <p:cNvPr id="26" name="Text 23">
            <a:extLst>
              <a:ext uri="{FF2B5EF4-FFF2-40B4-BE49-F238E27FC236}">
                <a16:creationId xmlns:a16="http://schemas.microsoft.com/office/drawing/2014/main" id="{9A38E30C-290C-FBBD-FB6F-5360EDE2460E}"/>
              </a:ext>
            </a:extLst>
          </p:cNvPr>
          <p:cNvSpPr/>
          <p:nvPr/>
        </p:nvSpPr>
        <p:spPr>
          <a:xfrm>
            <a:off x="8144779" y="2773724"/>
            <a:ext cx="1406525" cy="244475"/>
          </a:xfrm>
          <a:prstGeom prst="rect">
            <a:avLst/>
          </a:prstGeom>
          <a:noFill/>
          <a:ln/>
        </p:spPr>
        <p:txBody>
          <a:bodyPr wrap="square" lIns="0" tIns="0" rIns="0" bIns="0" rtlCol="0" anchor="t">
            <a:normAutofit/>
          </a:bodyPr>
          <a:lstStyle/>
          <a:p>
            <a:pPr marL="0" marR="0" lvl="0" indent="0" algn="ctr" defTabSz="914400" rtl="0" eaLnBrk="1" fontAlgn="auto" latinLnBrk="0" hangingPunct="1">
              <a:lnSpc>
                <a:spcPts val="1725"/>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7F979D"/>
                </a:solidFill>
                <a:effectLst/>
                <a:uLnTx/>
                <a:uFillTx/>
                <a:latin typeface="Arial" pitchFamily="34" charset="0"/>
                <a:ea typeface="Arial" pitchFamily="34" charset="-122"/>
                <a:cs typeface="Arial" pitchFamily="34" charset="-120"/>
              </a:rPr>
              <a:t>therapeutics</a:t>
            </a:r>
            <a:endParaRPr kumimoji="0" lang="en-US" sz="1500" b="0" i="0" u="none" strike="noStrike" kern="1200" cap="none" spc="0" normalizeH="0" baseline="0" noProof="0" dirty="0">
              <a:ln>
                <a:noFill/>
              </a:ln>
              <a:solidFill>
                <a:srgbClr val="BFD8D5"/>
              </a:solidFill>
              <a:effectLst/>
              <a:uLnTx/>
              <a:uFillTx/>
              <a:latin typeface="Arial" charset="0"/>
              <a:ea typeface="Arial" charset="0"/>
              <a:cs typeface="Arial" charset="0"/>
            </a:endParaRPr>
          </a:p>
        </p:txBody>
      </p:sp>
      <p:cxnSp>
        <p:nvCxnSpPr>
          <p:cNvPr id="30" name="Connector: Curved 29">
            <a:extLst>
              <a:ext uri="{FF2B5EF4-FFF2-40B4-BE49-F238E27FC236}">
                <a16:creationId xmlns:a16="http://schemas.microsoft.com/office/drawing/2014/main" id="{4C0A1733-D064-2213-892E-98DD106D1A4F}"/>
              </a:ext>
            </a:extLst>
          </p:cNvPr>
          <p:cNvCxnSpPr>
            <a:cxnSpLocks/>
            <a:stCxn id="13" idx="2"/>
          </p:cNvCxnSpPr>
          <p:nvPr/>
        </p:nvCxnSpPr>
        <p:spPr>
          <a:xfrm rot="5400000">
            <a:off x="3297501" y="2831758"/>
            <a:ext cx="1152317" cy="705326"/>
          </a:xfrm>
          <a:prstGeom prst="curvedConnector3">
            <a:avLst>
              <a:gd name="adj1" fmla="val 50000"/>
            </a:avLst>
          </a:prstGeom>
          <a:ln w="76200">
            <a:solidFill>
              <a:srgbClr val="1E3A44"/>
            </a:solidFill>
          </a:ln>
        </p:spPr>
        <p:style>
          <a:lnRef idx="1">
            <a:schemeClr val="accent1"/>
          </a:lnRef>
          <a:fillRef idx="0">
            <a:schemeClr val="accent1"/>
          </a:fillRef>
          <a:effectRef idx="0">
            <a:schemeClr val="accent1"/>
          </a:effectRef>
          <a:fontRef idx="minor">
            <a:schemeClr val="tx1"/>
          </a:fontRef>
        </p:style>
      </p:cxnSp>
      <p:cxnSp>
        <p:nvCxnSpPr>
          <p:cNvPr id="33" name="Connector: Curved 32">
            <a:extLst>
              <a:ext uri="{FF2B5EF4-FFF2-40B4-BE49-F238E27FC236}">
                <a16:creationId xmlns:a16="http://schemas.microsoft.com/office/drawing/2014/main" id="{C49E3CAE-8301-A4BC-C37F-A14E374FA881}"/>
              </a:ext>
            </a:extLst>
          </p:cNvPr>
          <p:cNvCxnSpPr>
            <a:cxnSpLocks/>
            <a:stCxn id="21" idx="2"/>
          </p:cNvCxnSpPr>
          <p:nvPr/>
        </p:nvCxnSpPr>
        <p:spPr>
          <a:xfrm rot="5400000">
            <a:off x="5121331" y="2255336"/>
            <a:ext cx="1236453" cy="2148682"/>
          </a:xfrm>
          <a:prstGeom prst="curvedConnector2">
            <a:avLst/>
          </a:prstGeom>
          <a:ln w="76200">
            <a:solidFill>
              <a:srgbClr val="1E3A44"/>
            </a:solidFill>
          </a:ln>
        </p:spPr>
        <p:style>
          <a:lnRef idx="1">
            <a:schemeClr val="accent1"/>
          </a:lnRef>
          <a:fillRef idx="0">
            <a:schemeClr val="accent1"/>
          </a:fillRef>
          <a:effectRef idx="0">
            <a:schemeClr val="accent1"/>
          </a:effectRef>
          <a:fontRef idx="minor">
            <a:schemeClr val="tx1"/>
          </a:fontRef>
        </p:style>
      </p:cxnSp>
      <p:cxnSp>
        <p:nvCxnSpPr>
          <p:cNvPr id="38" name="Connector: Curved 37">
            <a:extLst>
              <a:ext uri="{FF2B5EF4-FFF2-40B4-BE49-F238E27FC236}">
                <a16:creationId xmlns:a16="http://schemas.microsoft.com/office/drawing/2014/main" id="{1FD370B2-5D89-A9FD-5A68-444C65E9C8C7}"/>
              </a:ext>
            </a:extLst>
          </p:cNvPr>
          <p:cNvCxnSpPr>
            <a:cxnSpLocks/>
            <a:endCxn id="26" idx="2"/>
          </p:cNvCxnSpPr>
          <p:nvPr/>
        </p:nvCxnSpPr>
        <p:spPr>
          <a:xfrm flipV="1">
            <a:off x="5556301" y="3018199"/>
            <a:ext cx="3291741" cy="798151"/>
          </a:xfrm>
          <a:prstGeom prst="curvedConnector2">
            <a:avLst/>
          </a:prstGeom>
          <a:ln w="76200">
            <a:solidFill>
              <a:srgbClr val="1E3A44"/>
            </a:solidFill>
          </a:ln>
        </p:spPr>
        <p:style>
          <a:lnRef idx="1">
            <a:schemeClr val="accent1"/>
          </a:lnRef>
          <a:fillRef idx="0">
            <a:schemeClr val="accent1"/>
          </a:fillRef>
          <a:effectRef idx="0">
            <a:schemeClr val="accent1"/>
          </a:effectRef>
          <a:fontRef idx="minor">
            <a:schemeClr val="tx1"/>
          </a:fontRef>
        </p:style>
      </p:cxnSp>
      <p:cxnSp>
        <p:nvCxnSpPr>
          <p:cNvPr id="43" name="Connector: Curved 42">
            <a:extLst>
              <a:ext uri="{FF2B5EF4-FFF2-40B4-BE49-F238E27FC236}">
                <a16:creationId xmlns:a16="http://schemas.microsoft.com/office/drawing/2014/main" id="{768B5DE9-C0D2-9DFA-933D-B555D3543CAF}"/>
              </a:ext>
            </a:extLst>
          </p:cNvPr>
          <p:cNvCxnSpPr>
            <a:cxnSpLocks/>
          </p:cNvCxnSpPr>
          <p:nvPr/>
        </p:nvCxnSpPr>
        <p:spPr>
          <a:xfrm rot="16200000" flipH="1">
            <a:off x="4910348" y="3410722"/>
            <a:ext cx="1577554" cy="2566194"/>
          </a:xfrm>
          <a:prstGeom prst="curvedConnector2">
            <a:avLst/>
          </a:prstGeom>
          <a:ln w="120650">
            <a:solidFill>
              <a:srgbClr val="1E3A44"/>
            </a:solidFill>
          </a:ln>
        </p:spPr>
        <p:style>
          <a:lnRef idx="1">
            <a:schemeClr val="accent1"/>
          </a:lnRef>
          <a:fillRef idx="0">
            <a:schemeClr val="accent1"/>
          </a:fillRef>
          <a:effectRef idx="0">
            <a:schemeClr val="accent1"/>
          </a:effectRef>
          <a:fontRef idx="minor">
            <a:schemeClr val="tx1"/>
          </a:fontRef>
        </p:style>
      </p:cxnSp>
      <p:sp>
        <p:nvSpPr>
          <p:cNvPr id="49" name="Shape 2">
            <a:extLst>
              <a:ext uri="{FF2B5EF4-FFF2-40B4-BE49-F238E27FC236}">
                <a16:creationId xmlns:a16="http://schemas.microsoft.com/office/drawing/2014/main" id="{8E22F2E7-77D1-0ACA-5509-059C2CE22EE5}"/>
              </a:ext>
            </a:extLst>
          </p:cNvPr>
          <p:cNvSpPr/>
          <p:nvPr/>
        </p:nvSpPr>
        <p:spPr>
          <a:xfrm>
            <a:off x="6982222" y="5164265"/>
            <a:ext cx="1943100" cy="654050"/>
          </a:xfrm>
          <a:prstGeom prst="flowChartTerminator">
            <a:avLst/>
          </a:prstGeom>
          <a:solidFill>
            <a:srgbClr val="1E3A44"/>
          </a:solidFill>
          <a:ln w="19050">
            <a:solidFill>
              <a:srgbClr val="2B4852"/>
            </a:solidFill>
            <a:prstDash val="solid"/>
          </a:ln>
        </p:spPr>
        <p:txBody>
          <a:bodyPr anchor="ctr"/>
          <a:lstStyle/>
          <a:p>
            <a:pPr marL="0" marR="0" lvl="0" indent="0" algn="ctr" defTabSz="914400" rtl="0" eaLnBrk="1" fontAlgn="auto" latinLnBrk="0" hangingPunct="1">
              <a:lnSpc>
                <a:spcPts val="1725"/>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7F979D"/>
                </a:solidFill>
                <a:effectLst/>
                <a:uLnTx/>
                <a:uFillTx/>
                <a:latin typeface="Arial" pitchFamily="34" charset="0"/>
                <a:ea typeface="+mn-ea"/>
                <a:cs typeface="Arial" pitchFamily="34" charset="-120"/>
              </a:rPr>
              <a:t>Take Home</a:t>
            </a:r>
            <a:endParaRPr kumimoji="0" lang="en-AU" sz="1500" b="0" i="0" u="none" strike="noStrike" kern="1200" cap="none" spc="0" normalizeH="0" baseline="0" noProof="0" dirty="0">
              <a:ln>
                <a:noFill/>
              </a:ln>
              <a:solidFill>
                <a:srgbClr val="7F979D"/>
              </a:solidFill>
              <a:effectLst/>
              <a:uLnTx/>
              <a:uFillTx/>
              <a:latin typeface="Arial" pitchFamily="34" charset="0"/>
              <a:ea typeface="+mn-ea"/>
              <a:cs typeface="Arial" pitchFamily="34" charset="-120"/>
            </a:endParaRPr>
          </a:p>
        </p:txBody>
      </p:sp>
    </p:spTree>
    <p:extLst>
      <p:ext uri="{BB962C8B-B14F-4D97-AF65-F5344CB8AC3E}">
        <p14:creationId xmlns:p14="http://schemas.microsoft.com/office/powerpoint/2010/main" val="386394175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EFF62B-C739-1C22-F2CE-698AEABFCDA7}"/>
              </a:ext>
            </a:extLst>
          </p:cNvPr>
          <p:cNvSpPr>
            <a:spLocks noGrp="1"/>
          </p:cNvSpPr>
          <p:nvPr>
            <p:ph type="title"/>
          </p:nvPr>
        </p:nvSpPr>
        <p:spPr>
          <a:xfrm>
            <a:off x="443061" y="286637"/>
            <a:ext cx="7804828" cy="391120"/>
          </a:xfrm>
          <a:noFill/>
          <a:ln/>
        </p:spPr>
        <p:txBody>
          <a:bodyPr wrap="square" lIns="0" tIns="0" rIns="0" bIns="0" rtlCol="0" anchor="t">
            <a:normAutofit fontScale="90000"/>
          </a:bodyPr>
          <a:lstStyle/>
          <a:p>
            <a:pPr>
              <a:lnSpc>
                <a:spcPts val="3080"/>
              </a:lnSpc>
            </a:pPr>
            <a:r>
              <a:rPr lang="en-US" b="1" dirty="0">
                <a:latin typeface="Georgia" pitchFamily="18" charset="0"/>
              </a:rPr>
              <a:t>Mechanisms of pruritus are poorly understood and sub-optimally treated </a:t>
            </a:r>
            <a:endParaRPr lang="en-AU" b="1" dirty="0">
              <a:latin typeface="Georgia" pitchFamily="18" charset="0"/>
            </a:endParaRPr>
          </a:p>
        </p:txBody>
      </p:sp>
      <p:sp>
        <p:nvSpPr>
          <p:cNvPr id="11" name="TextBox 10">
            <a:extLst>
              <a:ext uri="{FF2B5EF4-FFF2-40B4-BE49-F238E27FC236}">
                <a16:creationId xmlns:a16="http://schemas.microsoft.com/office/drawing/2014/main" id="{C5D4C3EB-C152-641A-C280-72C99EAD776C}"/>
              </a:ext>
            </a:extLst>
          </p:cNvPr>
          <p:cNvSpPr txBox="1"/>
          <p:nvPr/>
        </p:nvSpPr>
        <p:spPr>
          <a:xfrm>
            <a:off x="188537" y="6373796"/>
            <a:ext cx="11614608" cy="528350"/>
          </a:xfrm>
          <a:prstGeom prst="rect">
            <a:avLst/>
          </a:prstGeom>
          <a:noFill/>
          <a:ln/>
        </p:spPr>
        <p:txBody>
          <a:bodyPr wrap="square" lIns="0" tIns="0" rIns="0" bIns="0" rtlCol="0" anchor="t">
            <a:normAutofit/>
          </a:bodyPr>
          <a:lstStyle>
            <a:lvl1pPr indent="0">
              <a:lnSpc>
                <a:spcPts val="1680"/>
              </a:lnSpc>
              <a:buNone/>
              <a:defRPr sz="1200">
                <a:solidFill>
                  <a:srgbClr val="5E6E74"/>
                </a:solidFill>
                <a:latin typeface="Arial" pitchFamily="34" charset="0"/>
                <a:ea typeface="Arial" pitchFamily="34" charset="-122"/>
                <a:cs typeface="Arial" pitchFamily="34" charset="-120"/>
              </a:defRPr>
            </a:lvl1p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AU" sz="1200" b="0" i="0" u="none" strike="noStrike" kern="1200" cap="none" spc="0" normalizeH="0" baseline="0" noProof="0" dirty="0" err="1">
                <a:ln>
                  <a:noFill/>
                </a:ln>
                <a:solidFill>
                  <a:srgbClr val="5E6E74"/>
                </a:solidFill>
                <a:effectLst/>
                <a:uLnTx/>
                <a:uFillTx/>
                <a:latin typeface="Arial" pitchFamily="34" charset="0"/>
                <a:cs typeface="Arial" pitchFamily="34" charset="-120"/>
              </a:rPr>
              <a:t>Beuers</a:t>
            </a:r>
            <a:r>
              <a:rPr kumimoji="0" lang="en-AU" sz="1200" b="0" i="0" u="none" strike="noStrike" kern="1200" cap="none" spc="0" normalizeH="0" baseline="0" noProof="0" dirty="0">
                <a:ln>
                  <a:noFill/>
                </a:ln>
                <a:solidFill>
                  <a:srgbClr val="5E6E74"/>
                </a:solidFill>
                <a:effectLst/>
                <a:uLnTx/>
                <a:uFillTx/>
                <a:latin typeface="Arial" pitchFamily="34" charset="0"/>
                <a:cs typeface="Arial" pitchFamily="34" charset="-120"/>
              </a:rPr>
              <a:t>, U., Wolters, F. &amp; Oude Elferink, R.P.J. Mechanisms of pruritus in cholestasis: understanding and treating the itch. Nat Rev Gastroenterol Hepatol 20, 26–36 (2023). </a:t>
            </a:r>
          </a:p>
        </p:txBody>
      </p:sp>
      <p:pic>
        <p:nvPicPr>
          <p:cNvPr id="13" name="Picture 12">
            <a:extLst>
              <a:ext uri="{FF2B5EF4-FFF2-40B4-BE49-F238E27FC236}">
                <a16:creationId xmlns:a16="http://schemas.microsoft.com/office/drawing/2014/main" id="{A94B592A-A4E4-BB17-D584-1D0E2F46541B}"/>
              </a:ext>
            </a:extLst>
          </p:cNvPr>
          <p:cNvPicPr>
            <a:picLocks noChangeAspect="1"/>
          </p:cNvPicPr>
          <p:nvPr/>
        </p:nvPicPr>
        <p:blipFill>
          <a:blip r:embed="rId3">
            <a:alphaModFix/>
          </a:blip>
          <a:stretch>
            <a:fillRect/>
          </a:stretch>
        </p:blipFill>
        <p:spPr>
          <a:xfrm>
            <a:off x="5798221" y="924593"/>
            <a:ext cx="5318458" cy="5074074"/>
          </a:xfrm>
          <a:prstGeom prst="rect">
            <a:avLst/>
          </a:prstGeom>
        </p:spPr>
      </p:pic>
      <p:pic>
        <p:nvPicPr>
          <p:cNvPr id="9" name="Picture 8" descr="Mechanisms of pruritus in cholestasis: understanding and treating the itch | Nature Reviews Gastroenterology &amp; Hepatology">
            <a:extLst>
              <a:ext uri="{FF2B5EF4-FFF2-40B4-BE49-F238E27FC236}">
                <a16:creationId xmlns:a16="http://schemas.microsoft.com/office/drawing/2014/main" id="{CF410EFF-9687-15C7-3C7E-14C839590420}"/>
              </a:ext>
            </a:extLst>
          </p:cNvPr>
          <p:cNvPicPr>
            <a:picLocks noChangeAspect="1"/>
          </p:cNvPicPr>
          <p:nvPr/>
        </p:nvPicPr>
        <p:blipFill>
          <a:blip r:embed="rId4"/>
          <a:stretch>
            <a:fillRect/>
          </a:stretch>
        </p:blipFill>
        <p:spPr>
          <a:xfrm>
            <a:off x="5798221" y="944215"/>
            <a:ext cx="5389933" cy="5143500"/>
          </a:xfrm>
          <a:prstGeom prst="rect">
            <a:avLst/>
          </a:prstGeom>
        </p:spPr>
      </p:pic>
      <p:pic>
        <p:nvPicPr>
          <p:cNvPr id="14" name="Picture 13" descr="Mechanisms of pruritus in cholestasis: understanding and treating the itch | Nature Reviews Gastroenterology &amp; Hepatology">
            <a:extLst>
              <a:ext uri="{FF2B5EF4-FFF2-40B4-BE49-F238E27FC236}">
                <a16:creationId xmlns:a16="http://schemas.microsoft.com/office/drawing/2014/main" id="{3770AF02-42ED-175F-08C8-0AF2E7485B58}"/>
              </a:ext>
            </a:extLst>
          </p:cNvPr>
          <p:cNvPicPr>
            <a:picLocks noChangeAspect="1"/>
          </p:cNvPicPr>
          <p:nvPr/>
        </p:nvPicPr>
        <p:blipFill>
          <a:blip r:embed="rId5"/>
          <a:stretch>
            <a:fillRect/>
          </a:stretch>
        </p:blipFill>
        <p:spPr>
          <a:xfrm>
            <a:off x="70663" y="1751030"/>
            <a:ext cx="5656083" cy="3756582"/>
          </a:xfrm>
          <a:prstGeom prst="rect">
            <a:avLst/>
          </a:prstGeom>
        </p:spPr>
      </p:pic>
    </p:spTree>
    <p:extLst>
      <p:ext uri="{BB962C8B-B14F-4D97-AF65-F5344CB8AC3E}">
        <p14:creationId xmlns:p14="http://schemas.microsoft.com/office/powerpoint/2010/main" val="63714422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4E1E70-A48B-23F9-4B00-B412E3AB2B73}"/>
              </a:ext>
            </a:extLst>
          </p:cNvPr>
          <p:cNvSpPr>
            <a:spLocks noGrp="1"/>
          </p:cNvSpPr>
          <p:nvPr>
            <p:ph type="title"/>
          </p:nvPr>
        </p:nvSpPr>
        <p:spPr>
          <a:xfrm>
            <a:off x="813816" y="548640"/>
            <a:ext cx="10561320" cy="640080"/>
          </a:xfrm>
        </p:spPr>
        <p:txBody>
          <a:bodyPr wrap="square"/>
          <a:lstStyle/>
          <a:p>
            <a:pPr algn="l"/>
            <a:r>
              <a:rPr lang="en-US" sz="3200" b="1">
                <a:solidFill>
                  <a:srgbClr val="12262E"/>
                </a:solidFill>
                <a:latin typeface="Georgia"/>
              </a:rPr>
              <a:t>Cholestatic itch: from liver to cortex</a:t>
            </a:r>
          </a:p>
        </p:txBody>
      </p:sp>
      <p:sp>
        <p:nvSpPr>
          <p:cNvPr id="3" name="TextBox 2"/>
          <p:cNvSpPr txBox="1"/>
          <p:nvPr/>
        </p:nvSpPr>
        <p:spPr>
          <a:xfrm>
            <a:off x="813816" y="1188720"/>
            <a:ext cx="10561320" cy="320040"/>
          </a:xfrm>
          <a:prstGeom prst="rect">
            <a:avLst/>
          </a:prstGeom>
          <a:noFill/>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1500" b="0" i="0" u="none" strike="noStrike" kern="1200" cap="none" spc="0" normalizeH="0" baseline="0" noProof="0">
                <a:ln>
                  <a:noFill/>
                </a:ln>
                <a:solidFill>
                  <a:srgbClr val="0E6670"/>
                </a:solidFill>
                <a:effectLst/>
                <a:uLnTx/>
                <a:uFillTx/>
                <a:latin typeface="Arial"/>
                <a:ea typeface="+mn-ea"/>
                <a:cs typeface="+mn-cs"/>
              </a:rPr>
              <a:t>Six links in the pathway, one open question</a:t>
            </a:r>
          </a:p>
        </p:txBody>
      </p:sp>
      <p:sp>
        <p:nvSpPr>
          <p:cNvPr id="4" name="Rounded Rectangle 3"/>
          <p:cNvSpPr/>
          <p:nvPr/>
        </p:nvSpPr>
        <p:spPr>
          <a:xfrm>
            <a:off x="813816" y="1783080"/>
            <a:ext cx="3337560" cy="1783080"/>
          </a:xfrm>
          <a:prstGeom prst="roundRect">
            <a:avLst>
              <a:gd name="adj" fmla="val 6000"/>
            </a:avLst>
          </a:prstGeom>
          <a:solidFill>
            <a:srgbClr val="FBFAF6"/>
          </a:solidFill>
          <a:ln w="12700">
            <a:solidFill>
              <a:srgbClr val="DFDFD9"/>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6F3EC"/>
              </a:solidFill>
              <a:effectLst/>
              <a:uLnTx/>
              <a:uFillTx/>
              <a:latin typeface="Arial"/>
              <a:ea typeface="+mn-ea"/>
              <a:cs typeface="+mn-cs"/>
            </a:endParaRPr>
          </a:p>
        </p:txBody>
      </p:sp>
      <p:sp>
        <p:nvSpPr>
          <p:cNvPr id="5" name="Oval 4"/>
          <p:cNvSpPr/>
          <p:nvPr/>
        </p:nvSpPr>
        <p:spPr>
          <a:xfrm>
            <a:off x="1042416" y="2011680"/>
            <a:ext cx="457200" cy="457200"/>
          </a:xfrm>
          <a:prstGeom prst="ellipse">
            <a:avLst/>
          </a:prstGeom>
          <a:solidFill>
            <a:srgbClr val="0E6670"/>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sz="1600" b="1" i="0" u="none" strike="noStrike" kern="1200" cap="none" spc="0" normalizeH="0" baseline="0" noProof="0">
                <a:ln>
                  <a:noFill/>
                </a:ln>
                <a:solidFill>
                  <a:srgbClr val="FFFFFF"/>
                </a:solidFill>
                <a:effectLst/>
                <a:uLnTx/>
                <a:uFillTx/>
                <a:latin typeface="Arial"/>
                <a:ea typeface="+mn-ea"/>
                <a:cs typeface="+mn-cs"/>
              </a:rPr>
              <a:t>1</a:t>
            </a:r>
          </a:p>
        </p:txBody>
      </p:sp>
      <p:sp>
        <p:nvSpPr>
          <p:cNvPr id="6" name="TextBox 5"/>
          <p:cNvSpPr txBox="1"/>
          <p:nvPr/>
        </p:nvSpPr>
        <p:spPr>
          <a:xfrm>
            <a:off x="1636776" y="2011680"/>
            <a:ext cx="2331720" cy="457200"/>
          </a:xfrm>
          <a:prstGeom prst="rect">
            <a:avLst/>
          </a:prstGeom>
          <a:noFill/>
        </p:spPr>
        <p:txBody>
          <a:bodyPr wrap="square" lIns="0" tIns="0" rIns="0" bIns="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1700" b="1" i="0" u="none" strike="noStrike" kern="1200" cap="none" spc="0" normalizeH="0" baseline="0" noProof="0">
                <a:ln>
                  <a:noFill/>
                </a:ln>
                <a:solidFill>
                  <a:srgbClr val="0E6670"/>
                </a:solidFill>
                <a:effectLst/>
                <a:uLnTx/>
                <a:uFillTx/>
                <a:latin typeface="Georgia"/>
                <a:ea typeface="+mn-ea"/>
                <a:cs typeface="+mn-cs"/>
              </a:rPr>
              <a:t>Liver</a:t>
            </a:r>
          </a:p>
        </p:txBody>
      </p:sp>
      <p:sp>
        <p:nvSpPr>
          <p:cNvPr id="7" name="TextBox 6"/>
          <p:cNvSpPr txBox="1"/>
          <p:nvPr/>
        </p:nvSpPr>
        <p:spPr>
          <a:xfrm>
            <a:off x="1042416" y="2606040"/>
            <a:ext cx="2880360" cy="822959"/>
          </a:xfrm>
          <a:prstGeom prst="rect">
            <a:avLst/>
          </a:prstGeom>
          <a:noFill/>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1300" b="0" i="0" u="none" strike="noStrike" kern="1200" cap="none" spc="0" normalizeH="0" baseline="0" noProof="0">
                <a:ln>
                  <a:noFill/>
                </a:ln>
                <a:solidFill>
                  <a:srgbClr val="12262E"/>
                </a:solidFill>
                <a:effectLst/>
                <a:uLnTx/>
                <a:uFillTx/>
                <a:latin typeface="Arial"/>
                <a:ea typeface="+mn-ea"/>
                <a:cs typeface="+mn-cs"/>
              </a:rPr>
              <a:t>Cholestasis generates or accumulates circulating pruritogens; their identity and relative contributions remain uncertain.</a:t>
            </a:r>
          </a:p>
        </p:txBody>
      </p:sp>
      <p:sp>
        <p:nvSpPr>
          <p:cNvPr id="8" name="Rounded Rectangle 7"/>
          <p:cNvSpPr/>
          <p:nvPr/>
        </p:nvSpPr>
        <p:spPr>
          <a:xfrm>
            <a:off x="4425696" y="1783080"/>
            <a:ext cx="3337560" cy="1783080"/>
          </a:xfrm>
          <a:prstGeom prst="roundRect">
            <a:avLst>
              <a:gd name="adj" fmla="val 6000"/>
            </a:avLst>
          </a:prstGeom>
          <a:solidFill>
            <a:srgbClr val="FBFAF6"/>
          </a:solidFill>
          <a:ln w="12700">
            <a:solidFill>
              <a:srgbClr val="DFDFD9"/>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6F3EC"/>
              </a:solidFill>
              <a:effectLst/>
              <a:uLnTx/>
              <a:uFillTx/>
              <a:latin typeface="Arial"/>
              <a:ea typeface="+mn-ea"/>
              <a:cs typeface="+mn-cs"/>
            </a:endParaRPr>
          </a:p>
        </p:txBody>
      </p:sp>
      <p:sp>
        <p:nvSpPr>
          <p:cNvPr id="9" name="Oval 8"/>
          <p:cNvSpPr/>
          <p:nvPr/>
        </p:nvSpPr>
        <p:spPr>
          <a:xfrm>
            <a:off x="4654296" y="2011680"/>
            <a:ext cx="457200" cy="457200"/>
          </a:xfrm>
          <a:prstGeom prst="ellipse">
            <a:avLst/>
          </a:prstGeom>
          <a:solidFill>
            <a:srgbClr val="0E6670"/>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sz="1600" b="1" i="0" u="none" strike="noStrike" kern="1200" cap="none" spc="0" normalizeH="0" baseline="0" noProof="0">
                <a:ln>
                  <a:noFill/>
                </a:ln>
                <a:solidFill>
                  <a:srgbClr val="FFFFFF"/>
                </a:solidFill>
                <a:effectLst/>
                <a:uLnTx/>
                <a:uFillTx/>
                <a:latin typeface="Arial"/>
                <a:ea typeface="+mn-ea"/>
                <a:cs typeface="+mn-cs"/>
              </a:rPr>
              <a:t>2</a:t>
            </a:r>
          </a:p>
        </p:txBody>
      </p:sp>
      <p:sp>
        <p:nvSpPr>
          <p:cNvPr id="10" name="TextBox 9"/>
          <p:cNvSpPr txBox="1"/>
          <p:nvPr/>
        </p:nvSpPr>
        <p:spPr>
          <a:xfrm>
            <a:off x="5248656" y="2109475"/>
            <a:ext cx="2331720" cy="261610"/>
          </a:xfrm>
          <a:prstGeom prst="rect">
            <a:avLst/>
          </a:prstGeom>
          <a:noFill/>
        </p:spPr>
        <p:txBody>
          <a:bodyPr wrap="square" lIns="0" tIns="0" rIns="0" bIns="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1700" b="1" i="0" u="none" strike="noStrike" kern="1200" cap="none" spc="0" normalizeH="0" baseline="0" noProof="0">
                <a:ln>
                  <a:noFill/>
                </a:ln>
                <a:solidFill>
                  <a:srgbClr val="0E6670"/>
                </a:solidFill>
                <a:effectLst/>
                <a:uLnTx/>
                <a:uFillTx/>
                <a:latin typeface="Georgia"/>
                <a:ea typeface="+mn-ea"/>
                <a:cs typeface="+mn-cs"/>
              </a:rPr>
              <a:t>Candidate </a:t>
            </a:r>
            <a:r>
              <a:rPr kumimoji="0" lang="en-AU" sz="1700" b="1" i="0" u="none" strike="noStrike" kern="1200" cap="none" spc="0" normalizeH="0" baseline="0" noProof="0">
                <a:ln>
                  <a:noFill/>
                </a:ln>
                <a:solidFill>
                  <a:srgbClr val="0E6670"/>
                </a:solidFill>
                <a:effectLst/>
                <a:uLnTx/>
                <a:uFillTx/>
                <a:latin typeface="Georgia"/>
                <a:ea typeface="+mn-ea"/>
                <a:cs typeface="+mn-cs"/>
              </a:rPr>
              <a:t>mediators</a:t>
            </a:r>
            <a:endParaRPr kumimoji="0" sz="1700" b="1" i="0" u="none" strike="noStrike" kern="1200" cap="none" spc="0" normalizeH="0" baseline="0" noProof="0">
              <a:ln>
                <a:noFill/>
              </a:ln>
              <a:solidFill>
                <a:srgbClr val="0E6670"/>
              </a:solidFill>
              <a:effectLst/>
              <a:uLnTx/>
              <a:uFillTx/>
              <a:latin typeface="Georgia"/>
              <a:ea typeface="+mn-ea"/>
              <a:cs typeface="+mn-cs"/>
            </a:endParaRPr>
          </a:p>
        </p:txBody>
      </p:sp>
      <p:sp>
        <p:nvSpPr>
          <p:cNvPr id="11" name="TextBox 10"/>
          <p:cNvSpPr txBox="1"/>
          <p:nvPr/>
        </p:nvSpPr>
        <p:spPr>
          <a:xfrm>
            <a:off x="4654296" y="2606040"/>
            <a:ext cx="2880360" cy="822959"/>
          </a:xfrm>
          <a:prstGeom prst="rect">
            <a:avLst/>
          </a:prstGeom>
          <a:noFill/>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1300" b="0" i="0" u="none" strike="noStrike" kern="1200" cap="none" spc="0" normalizeH="0" baseline="0" noProof="0">
                <a:ln>
                  <a:noFill/>
                </a:ln>
                <a:solidFill>
                  <a:srgbClr val="12262E"/>
                </a:solidFill>
                <a:effectLst/>
                <a:uLnTx/>
                <a:uFillTx/>
                <a:latin typeface="Arial"/>
                <a:ea typeface="+mn-ea"/>
                <a:cs typeface="+mn-cs"/>
              </a:rPr>
              <a:t>Lysophospholipids (autotaxin–LPA) and sulfated progesterone metabolites. Total serum bile acids and bilirubin conjugates are unlikely to dominate.</a:t>
            </a:r>
          </a:p>
        </p:txBody>
      </p:sp>
      <p:sp>
        <p:nvSpPr>
          <p:cNvPr id="12" name="Rounded Rectangle 11"/>
          <p:cNvSpPr/>
          <p:nvPr/>
        </p:nvSpPr>
        <p:spPr>
          <a:xfrm>
            <a:off x="8037575" y="1783080"/>
            <a:ext cx="3337560" cy="1783080"/>
          </a:xfrm>
          <a:prstGeom prst="roundRect">
            <a:avLst>
              <a:gd name="adj" fmla="val 6000"/>
            </a:avLst>
          </a:prstGeom>
          <a:solidFill>
            <a:srgbClr val="FBFAF6"/>
          </a:solidFill>
          <a:ln w="12700">
            <a:solidFill>
              <a:srgbClr val="DFDFD9"/>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6F3EC"/>
              </a:solidFill>
              <a:effectLst/>
              <a:uLnTx/>
              <a:uFillTx/>
              <a:latin typeface="Arial"/>
              <a:ea typeface="+mn-ea"/>
              <a:cs typeface="+mn-cs"/>
            </a:endParaRPr>
          </a:p>
        </p:txBody>
      </p:sp>
      <p:sp>
        <p:nvSpPr>
          <p:cNvPr id="13" name="Oval 12"/>
          <p:cNvSpPr/>
          <p:nvPr/>
        </p:nvSpPr>
        <p:spPr>
          <a:xfrm>
            <a:off x="8266175" y="2011680"/>
            <a:ext cx="457200" cy="457200"/>
          </a:xfrm>
          <a:prstGeom prst="ellipse">
            <a:avLst/>
          </a:prstGeom>
          <a:solidFill>
            <a:srgbClr val="0E6670"/>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sz="1600" b="1" i="0" u="none" strike="noStrike" kern="1200" cap="none" spc="0" normalizeH="0" baseline="0" noProof="0">
                <a:ln>
                  <a:noFill/>
                </a:ln>
                <a:solidFill>
                  <a:srgbClr val="FFFFFF"/>
                </a:solidFill>
                <a:effectLst/>
                <a:uLnTx/>
                <a:uFillTx/>
                <a:latin typeface="Arial"/>
                <a:ea typeface="+mn-ea"/>
                <a:cs typeface="+mn-cs"/>
              </a:rPr>
              <a:t>3</a:t>
            </a:r>
          </a:p>
        </p:txBody>
      </p:sp>
      <p:sp>
        <p:nvSpPr>
          <p:cNvPr id="14" name="TextBox 13"/>
          <p:cNvSpPr txBox="1"/>
          <p:nvPr/>
        </p:nvSpPr>
        <p:spPr>
          <a:xfrm>
            <a:off x="8860536" y="2011680"/>
            <a:ext cx="2331720" cy="457200"/>
          </a:xfrm>
          <a:prstGeom prst="rect">
            <a:avLst/>
          </a:prstGeom>
          <a:noFill/>
        </p:spPr>
        <p:txBody>
          <a:bodyPr wrap="square" lIns="0" tIns="0" rIns="0" bIns="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1700" b="1" i="0" u="none" strike="noStrike" kern="1200" cap="none" spc="0" normalizeH="0" baseline="0" noProof="0">
                <a:ln>
                  <a:noFill/>
                </a:ln>
                <a:solidFill>
                  <a:srgbClr val="0E6670"/>
                </a:solidFill>
                <a:effectLst/>
                <a:uLnTx/>
                <a:uFillTx/>
                <a:latin typeface="Georgia"/>
                <a:ea typeface="+mn-ea"/>
                <a:cs typeface="+mn-cs"/>
              </a:rPr>
              <a:t>Intestine</a:t>
            </a:r>
          </a:p>
        </p:txBody>
      </p:sp>
      <p:sp>
        <p:nvSpPr>
          <p:cNvPr id="15" name="TextBox 14"/>
          <p:cNvSpPr txBox="1"/>
          <p:nvPr/>
        </p:nvSpPr>
        <p:spPr>
          <a:xfrm>
            <a:off x="8266175" y="2606040"/>
            <a:ext cx="2880360" cy="822959"/>
          </a:xfrm>
          <a:prstGeom prst="rect">
            <a:avLst/>
          </a:prstGeom>
          <a:noFill/>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1300" b="0" i="0" u="none" strike="noStrike" kern="1200" cap="none" spc="0" normalizeH="0" baseline="0" noProof="0">
                <a:ln>
                  <a:noFill/>
                </a:ln>
                <a:solidFill>
                  <a:srgbClr val="12262E"/>
                </a:solidFill>
                <a:effectLst/>
                <a:uLnTx/>
                <a:uFillTx/>
                <a:latin typeface="Arial"/>
                <a:ea typeface="+mn-ea"/>
                <a:cs typeface="+mn-cs"/>
              </a:rPr>
              <a:t>Enterohepatic circulation may sustain pruritogen availability; interrupting intestinal reabsorption can reduce itch.</a:t>
            </a:r>
          </a:p>
        </p:txBody>
      </p:sp>
      <p:sp>
        <p:nvSpPr>
          <p:cNvPr id="16" name="Rounded Rectangle 15"/>
          <p:cNvSpPr/>
          <p:nvPr/>
        </p:nvSpPr>
        <p:spPr>
          <a:xfrm>
            <a:off x="813816" y="3794760"/>
            <a:ext cx="3337560" cy="1783080"/>
          </a:xfrm>
          <a:prstGeom prst="roundRect">
            <a:avLst>
              <a:gd name="adj" fmla="val 6000"/>
            </a:avLst>
          </a:prstGeom>
          <a:solidFill>
            <a:srgbClr val="FBFAF6"/>
          </a:solidFill>
          <a:ln w="12700">
            <a:solidFill>
              <a:srgbClr val="DFDFD9"/>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6F3EC"/>
              </a:solidFill>
              <a:effectLst/>
              <a:uLnTx/>
              <a:uFillTx/>
              <a:latin typeface="Arial"/>
              <a:ea typeface="+mn-ea"/>
              <a:cs typeface="+mn-cs"/>
            </a:endParaRPr>
          </a:p>
        </p:txBody>
      </p:sp>
      <p:sp>
        <p:nvSpPr>
          <p:cNvPr id="17" name="Oval 16"/>
          <p:cNvSpPr/>
          <p:nvPr/>
        </p:nvSpPr>
        <p:spPr>
          <a:xfrm>
            <a:off x="1042416" y="4023360"/>
            <a:ext cx="457200" cy="457200"/>
          </a:xfrm>
          <a:prstGeom prst="ellipse">
            <a:avLst/>
          </a:prstGeom>
          <a:solidFill>
            <a:srgbClr val="0E6670"/>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sz="1600" b="1" i="0" u="none" strike="noStrike" kern="1200" cap="none" spc="0" normalizeH="0" baseline="0" noProof="0">
                <a:ln>
                  <a:noFill/>
                </a:ln>
                <a:solidFill>
                  <a:srgbClr val="FFFFFF"/>
                </a:solidFill>
                <a:effectLst/>
                <a:uLnTx/>
                <a:uFillTx/>
                <a:latin typeface="Arial"/>
                <a:ea typeface="+mn-ea"/>
                <a:cs typeface="+mn-cs"/>
              </a:rPr>
              <a:t>4</a:t>
            </a:r>
          </a:p>
        </p:txBody>
      </p:sp>
      <p:sp>
        <p:nvSpPr>
          <p:cNvPr id="18" name="TextBox 17"/>
          <p:cNvSpPr txBox="1"/>
          <p:nvPr/>
        </p:nvSpPr>
        <p:spPr>
          <a:xfrm>
            <a:off x="1636776" y="4023360"/>
            <a:ext cx="2331720" cy="457200"/>
          </a:xfrm>
          <a:prstGeom prst="rect">
            <a:avLst/>
          </a:prstGeom>
          <a:noFill/>
        </p:spPr>
        <p:txBody>
          <a:bodyPr wrap="square" lIns="0" tIns="0" rIns="0" bIns="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1700" b="1" i="0" u="none" strike="noStrike" kern="1200" cap="none" spc="0" normalizeH="0" baseline="0" noProof="0">
                <a:ln>
                  <a:noFill/>
                </a:ln>
                <a:solidFill>
                  <a:srgbClr val="0E6670"/>
                </a:solidFill>
                <a:effectLst/>
                <a:uLnTx/>
                <a:uFillTx/>
                <a:latin typeface="Georgia"/>
                <a:ea typeface="+mn-ea"/>
                <a:cs typeface="+mn-cs"/>
              </a:rPr>
              <a:t>Skin</a:t>
            </a:r>
          </a:p>
        </p:txBody>
      </p:sp>
      <p:sp>
        <p:nvSpPr>
          <p:cNvPr id="19" name="TextBox 18"/>
          <p:cNvSpPr txBox="1"/>
          <p:nvPr/>
        </p:nvSpPr>
        <p:spPr>
          <a:xfrm>
            <a:off x="1042416" y="4617720"/>
            <a:ext cx="2880360" cy="822959"/>
          </a:xfrm>
          <a:prstGeom prst="rect">
            <a:avLst/>
          </a:prstGeom>
          <a:noFill/>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1300" b="0" i="0" u="none" strike="noStrike" kern="1200" cap="none" spc="0" normalizeH="0" baseline="0" noProof="0">
                <a:ln>
                  <a:noFill/>
                </a:ln>
                <a:solidFill>
                  <a:srgbClr val="12262E"/>
                </a:solidFill>
                <a:effectLst/>
                <a:uLnTx/>
                <a:uFillTx/>
                <a:latin typeface="Arial"/>
                <a:ea typeface="+mn-ea"/>
                <a:cs typeface="+mn-cs"/>
              </a:rPr>
              <a:t>Pruritogens activate receptors on peripheral, unmyelinated C-fibres, initiating the itch signal.</a:t>
            </a:r>
          </a:p>
        </p:txBody>
      </p:sp>
      <p:sp>
        <p:nvSpPr>
          <p:cNvPr id="20" name="Rounded Rectangle 19"/>
          <p:cNvSpPr/>
          <p:nvPr/>
        </p:nvSpPr>
        <p:spPr>
          <a:xfrm>
            <a:off x="4425696" y="3794760"/>
            <a:ext cx="3337560" cy="1783080"/>
          </a:xfrm>
          <a:prstGeom prst="roundRect">
            <a:avLst>
              <a:gd name="adj" fmla="val 6000"/>
            </a:avLst>
          </a:prstGeom>
          <a:solidFill>
            <a:srgbClr val="FBFAF6"/>
          </a:solidFill>
          <a:ln w="12700">
            <a:solidFill>
              <a:srgbClr val="DFDFD9"/>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6F3EC"/>
              </a:solidFill>
              <a:effectLst/>
              <a:uLnTx/>
              <a:uFillTx/>
              <a:latin typeface="Arial"/>
              <a:ea typeface="+mn-ea"/>
              <a:cs typeface="+mn-cs"/>
            </a:endParaRPr>
          </a:p>
        </p:txBody>
      </p:sp>
      <p:sp>
        <p:nvSpPr>
          <p:cNvPr id="21" name="Oval 20"/>
          <p:cNvSpPr/>
          <p:nvPr/>
        </p:nvSpPr>
        <p:spPr>
          <a:xfrm>
            <a:off x="4654296" y="4023360"/>
            <a:ext cx="457200" cy="457200"/>
          </a:xfrm>
          <a:prstGeom prst="ellipse">
            <a:avLst/>
          </a:prstGeom>
          <a:solidFill>
            <a:srgbClr val="0E6670"/>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sz="1600" b="1" i="0" u="none" strike="noStrike" kern="1200" cap="none" spc="0" normalizeH="0" baseline="0" noProof="0">
                <a:ln>
                  <a:noFill/>
                </a:ln>
                <a:solidFill>
                  <a:srgbClr val="FFFFFF"/>
                </a:solidFill>
                <a:effectLst/>
                <a:uLnTx/>
                <a:uFillTx/>
                <a:latin typeface="Arial"/>
                <a:ea typeface="+mn-ea"/>
                <a:cs typeface="+mn-cs"/>
              </a:rPr>
              <a:t>5</a:t>
            </a:r>
          </a:p>
        </p:txBody>
      </p:sp>
      <p:sp>
        <p:nvSpPr>
          <p:cNvPr id="22" name="TextBox 21"/>
          <p:cNvSpPr txBox="1"/>
          <p:nvPr/>
        </p:nvSpPr>
        <p:spPr>
          <a:xfrm>
            <a:off x="5248656" y="4023360"/>
            <a:ext cx="2331720" cy="457200"/>
          </a:xfrm>
          <a:prstGeom prst="rect">
            <a:avLst/>
          </a:prstGeom>
          <a:noFill/>
        </p:spPr>
        <p:txBody>
          <a:bodyPr wrap="square" lIns="0" tIns="0" rIns="0" bIns="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1700" b="1" i="0" u="none" strike="noStrike" kern="1200" cap="none" spc="0" normalizeH="0" baseline="0" noProof="0">
                <a:ln>
                  <a:noFill/>
                </a:ln>
                <a:solidFill>
                  <a:srgbClr val="0E6670"/>
                </a:solidFill>
                <a:effectLst/>
                <a:uLnTx/>
                <a:uFillTx/>
                <a:latin typeface="Georgia"/>
                <a:ea typeface="+mn-ea"/>
                <a:cs typeface="+mn-cs"/>
              </a:rPr>
              <a:t>Neural pathway</a:t>
            </a:r>
          </a:p>
        </p:txBody>
      </p:sp>
      <p:sp>
        <p:nvSpPr>
          <p:cNvPr id="23" name="TextBox 22"/>
          <p:cNvSpPr txBox="1"/>
          <p:nvPr/>
        </p:nvSpPr>
        <p:spPr>
          <a:xfrm>
            <a:off x="4654296" y="4617720"/>
            <a:ext cx="2880360" cy="822959"/>
          </a:xfrm>
          <a:prstGeom prst="rect">
            <a:avLst/>
          </a:prstGeom>
          <a:noFill/>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1300" b="0" i="0" u="none" strike="noStrike" kern="1200" cap="none" spc="0" normalizeH="0" baseline="0" noProof="0">
                <a:ln>
                  <a:noFill/>
                </a:ln>
                <a:solidFill>
                  <a:srgbClr val="12262E"/>
                </a:solidFill>
                <a:effectLst/>
                <a:uLnTx/>
                <a:uFillTx/>
                <a:latin typeface="Arial"/>
                <a:ea typeface="+mn-ea"/>
                <a:cs typeface="+mn-cs"/>
              </a:rPr>
              <a:t>The signal travels via primary, secondary and tertiary itch neurons to the cerebral cortex, where itch is perceived.</a:t>
            </a:r>
          </a:p>
        </p:txBody>
      </p:sp>
      <p:sp>
        <p:nvSpPr>
          <p:cNvPr id="24" name="Rounded Rectangle 23"/>
          <p:cNvSpPr/>
          <p:nvPr/>
        </p:nvSpPr>
        <p:spPr>
          <a:xfrm>
            <a:off x="8037575" y="3794760"/>
            <a:ext cx="3337560" cy="1783080"/>
          </a:xfrm>
          <a:prstGeom prst="roundRect">
            <a:avLst>
              <a:gd name="adj" fmla="val 6000"/>
            </a:avLst>
          </a:prstGeom>
          <a:solidFill>
            <a:srgbClr val="FBFAF6"/>
          </a:solidFill>
          <a:ln w="12700">
            <a:solidFill>
              <a:srgbClr val="DFDFD9"/>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6F3EC"/>
              </a:solidFill>
              <a:effectLst/>
              <a:uLnTx/>
              <a:uFillTx/>
              <a:latin typeface="Arial"/>
              <a:ea typeface="+mn-ea"/>
              <a:cs typeface="+mn-cs"/>
            </a:endParaRPr>
          </a:p>
        </p:txBody>
      </p:sp>
      <p:sp>
        <p:nvSpPr>
          <p:cNvPr id="25" name="Oval 24"/>
          <p:cNvSpPr/>
          <p:nvPr/>
        </p:nvSpPr>
        <p:spPr>
          <a:xfrm>
            <a:off x="8266175" y="4023360"/>
            <a:ext cx="457200" cy="457200"/>
          </a:xfrm>
          <a:prstGeom prst="ellipse">
            <a:avLst/>
          </a:prstGeom>
          <a:solidFill>
            <a:srgbClr val="0E6670"/>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sz="1600" b="1" i="0" u="none" strike="noStrike" kern="1200" cap="none" spc="0" normalizeH="0" baseline="0" noProof="0">
                <a:ln>
                  <a:noFill/>
                </a:ln>
                <a:solidFill>
                  <a:srgbClr val="FFFFFF"/>
                </a:solidFill>
                <a:effectLst/>
                <a:uLnTx/>
                <a:uFillTx/>
                <a:latin typeface="Arial"/>
                <a:ea typeface="+mn-ea"/>
                <a:cs typeface="+mn-cs"/>
              </a:rPr>
              <a:t>6</a:t>
            </a:r>
          </a:p>
        </p:txBody>
      </p:sp>
      <p:sp>
        <p:nvSpPr>
          <p:cNvPr id="26" name="TextBox 25"/>
          <p:cNvSpPr txBox="1"/>
          <p:nvPr/>
        </p:nvSpPr>
        <p:spPr>
          <a:xfrm>
            <a:off x="8860536" y="4023360"/>
            <a:ext cx="2331720" cy="457200"/>
          </a:xfrm>
          <a:prstGeom prst="rect">
            <a:avLst/>
          </a:prstGeom>
          <a:noFill/>
        </p:spPr>
        <p:txBody>
          <a:bodyPr wrap="square" lIns="0" tIns="0" rIns="0" bIns="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1700" b="1" i="0" u="none" strike="noStrike" kern="1200" cap="none" spc="0" normalizeH="0" baseline="0" noProof="0">
                <a:ln>
                  <a:noFill/>
                </a:ln>
                <a:solidFill>
                  <a:srgbClr val="0E6670"/>
                </a:solidFill>
                <a:effectLst/>
                <a:uLnTx/>
                <a:uFillTx/>
                <a:latin typeface="Georgia"/>
                <a:ea typeface="+mn-ea"/>
                <a:cs typeface="+mn-cs"/>
              </a:rPr>
              <a:t>Central modulation</a:t>
            </a:r>
          </a:p>
        </p:txBody>
      </p:sp>
      <p:sp>
        <p:nvSpPr>
          <p:cNvPr id="27" name="TextBox 26"/>
          <p:cNvSpPr txBox="1"/>
          <p:nvPr/>
        </p:nvSpPr>
        <p:spPr>
          <a:xfrm>
            <a:off x="8266175" y="4617720"/>
            <a:ext cx="2880360" cy="822959"/>
          </a:xfrm>
          <a:prstGeom prst="rect">
            <a:avLst/>
          </a:prstGeom>
          <a:noFill/>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1300" b="0" i="0" u="none" strike="noStrike" kern="1200" cap="none" spc="0" normalizeH="0" baseline="0" noProof="0">
                <a:ln>
                  <a:noFill/>
                </a:ln>
                <a:solidFill>
                  <a:srgbClr val="12262E"/>
                </a:solidFill>
                <a:effectLst/>
                <a:uLnTx/>
                <a:uFillTx/>
                <a:latin typeface="Arial"/>
                <a:ea typeface="+mn-ea"/>
                <a:cs typeface="+mn-cs"/>
              </a:rPr>
              <a:t>Neural signalling and endogenous opioid pathways shape itch perception, so treatments acting beyond the liver can work.</a:t>
            </a:r>
          </a:p>
        </p:txBody>
      </p:sp>
      <p:sp>
        <p:nvSpPr>
          <p:cNvPr id="28" name="Rounded Rectangle 27"/>
          <p:cNvSpPr/>
          <p:nvPr/>
        </p:nvSpPr>
        <p:spPr>
          <a:xfrm>
            <a:off x="813816" y="5760720"/>
            <a:ext cx="10565892" cy="640080"/>
          </a:xfrm>
          <a:prstGeom prst="roundRect">
            <a:avLst>
              <a:gd name="adj" fmla="val 20000"/>
            </a:avLst>
          </a:prstGeom>
          <a:solidFill>
            <a:srgbClr val="12262E"/>
          </a:solidFill>
          <a:ln>
            <a:noFill/>
          </a:ln>
          <a:effectLst/>
        </p:spPr>
        <p:style>
          <a:lnRef idx="1">
            <a:schemeClr val="accent1"/>
          </a:lnRef>
          <a:fillRef idx="3">
            <a:schemeClr val="accent1"/>
          </a:fillRef>
          <a:effectRef idx="2">
            <a:schemeClr val="accent1"/>
          </a:effectRef>
          <a:fontRef idx="minor">
            <a:schemeClr val="lt1"/>
          </a:fontRef>
        </p:style>
        <p:txBody>
          <a:bodyPr wrap="square" lIns="274320" rIns="2743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1500" b="1" i="0" u="none" strike="noStrike" kern="1200" cap="none" spc="0" normalizeH="0" baseline="0" noProof="0">
                <a:ln>
                  <a:noFill/>
                </a:ln>
                <a:solidFill>
                  <a:srgbClr val="F2A65A"/>
                </a:solidFill>
                <a:effectLst/>
                <a:uLnTx/>
                <a:uFillTx/>
                <a:latin typeface="Arial"/>
                <a:ea typeface="+mn-ea"/>
                <a:cs typeface="+mn-cs"/>
              </a:rPr>
              <a:t>Key uncertainty:  </a:t>
            </a:r>
            <a:r>
              <a:rPr kumimoji="0" sz="1500" b="0" i="0" u="none" strike="noStrike" kern="1200" cap="none" spc="0" normalizeH="0" baseline="0" noProof="0">
                <a:ln>
                  <a:noFill/>
                </a:ln>
                <a:solidFill>
                  <a:srgbClr val="FBFAF6"/>
                </a:solidFill>
                <a:effectLst/>
                <a:uLnTx/>
                <a:uFillTx/>
                <a:latin typeface="Arial"/>
                <a:ea typeface="+mn-ea"/>
                <a:cs typeface="+mn-cs"/>
              </a:rPr>
              <a:t>no single established circulating pruritogen explains cholestatic itch across all patients and diseases.</a:t>
            </a:r>
          </a:p>
        </p:txBody>
      </p:sp>
    </p:spTree>
    <p:extLst>
      <p:ext uri="{BB962C8B-B14F-4D97-AF65-F5344CB8AC3E}">
        <p14:creationId xmlns:p14="http://schemas.microsoft.com/office/powerpoint/2010/main" val="163078987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6F3EC"/>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812800" y="508000"/>
            <a:ext cx="10883392" cy="388541"/>
          </a:xfrm>
          <a:prstGeom prst="rect">
            <a:avLst/>
          </a:prstGeom>
          <a:noFill/>
          <a:ln/>
        </p:spPr>
        <p:txBody>
          <a:bodyPr wrap="square" lIns="0" tIns="0" rIns="0" bIns="0" rtlCol="0" anchor="t">
            <a:normAutofit/>
          </a:bodyPr>
          <a:lstStyle/>
          <a:p>
            <a:pPr marL="0" indent="0" algn="l">
              <a:lnSpc>
                <a:spcPts val="2860"/>
              </a:lnSpc>
              <a:buNone/>
            </a:pPr>
            <a:r>
              <a:rPr lang="en-US" sz="2600" b="1" i="0" dirty="0">
                <a:solidFill>
                  <a:srgbClr val="12262E"/>
                </a:solidFill>
                <a:latin typeface="Georgia" pitchFamily="18" charset="0"/>
                <a:ea typeface="Georgia" pitchFamily="18" charset="-122"/>
                <a:cs typeface="Georgia" pitchFamily="18" charset="-120"/>
              </a:rPr>
              <a:t>The itch ladder: stepwise, with the cautions that matter</a:t>
            </a:r>
            <a:endParaRPr lang="en-US" sz="2600" dirty="0">
              <a:latin typeface="Georgia" charset="0"/>
              <a:ea typeface="Georgia" charset="0"/>
              <a:cs typeface="Georgia" charset="0"/>
            </a:endParaRPr>
          </a:p>
        </p:txBody>
      </p:sp>
      <p:sp>
        <p:nvSpPr>
          <p:cNvPr id="4" name="Shape 2"/>
          <p:cNvSpPr/>
          <p:nvPr/>
        </p:nvSpPr>
        <p:spPr>
          <a:xfrm>
            <a:off x="812800" y="1238151"/>
            <a:ext cx="6540500" cy="807541"/>
          </a:xfrm>
          <a:prstGeom prst="roundRect">
            <a:avLst>
              <a:gd name="adj" fmla="val 12581"/>
            </a:avLst>
          </a:prstGeom>
          <a:solidFill>
            <a:srgbClr val="D6E7E7"/>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5E6E74"/>
              </a:solidFill>
              <a:effectLst/>
              <a:uLnTx/>
              <a:uFillTx/>
              <a:latin typeface="Arial"/>
              <a:ea typeface="+mn-ea"/>
              <a:cs typeface="+mn-cs"/>
            </a:endParaRPr>
          </a:p>
        </p:txBody>
      </p:sp>
      <p:sp>
        <p:nvSpPr>
          <p:cNvPr id="5" name="Text 3"/>
          <p:cNvSpPr/>
          <p:nvPr/>
        </p:nvSpPr>
        <p:spPr>
          <a:xfrm>
            <a:off x="952500" y="1464072"/>
            <a:ext cx="355600" cy="355600"/>
          </a:xfrm>
          <a:prstGeom prst="roundRect">
            <a:avLst>
              <a:gd name="adj" fmla="val 50000"/>
            </a:avLst>
          </a:prstGeom>
          <a:solidFill>
            <a:srgbClr val="0E6670"/>
          </a:solidFill>
          <a:ln/>
        </p:spPr>
        <p:txBody>
          <a:bodyPr wrap="square" lIns="0" tIns="0" rIns="0" bIns="0" rtlCol="0" anchor="ctr">
            <a:normAutofit/>
          </a:bodyPr>
          <a:lstStyle/>
          <a:p>
            <a:pPr marL="0" marR="0" lvl="0" indent="0" algn="ctr" defTabSz="914400" rtl="0" eaLnBrk="1" fontAlgn="auto" latinLnBrk="0" hangingPunct="1">
              <a:lnSpc>
                <a:spcPts val="14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2EFE6"/>
                </a:solidFill>
                <a:effectLst/>
                <a:uLnTx/>
                <a:uFillTx/>
                <a:latin typeface="Arial" pitchFamily="34" charset="0"/>
                <a:ea typeface="Arial" pitchFamily="34" charset="-122"/>
                <a:cs typeface="Arial" pitchFamily="34" charset="-120"/>
              </a:rPr>
              <a:t>1</a:t>
            </a:r>
            <a:endParaRPr kumimoji="0" lang="en-US" sz="1400" b="0" i="0" u="none" strike="noStrike" kern="1200" cap="none" spc="0" normalizeH="0" baseline="0" noProof="0" dirty="0">
              <a:ln>
                <a:noFill/>
              </a:ln>
              <a:solidFill>
                <a:srgbClr val="5E6E74"/>
              </a:solidFill>
              <a:effectLst/>
              <a:uLnTx/>
              <a:uFillTx/>
              <a:latin typeface="Arial" charset="0"/>
              <a:ea typeface="Arial" charset="0"/>
              <a:cs typeface="Arial" charset="0"/>
            </a:endParaRPr>
          </a:p>
        </p:txBody>
      </p:sp>
      <p:sp>
        <p:nvSpPr>
          <p:cNvPr id="6" name="Text 4"/>
          <p:cNvSpPr/>
          <p:nvPr/>
        </p:nvSpPr>
        <p:spPr>
          <a:xfrm>
            <a:off x="1435100" y="1314351"/>
            <a:ext cx="5951855" cy="25906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84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12262E"/>
                </a:solidFill>
                <a:effectLst/>
                <a:uLnTx/>
                <a:uFillTx/>
                <a:latin typeface="Georgia" pitchFamily="18" charset="0"/>
                <a:ea typeface="Georgia" pitchFamily="18" charset="-122"/>
                <a:cs typeface="Georgia" pitchFamily="18" charset="-120"/>
              </a:rPr>
              <a:t>Cholestyramine</a:t>
            </a:r>
            <a:endParaRPr kumimoji="0" lang="en-US" sz="1600" b="0" i="0" u="none" strike="noStrike" kern="1200" cap="none" spc="0" normalizeH="0" baseline="0" noProof="0" dirty="0">
              <a:ln>
                <a:noFill/>
              </a:ln>
              <a:solidFill>
                <a:srgbClr val="5E6E74"/>
              </a:solidFill>
              <a:effectLst/>
              <a:uLnTx/>
              <a:uFillTx/>
              <a:latin typeface="Georgia" charset="0"/>
              <a:ea typeface="Georgia" charset="0"/>
              <a:cs typeface="Georgia" charset="0"/>
            </a:endParaRPr>
          </a:p>
        </p:txBody>
      </p:sp>
      <p:sp>
        <p:nvSpPr>
          <p:cNvPr id="7" name="Text 5"/>
          <p:cNvSpPr/>
          <p:nvPr/>
        </p:nvSpPr>
        <p:spPr>
          <a:xfrm>
            <a:off x="1435100" y="1560711"/>
            <a:ext cx="5951855" cy="223441"/>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56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12262E"/>
                </a:solidFill>
                <a:effectLst/>
                <a:uLnTx/>
                <a:uFillTx/>
                <a:latin typeface="Arial" pitchFamily="34" charset="0"/>
                <a:ea typeface="Arial" pitchFamily="34" charset="-122"/>
                <a:cs typeface="Arial" pitchFamily="34" charset="-120"/>
              </a:rPr>
              <a:t>First line; separate from other drugs by about 4 h</a:t>
            </a:r>
            <a:endParaRPr kumimoji="0" lang="en-US" sz="1200" b="0" i="0" u="none" strike="noStrike" kern="1200" cap="none" spc="0" normalizeH="0" baseline="0" noProof="0" dirty="0">
              <a:ln>
                <a:noFill/>
              </a:ln>
              <a:solidFill>
                <a:srgbClr val="5E6E74"/>
              </a:solidFill>
              <a:effectLst/>
              <a:uLnTx/>
              <a:uFillTx/>
              <a:latin typeface="Arial" charset="0"/>
              <a:ea typeface="Arial" charset="0"/>
              <a:cs typeface="Arial" charset="0"/>
            </a:endParaRPr>
          </a:p>
        </p:txBody>
      </p:sp>
      <p:sp>
        <p:nvSpPr>
          <p:cNvPr id="8" name="Text 6"/>
          <p:cNvSpPr/>
          <p:nvPr/>
        </p:nvSpPr>
        <p:spPr>
          <a:xfrm>
            <a:off x="1435100" y="1771452"/>
            <a:ext cx="5951855" cy="223441"/>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56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9A4A0B"/>
                </a:solidFill>
                <a:effectLst/>
                <a:uLnTx/>
                <a:uFillTx/>
                <a:latin typeface="Arial" pitchFamily="34" charset="0"/>
                <a:ea typeface="Arial" pitchFamily="34" charset="-122"/>
                <a:cs typeface="Arial" pitchFamily="34" charset="-120"/>
              </a:rPr>
              <a:t>Watch:</a:t>
            </a:r>
            <a:r>
              <a:rPr kumimoji="0" lang="en-US" sz="1200" b="0" i="0" u="none" strike="noStrike" kern="1200" cap="none" spc="0" normalizeH="0" baseline="0" noProof="0" dirty="0">
                <a:ln>
                  <a:noFill/>
                </a:ln>
                <a:solidFill>
                  <a:srgbClr val="12262E"/>
                </a:solidFill>
                <a:effectLst/>
                <a:uLnTx/>
                <a:uFillTx/>
                <a:latin typeface="Arial" pitchFamily="34" charset="0"/>
                <a:ea typeface="Arial" pitchFamily="34" charset="-122"/>
                <a:cs typeface="Arial" pitchFamily="34" charset="-120"/>
              </a:rPr>
              <a:t> binds other drugs; poorly tolerated by many</a:t>
            </a:r>
            <a:endParaRPr kumimoji="0" lang="en-US" sz="1200" b="0" i="0" u="none" strike="noStrike" kern="1200" cap="none" spc="0" normalizeH="0" baseline="0" noProof="0" dirty="0">
              <a:ln>
                <a:noFill/>
              </a:ln>
              <a:solidFill>
                <a:srgbClr val="5E6E74"/>
              </a:solidFill>
              <a:effectLst/>
              <a:uLnTx/>
              <a:uFillTx/>
              <a:latin typeface="Arial" charset="0"/>
              <a:ea typeface="Arial" charset="0"/>
              <a:cs typeface="Arial" charset="0"/>
            </a:endParaRPr>
          </a:p>
        </p:txBody>
      </p:sp>
      <p:sp>
        <p:nvSpPr>
          <p:cNvPr id="9" name="Shape 7"/>
          <p:cNvSpPr/>
          <p:nvPr/>
        </p:nvSpPr>
        <p:spPr>
          <a:xfrm>
            <a:off x="1041400" y="2121892"/>
            <a:ext cx="6311900" cy="807541"/>
          </a:xfrm>
          <a:prstGeom prst="roundRect">
            <a:avLst>
              <a:gd name="adj" fmla="val 12581"/>
            </a:avLst>
          </a:prstGeom>
          <a:solidFill>
            <a:srgbClr val="BFDDE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5E6E74"/>
              </a:solidFill>
              <a:effectLst/>
              <a:uLnTx/>
              <a:uFillTx/>
              <a:latin typeface="Arial"/>
              <a:ea typeface="+mn-ea"/>
              <a:cs typeface="+mn-cs"/>
            </a:endParaRPr>
          </a:p>
        </p:txBody>
      </p:sp>
      <p:sp>
        <p:nvSpPr>
          <p:cNvPr id="10" name="Text 8"/>
          <p:cNvSpPr/>
          <p:nvPr/>
        </p:nvSpPr>
        <p:spPr>
          <a:xfrm>
            <a:off x="1181100" y="2347813"/>
            <a:ext cx="355600" cy="355600"/>
          </a:xfrm>
          <a:prstGeom prst="roundRect">
            <a:avLst>
              <a:gd name="adj" fmla="val 50000"/>
            </a:avLst>
          </a:prstGeom>
          <a:solidFill>
            <a:srgbClr val="0E6670"/>
          </a:solidFill>
          <a:ln/>
        </p:spPr>
        <p:txBody>
          <a:bodyPr wrap="square" lIns="0" tIns="0" rIns="0" bIns="0" rtlCol="0" anchor="ctr">
            <a:normAutofit/>
          </a:bodyPr>
          <a:lstStyle/>
          <a:p>
            <a:pPr marL="0" marR="0" lvl="0" indent="0" algn="ctr" defTabSz="914400" rtl="0" eaLnBrk="1" fontAlgn="auto" latinLnBrk="0" hangingPunct="1">
              <a:lnSpc>
                <a:spcPts val="14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2EFE6"/>
                </a:solidFill>
                <a:effectLst/>
                <a:uLnTx/>
                <a:uFillTx/>
                <a:latin typeface="Arial" pitchFamily="34" charset="0"/>
                <a:ea typeface="Arial" pitchFamily="34" charset="-122"/>
                <a:cs typeface="Arial" pitchFamily="34" charset="-120"/>
              </a:rPr>
              <a:t>2</a:t>
            </a:r>
            <a:endParaRPr kumimoji="0" lang="en-US" sz="1400" b="0" i="0" u="none" strike="noStrike" kern="1200" cap="none" spc="0" normalizeH="0" baseline="0" noProof="0" dirty="0">
              <a:ln>
                <a:noFill/>
              </a:ln>
              <a:solidFill>
                <a:srgbClr val="5E6E74"/>
              </a:solidFill>
              <a:effectLst/>
              <a:uLnTx/>
              <a:uFillTx/>
              <a:latin typeface="Arial" charset="0"/>
              <a:ea typeface="Arial" charset="0"/>
              <a:cs typeface="Arial" charset="0"/>
            </a:endParaRPr>
          </a:p>
        </p:txBody>
      </p:sp>
      <p:sp>
        <p:nvSpPr>
          <p:cNvPr id="11" name="Text 9"/>
          <p:cNvSpPr/>
          <p:nvPr/>
        </p:nvSpPr>
        <p:spPr>
          <a:xfrm>
            <a:off x="1663700" y="2198092"/>
            <a:ext cx="5716397" cy="25906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84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12262E"/>
                </a:solidFill>
                <a:effectLst/>
                <a:uLnTx/>
                <a:uFillTx/>
                <a:latin typeface="Georgia" pitchFamily="18" charset="0"/>
                <a:ea typeface="Georgia" pitchFamily="18" charset="-122"/>
                <a:cs typeface="Georgia" pitchFamily="18" charset="-120"/>
              </a:rPr>
              <a:t>Rifampicin</a:t>
            </a:r>
            <a:endParaRPr kumimoji="0" lang="en-US" sz="1600" b="0" i="0" u="none" strike="noStrike" kern="1200" cap="none" spc="0" normalizeH="0" baseline="0" noProof="0" dirty="0">
              <a:ln>
                <a:noFill/>
              </a:ln>
              <a:solidFill>
                <a:srgbClr val="5E6E74"/>
              </a:solidFill>
              <a:effectLst/>
              <a:uLnTx/>
              <a:uFillTx/>
              <a:latin typeface="Georgia" charset="0"/>
              <a:ea typeface="Georgia" charset="0"/>
              <a:cs typeface="Georgia" charset="0"/>
            </a:endParaRPr>
          </a:p>
        </p:txBody>
      </p:sp>
      <p:sp>
        <p:nvSpPr>
          <p:cNvPr id="12" name="Text 10"/>
          <p:cNvSpPr/>
          <p:nvPr/>
        </p:nvSpPr>
        <p:spPr>
          <a:xfrm>
            <a:off x="1663700" y="2444452"/>
            <a:ext cx="5716397" cy="223441"/>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56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12262E"/>
                </a:solidFill>
                <a:effectLst/>
                <a:uLnTx/>
                <a:uFillTx/>
                <a:latin typeface="Arial" pitchFamily="34" charset="0"/>
                <a:ea typeface="Arial" pitchFamily="34" charset="-122"/>
                <a:cs typeface="Arial" pitchFamily="34" charset="-120"/>
              </a:rPr>
              <a:t>Second line</a:t>
            </a:r>
            <a:endParaRPr kumimoji="0" lang="en-US" sz="1200" b="0" i="0" u="none" strike="noStrike" kern="1200" cap="none" spc="0" normalizeH="0" baseline="0" noProof="0" dirty="0">
              <a:ln>
                <a:noFill/>
              </a:ln>
              <a:solidFill>
                <a:srgbClr val="5E6E74"/>
              </a:solidFill>
              <a:effectLst/>
              <a:uLnTx/>
              <a:uFillTx/>
              <a:latin typeface="Arial" charset="0"/>
              <a:ea typeface="Arial" charset="0"/>
              <a:cs typeface="Arial" charset="0"/>
            </a:endParaRPr>
          </a:p>
        </p:txBody>
      </p:sp>
      <p:sp>
        <p:nvSpPr>
          <p:cNvPr id="13" name="Text 11"/>
          <p:cNvSpPr/>
          <p:nvPr/>
        </p:nvSpPr>
        <p:spPr>
          <a:xfrm>
            <a:off x="1663700" y="2655193"/>
            <a:ext cx="5716397" cy="223441"/>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56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9A4A0B"/>
                </a:solidFill>
                <a:effectLst/>
                <a:uLnTx/>
                <a:uFillTx/>
                <a:latin typeface="Arial" pitchFamily="34" charset="0"/>
                <a:ea typeface="Arial" pitchFamily="34" charset="-122"/>
                <a:cs typeface="Arial" pitchFamily="34" charset="-120"/>
              </a:rPr>
              <a:t>Watch:</a:t>
            </a:r>
            <a:r>
              <a:rPr kumimoji="0" lang="en-US" sz="1200" b="0" i="0" u="none" strike="noStrike" kern="1200" cap="none" spc="0" normalizeH="0" baseline="0" noProof="0" dirty="0">
                <a:ln>
                  <a:noFill/>
                </a:ln>
                <a:solidFill>
                  <a:srgbClr val="12262E"/>
                </a:solidFill>
                <a:effectLst/>
                <a:uLnTx/>
                <a:uFillTx/>
                <a:latin typeface="Arial" pitchFamily="34" charset="0"/>
                <a:ea typeface="Arial" pitchFamily="34" charset="-122"/>
                <a:cs typeface="Arial" pitchFamily="34" charset="-120"/>
              </a:rPr>
              <a:t> hepatotoxicity (monitor liver tests); many interactions</a:t>
            </a:r>
            <a:endParaRPr kumimoji="0" lang="en-US" sz="1200" b="0" i="0" u="none" strike="noStrike" kern="1200" cap="none" spc="0" normalizeH="0" baseline="0" noProof="0" dirty="0">
              <a:ln>
                <a:noFill/>
              </a:ln>
              <a:solidFill>
                <a:srgbClr val="5E6E74"/>
              </a:solidFill>
              <a:effectLst/>
              <a:uLnTx/>
              <a:uFillTx/>
              <a:latin typeface="Arial" charset="0"/>
              <a:ea typeface="Arial" charset="0"/>
              <a:cs typeface="Arial" charset="0"/>
            </a:endParaRPr>
          </a:p>
        </p:txBody>
      </p:sp>
      <p:sp>
        <p:nvSpPr>
          <p:cNvPr id="14" name="Shape 12"/>
          <p:cNvSpPr/>
          <p:nvPr/>
        </p:nvSpPr>
        <p:spPr>
          <a:xfrm>
            <a:off x="1270000" y="3005634"/>
            <a:ext cx="6083300" cy="807541"/>
          </a:xfrm>
          <a:prstGeom prst="roundRect">
            <a:avLst>
              <a:gd name="adj" fmla="val 12581"/>
            </a:avLst>
          </a:prstGeom>
          <a:solidFill>
            <a:srgbClr val="9FCFD4"/>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5E6E74"/>
              </a:solidFill>
              <a:effectLst/>
              <a:uLnTx/>
              <a:uFillTx/>
              <a:latin typeface="Arial"/>
              <a:ea typeface="+mn-ea"/>
              <a:cs typeface="+mn-cs"/>
            </a:endParaRPr>
          </a:p>
        </p:txBody>
      </p:sp>
      <p:sp>
        <p:nvSpPr>
          <p:cNvPr id="15" name="Text 13"/>
          <p:cNvSpPr/>
          <p:nvPr/>
        </p:nvSpPr>
        <p:spPr>
          <a:xfrm>
            <a:off x="1409700" y="3231555"/>
            <a:ext cx="355600" cy="355600"/>
          </a:xfrm>
          <a:prstGeom prst="roundRect">
            <a:avLst>
              <a:gd name="adj" fmla="val 50000"/>
            </a:avLst>
          </a:prstGeom>
          <a:solidFill>
            <a:srgbClr val="0E6670"/>
          </a:solidFill>
          <a:ln/>
        </p:spPr>
        <p:txBody>
          <a:bodyPr wrap="square" lIns="0" tIns="0" rIns="0" bIns="0" rtlCol="0" anchor="ctr">
            <a:normAutofit/>
          </a:bodyPr>
          <a:lstStyle/>
          <a:p>
            <a:pPr marL="0" marR="0" lvl="0" indent="0" algn="ctr" defTabSz="914400" rtl="0" eaLnBrk="1" fontAlgn="auto" latinLnBrk="0" hangingPunct="1">
              <a:lnSpc>
                <a:spcPts val="14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2EFE6"/>
                </a:solidFill>
                <a:effectLst/>
                <a:uLnTx/>
                <a:uFillTx/>
                <a:latin typeface="Arial" pitchFamily="34" charset="0"/>
                <a:ea typeface="Arial" pitchFamily="34" charset="-122"/>
                <a:cs typeface="Arial" pitchFamily="34" charset="-120"/>
              </a:rPr>
              <a:t>3</a:t>
            </a:r>
            <a:endParaRPr kumimoji="0" lang="en-US" sz="1400" b="0" i="0" u="none" strike="noStrike" kern="1200" cap="none" spc="0" normalizeH="0" baseline="0" noProof="0" dirty="0">
              <a:ln>
                <a:noFill/>
              </a:ln>
              <a:solidFill>
                <a:srgbClr val="5E6E74"/>
              </a:solidFill>
              <a:effectLst/>
              <a:uLnTx/>
              <a:uFillTx/>
              <a:latin typeface="Arial" charset="0"/>
              <a:ea typeface="Arial" charset="0"/>
              <a:cs typeface="Arial" charset="0"/>
            </a:endParaRPr>
          </a:p>
        </p:txBody>
      </p:sp>
      <p:sp>
        <p:nvSpPr>
          <p:cNvPr id="16" name="Text 14"/>
          <p:cNvSpPr/>
          <p:nvPr/>
        </p:nvSpPr>
        <p:spPr>
          <a:xfrm>
            <a:off x="1892300" y="3081834"/>
            <a:ext cx="5480939" cy="25906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84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12262E"/>
                </a:solidFill>
                <a:effectLst/>
                <a:uLnTx/>
                <a:uFillTx/>
                <a:latin typeface="Georgia" pitchFamily="18" charset="0"/>
                <a:ea typeface="Georgia" pitchFamily="18" charset="-122"/>
                <a:cs typeface="Georgia" pitchFamily="18" charset="-120"/>
              </a:rPr>
              <a:t>Naltrexone</a:t>
            </a:r>
            <a:endParaRPr kumimoji="0" lang="en-US" sz="1600" b="0" i="0" u="none" strike="noStrike" kern="1200" cap="none" spc="0" normalizeH="0" baseline="0" noProof="0" dirty="0">
              <a:ln>
                <a:noFill/>
              </a:ln>
              <a:solidFill>
                <a:srgbClr val="5E6E74"/>
              </a:solidFill>
              <a:effectLst/>
              <a:uLnTx/>
              <a:uFillTx/>
              <a:latin typeface="Georgia" charset="0"/>
              <a:ea typeface="Georgia" charset="0"/>
              <a:cs typeface="Georgia" charset="0"/>
            </a:endParaRPr>
          </a:p>
        </p:txBody>
      </p:sp>
      <p:sp>
        <p:nvSpPr>
          <p:cNvPr id="17" name="Text 15"/>
          <p:cNvSpPr/>
          <p:nvPr/>
        </p:nvSpPr>
        <p:spPr>
          <a:xfrm>
            <a:off x="1892300" y="3328194"/>
            <a:ext cx="5480939" cy="223441"/>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56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12262E"/>
                </a:solidFill>
                <a:effectLst/>
                <a:uLnTx/>
                <a:uFillTx/>
                <a:latin typeface="Arial" pitchFamily="34" charset="0"/>
                <a:ea typeface="Arial" pitchFamily="34" charset="-122"/>
                <a:cs typeface="Arial" pitchFamily="34" charset="-120"/>
              </a:rPr>
              <a:t>Third line; start low</a:t>
            </a:r>
            <a:endParaRPr kumimoji="0" lang="en-US" sz="1200" b="0" i="0" u="none" strike="noStrike" kern="1200" cap="none" spc="0" normalizeH="0" baseline="0" noProof="0" dirty="0">
              <a:ln>
                <a:noFill/>
              </a:ln>
              <a:solidFill>
                <a:srgbClr val="5E6E74"/>
              </a:solidFill>
              <a:effectLst/>
              <a:uLnTx/>
              <a:uFillTx/>
              <a:latin typeface="Arial" charset="0"/>
              <a:ea typeface="Arial" charset="0"/>
              <a:cs typeface="Arial" charset="0"/>
            </a:endParaRPr>
          </a:p>
        </p:txBody>
      </p:sp>
      <p:sp>
        <p:nvSpPr>
          <p:cNvPr id="18" name="Text 16"/>
          <p:cNvSpPr/>
          <p:nvPr/>
        </p:nvSpPr>
        <p:spPr>
          <a:xfrm>
            <a:off x="1892300" y="3538934"/>
            <a:ext cx="5480939" cy="223441"/>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56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7A3A06"/>
                </a:solidFill>
                <a:effectLst/>
                <a:uLnTx/>
                <a:uFillTx/>
                <a:latin typeface="Arial" pitchFamily="34" charset="0"/>
                <a:ea typeface="Arial" pitchFamily="34" charset="-122"/>
                <a:cs typeface="Arial" pitchFamily="34" charset="-120"/>
              </a:rPr>
              <a:t>Watch:</a:t>
            </a:r>
            <a:r>
              <a:rPr kumimoji="0" lang="en-US" sz="1200" b="0" i="0" u="none" strike="noStrike" kern="1200" cap="none" spc="0" normalizeH="0" baseline="0" noProof="0" dirty="0">
                <a:ln>
                  <a:noFill/>
                </a:ln>
                <a:solidFill>
                  <a:srgbClr val="12262E"/>
                </a:solidFill>
                <a:effectLst/>
                <a:uLnTx/>
                <a:uFillTx/>
                <a:latin typeface="Arial" pitchFamily="34" charset="0"/>
                <a:ea typeface="Arial" pitchFamily="34" charset="-122"/>
                <a:cs typeface="Arial" pitchFamily="34" charset="-120"/>
              </a:rPr>
              <a:t> opioid withdrawal-like reactions; not with opioids</a:t>
            </a:r>
            <a:endParaRPr kumimoji="0" lang="en-US" sz="1200" b="0" i="0" u="none" strike="noStrike" kern="1200" cap="none" spc="0" normalizeH="0" baseline="0" noProof="0" dirty="0">
              <a:ln>
                <a:noFill/>
              </a:ln>
              <a:solidFill>
                <a:srgbClr val="5E6E74"/>
              </a:solidFill>
              <a:effectLst/>
              <a:uLnTx/>
              <a:uFillTx/>
              <a:latin typeface="Arial" charset="0"/>
              <a:ea typeface="Arial" charset="0"/>
              <a:cs typeface="Arial" charset="0"/>
            </a:endParaRPr>
          </a:p>
        </p:txBody>
      </p:sp>
      <p:sp>
        <p:nvSpPr>
          <p:cNvPr id="19" name="Shape 17"/>
          <p:cNvSpPr/>
          <p:nvPr/>
        </p:nvSpPr>
        <p:spPr>
          <a:xfrm>
            <a:off x="1498600" y="3889375"/>
            <a:ext cx="5854700" cy="807541"/>
          </a:xfrm>
          <a:prstGeom prst="roundRect">
            <a:avLst>
              <a:gd name="adj" fmla="val 12581"/>
            </a:avLst>
          </a:prstGeom>
          <a:solidFill>
            <a:srgbClr val="0E667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5E6E74"/>
              </a:solidFill>
              <a:effectLst/>
              <a:uLnTx/>
              <a:uFillTx/>
              <a:latin typeface="Arial"/>
              <a:ea typeface="+mn-ea"/>
              <a:cs typeface="+mn-cs"/>
            </a:endParaRPr>
          </a:p>
        </p:txBody>
      </p:sp>
      <p:sp>
        <p:nvSpPr>
          <p:cNvPr id="20" name="Text 18"/>
          <p:cNvSpPr/>
          <p:nvPr/>
        </p:nvSpPr>
        <p:spPr>
          <a:xfrm>
            <a:off x="1638300" y="4115296"/>
            <a:ext cx="355600" cy="355600"/>
          </a:xfrm>
          <a:prstGeom prst="roundRect">
            <a:avLst>
              <a:gd name="adj" fmla="val 50000"/>
            </a:avLst>
          </a:prstGeom>
          <a:solidFill>
            <a:srgbClr val="F2EFE6"/>
          </a:solidFill>
          <a:ln/>
        </p:spPr>
        <p:txBody>
          <a:bodyPr wrap="square" lIns="0" tIns="0" rIns="0" bIns="0" rtlCol="0" anchor="ctr">
            <a:normAutofit/>
          </a:bodyPr>
          <a:lstStyle/>
          <a:p>
            <a:pPr marL="0" marR="0" lvl="0" indent="0" algn="ctr" defTabSz="914400" rtl="0" eaLnBrk="1" fontAlgn="auto" latinLnBrk="0" hangingPunct="1">
              <a:lnSpc>
                <a:spcPts val="14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E6670"/>
                </a:solidFill>
                <a:effectLst/>
                <a:uLnTx/>
                <a:uFillTx/>
                <a:latin typeface="Arial" pitchFamily="34" charset="0"/>
                <a:ea typeface="Arial" pitchFamily="34" charset="-122"/>
                <a:cs typeface="Arial" pitchFamily="34" charset="-120"/>
              </a:rPr>
              <a:t>4</a:t>
            </a:r>
            <a:endParaRPr kumimoji="0" lang="en-US" sz="1400" b="0" i="0" u="none" strike="noStrike" kern="1200" cap="none" spc="0" normalizeH="0" baseline="0" noProof="0" dirty="0">
              <a:ln>
                <a:noFill/>
              </a:ln>
              <a:solidFill>
                <a:srgbClr val="5E6E74"/>
              </a:solidFill>
              <a:effectLst/>
              <a:uLnTx/>
              <a:uFillTx/>
              <a:latin typeface="Arial" charset="0"/>
              <a:ea typeface="Arial" charset="0"/>
              <a:cs typeface="Arial" charset="0"/>
            </a:endParaRPr>
          </a:p>
        </p:txBody>
      </p:sp>
      <p:sp>
        <p:nvSpPr>
          <p:cNvPr id="21" name="Text 19"/>
          <p:cNvSpPr/>
          <p:nvPr/>
        </p:nvSpPr>
        <p:spPr>
          <a:xfrm>
            <a:off x="2120900" y="3965575"/>
            <a:ext cx="5245481" cy="25906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84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2EFE6"/>
                </a:solidFill>
                <a:effectLst/>
                <a:uLnTx/>
                <a:uFillTx/>
                <a:latin typeface="Georgia" pitchFamily="18" charset="0"/>
                <a:ea typeface="Georgia" pitchFamily="18" charset="-122"/>
                <a:cs typeface="Georgia" pitchFamily="18" charset="-120"/>
              </a:rPr>
              <a:t>Sertraline</a:t>
            </a:r>
            <a:endParaRPr kumimoji="0" lang="en-US" sz="1600" b="0" i="0" u="none" strike="noStrike" kern="1200" cap="none" spc="0" normalizeH="0" baseline="0" noProof="0" dirty="0">
              <a:ln>
                <a:noFill/>
              </a:ln>
              <a:solidFill>
                <a:srgbClr val="5E6E74"/>
              </a:solidFill>
              <a:effectLst/>
              <a:uLnTx/>
              <a:uFillTx/>
              <a:latin typeface="Georgia" charset="0"/>
              <a:ea typeface="Georgia" charset="0"/>
              <a:cs typeface="Georgia" charset="0"/>
            </a:endParaRPr>
          </a:p>
        </p:txBody>
      </p:sp>
      <p:sp>
        <p:nvSpPr>
          <p:cNvPr id="22" name="Text 20"/>
          <p:cNvSpPr/>
          <p:nvPr/>
        </p:nvSpPr>
        <p:spPr>
          <a:xfrm>
            <a:off x="2120900" y="4211935"/>
            <a:ext cx="5245481" cy="223441"/>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56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2EFE6"/>
                </a:solidFill>
                <a:effectLst/>
                <a:uLnTx/>
                <a:uFillTx/>
                <a:latin typeface="Arial" pitchFamily="34" charset="0"/>
                <a:ea typeface="Arial" pitchFamily="34" charset="-122"/>
                <a:cs typeface="Arial" pitchFamily="34" charset="-120"/>
              </a:rPr>
              <a:t>Fourth line</a:t>
            </a:r>
            <a:endParaRPr kumimoji="0" lang="en-US" sz="1200" b="0" i="0" u="none" strike="noStrike" kern="1200" cap="none" spc="0" normalizeH="0" baseline="0" noProof="0" dirty="0">
              <a:ln>
                <a:noFill/>
              </a:ln>
              <a:solidFill>
                <a:srgbClr val="5E6E74"/>
              </a:solidFill>
              <a:effectLst/>
              <a:uLnTx/>
              <a:uFillTx/>
              <a:latin typeface="Arial" charset="0"/>
              <a:ea typeface="Arial" charset="0"/>
              <a:cs typeface="Arial" charset="0"/>
            </a:endParaRPr>
          </a:p>
        </p:txBody>
      </p:sp>
      <p:sp>
        <p:nvSpPr>
          <p:cNvPr id="23" name="Text 21"/>
          <p:cNvSpPr/>
          <p:nvPr/>
        </p:nvSpPr>
        <p:spPr>
          <a:xfrm>
            <a:off x="2120900" y="4422676"/>
            <a:ext cx="5245481" cy="223441"/>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56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2A65A"/>
                </a:solidFill>
                <a:effectLst/>
                <a:uLnTx/>
                <a:uFillTx/>
                <a:latin typeface="Arial" pitchFamily="34" charset="0"/>
                <a:ea typeface="Arial" pitchFamily="34" charset="-122"/>
                <a:cs typeface="Arial" pitchFamily="34" charset="-120"/>
              </a:rPr>
              <a:t>Watch:</a:t>
            </a:r>
            <a:r>
              <a:rPr kumimoji="0" lang="en-US" sz="1200" b="0" i="0" u="none" strike="noStrike" kern="1200" cap="none" spc="0" normalizeH="0" baseline="0" noProof="0" dirty="0">
                <a:ln>
                  <a:noFill/>
                </a:ln>
                <a:solidFill>
                  <a:srgbClr val="F2EFE6"/>
                </a:solidFill>
                <a:effectLst/>
                <a:uLnTx/>
                <a:uFillTx/>
                <a:latin typeface="Arial" pitchFamily="34" charset="0"/>
                <a:ea typeface="Arial" pitchFamily="34" charset="-122"/>
                <a:cs typeface="Arial" pitchFamily="34" charset="-120"/>
              </a:rPr>
              <a:t> modest effect only</a:t>
            </a:r>
            <a:endParaRPr kumimoji="0" lang="en-US" sz="1200" b="0" i="0" u="none" strike="noStrike" kern="1200" cap="none" spc="0" normalizeH="0" baseline="0" noProof="0" dirty="0">
              <a:ln>
                <a:noFill/>
              </a:ln>
              <a:solidFill>
                <a:srgbClr val="5E6E74"/>
              </a:solidFill>
              <a:effectLst/>
              <a:uLnTx/>
              <a:uFillTx/>
              <a:latin typeface="Arial" charset="0"/>
              <a:ea typeface="Arial" charset="0"/>
              <a:cs typeface="Arial" charset="0"/>
            </a:endParaRPr>
          </a:p>
        </p:txBody>
      </p:sp>
      <p:sp>
        <p:nvSpPr>
          <p:cNvPr id="24" name="Shape 22"/>
          <p:cNvSpPr/>
          <p:nvPr/>
        </p:nvSpPr>
        <p:spPr>
          <a:xfrm>
            <a:off x="1727200" y="4773116"/>
            <a:ext cx="5626100" cy="596801"/>
          </a:xfrm>
          <a:prstGeom prst="roundRect">
            <a:avLst>
              <a:gd name="adj" fmla="val 17024"/>
            </a:avLst>
          </a:prstGeom>
          <a:solidFill>
            <a:srgbClr val="12262E"/>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5E6E74"/>
              </a:solidFill>
              <a:effectLst/>
              <a:uLnTx/>
              <a:uFillTx/>
              <a:latin typeface="Arial"/>
              <a:ea typeface="+mn-ea"/>
              <a:cs typeface="+mn-cs"/>
            </a:endParaRPr>
          </a:p>
        </p:txBody>
      </p:sp>
      <p:sp>
        <p:nvSpPr>
          <p:cNvPr id="25" name="Text 23"/>
          <p:cNvSpPr/>
          <p:nvPr/>
        </p:nvSpPr>
        <p:spPr>
          <a:xfrm>
            <a:off x="1866900" y="4893667"/>
            <a:ext cx="355600" cy="355600"/>
          </a:xfrm>
          <a:prstGeom prst="roundRect">
            <a:avLst>
              <a:gd name="adj" fmla="val 50000"/>
            </a:avLst>
          </a:prstGeom>
          <a:solidFill>
            <a:srgbClr val="F2A65A"/>
          </a:solidFill>
          <a:ln/>
        </p:spPr>
        <p:txBody>
          <a:bodyPr wrap="square" lIns="0" tIns="0" rIns="0" bIns="0" rtlCol="0" anchor="ctr">
            <a:normAutofit/>
          </a:bodyPr>
          <a:lstStyle/>
          <a:p>
            <a:pPr marL="0" marR="0" lvl="0" indent="0" algn="ctr" defTabSz="914400" rtl="0" eaLnBrk="1" fontAlgn="auto" latinLnBrk="0" hangingPunct="1">
              <a:lnSpc>
                <a:spcPts val="14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12262E"/>
                </a:solidFill>
                <a:effectLst/>
                <a:uLnTx/>
                <a:uFillTx/>
                <a:latin typeface="Arial" pitchFamily="34" charset="0"/>
                <a:ea typeface="Arial" pitchFamily="34" charset="-122"/>
                <a:cs typeface="Arial" pitchFamily="34" charset="-120"/>
              </a:rPr>
              <a:t>5</a:t>
            </a:r>
            <a:endParaRPr kumimoji="0" lang="en-US" sz="1400" b="0" i="0" u="none" strike="noStrike" kern="1200" cap="none" spc="0" normalizeH="0" baseline="0" noProof="0" dirty="0">
              <a:ln>
                <a:noFill/>
              </a:ln>
              <a:solidFill>
                <a:srgbClr val="5E6E74"/>
              </a:solidFill>
              <a:effectLst/>
              <a:uLnTx/>
              <a:uFillTx/>
              <a:latin typeface="Arial" charset="0"/>
              <a:ea typeface="Arial" charset="0"/>
              <a:cs typeface="Arial" charset="0"/>
            </a:endParaRPr>
          </a:p>
        </p:txBody>
      </p:sp>
      <p:sp>
        <p:nvSpPr>
          <p:cNvPr id="26" name="Text 24"/>
          <p:cNvSpPr/>
          <p:nvPr/>
        </p:nvSpPr>
        <p:spPr>
          <a:xfrm>
            <a:off x="2349500" y="4849316"/>
            <a:ext cx="5010023" cy="25906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84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2EFE6"/>
                </a:solidFill>
                <a:effectLst/>
                <a:uLnTx/>
                <a:uFillTx/>
                <a:latin typeface="Georgia" pitchFamily="18" charset="0"/>
                <a:ea typeface="Georgia" pitchFamily="18" charset="-122"/>
                <a:cs typeface="Georgia" pitchFamily="18" charset="-120"/>
              </a:rPr>
              <a:t>Refractory itch</a:t>
            </a:r>
            <a:endParaRPr kumimoji="0" lang="en-US" sz="1600" b="0" i="0" u="none" strike="noStrike" kern="1200" cap="none" spc="0" normalizeH="0" baseline="0" noProof="0" dirty="0">
              <a:ln>
                <a:noFill/>
              </a:ln>
              <a:solidFill>
                <a:srgbClr val="5E6E74"/>
              </a:solidFill>
              <a:effectLst/>
              <a:uLnTx/>
              <a:uFillTx/>
              <a:latin typeface="Georgia" charset="0"/>
              <a:ea typeface="Georgia" charset="0"/>
              <a:cs typeface="Georgia" charset="0"/>
            </a:endParaRPr>
          </a:p>
        </p:txBody>
      </p:sp>
      <p:sp>
        <p:nvSpPr>
          <p:cNvPr id="27" name="Text 25"/>
          <p:cNvSpPr/>
          <p:nvPr/>
        </p:nvSpPr>
        <p:spPr>
          <a:xfrm>
            <a:off x="2349500" y="5095677"/>
            <a:ext cx="5010023" cy="223441"/>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56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2EFE6"/>
                </a:solidFill>
                <a:effectLst/>
                <a:uLnTx/>
                <a:uFillTx/>
                <a:latin typeface="Arial" pitchFamily="34" charset="0"/>
                <a:ea typeface="Arial" pitchFamily="34" charset="-122"/>
                <a:cs typeface="Arial" pitchFamily="34" charset="-120"/>
              </a:rPr>
              <a:t>Transplant assessment</a:t>
            </a:r>
            <a:endParaRPr kumimoji="0" lang="en-US" sz="1200" b="0" i="0" u="none" strike="noStrike" kern="1200" cap="none" spc="0" normalizeH="0" baseline="0" noProof="0" dirty="0">
              <a:ln>
                <a:noFill/>
              </a:ln>
              <a:solidFill>
                <a:srgbClr val="5E6E74"/>
              </a:solidFill>
              <a:effectLst/>
              <a:uLnTx/>
              <a:uFillTx/>
              <a:latin typeface="Arial" charset="0"/>
              <a:ea typeface="Arial" charset="0"/>
              <a:cs typeface="Arial" charset="0"/>
            </a:endParaRPr>
          </a:p>
        </p:txBody>
      </p:sp>
      <p:sp>
        <p:nvSpPr>
          <p:cNvPr id="28" name="Shape 26"/>
          <p:cNvSpPr/>
          <p:nvPr/>
        </p:nvSpPr>
        <p:spPr>
          <a:xfrm>
            <a:off x="7534275" y="1241326"/>
            <a:ext cx="3841750" cy="4128591"/>
          </a:xfrm>
          <a:prstGeom prst="roundRect">
            <a:avLst>
              <a:gd name="adj" fmla="val 2893"/>
            </a:avLst>
          </a:prstGeom>
          <a:solidFill>
            <a:srgbClr val="FBF0E2"/>
          </a:solidFill>
          <a:ln w="6350">
            <a:solidFill>
              <a:srgbClr val="E8C9A0"/>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5E6E74"/>
              </a:solidFill>
              <a:effectLst/>
              <a:uLnTx/>
              <a:uFillTx/>
              <a:latin typeface="Arial"/>
              <a:ea typeface="+mn-ea"/>
              <a:cs typeface="+mn-cs"/>
            </a:endParaRPr>
          </a:p>
        </p:txBody>
      </p:sp>
      <p:sp>
        <p:nvSpPr>
          <p:cNvPr id="30" name="Text 28"/>
          <p:cNvSpPr/>
          <p:nvPr/>
        </p:nvSpPr>
        <p:spPr>
          <a:xfrm>
            <a:off x="8097147" y="1331220"/>
            <a:ext cx="2856799" cy="663673"/>
          </a:xfrm>
          <a:prstGeom prst="roundRect">
            <a:avLst/>
          </a:prstGeom>
          <a:solidFill>
            <a:schemeClr val="accent4"/>
          </a:solidFill>
          <a:ln/>
        </p:spPr>
        <p:txBody>
          <a:bodyPr wrap="square" lIns="0" tIns="0" rIns="0" bIns="0" rtlCol="0" anchor="ctr">
            <a:normAutofit/>
          </a:bodyPr>
          <a:lstStyle/>
          <a:p>
            <a:pPr marL="0" marR="0" lvl="0" indent="0" algn="ctr" defTabSz="914400" rtl="0" eaLnBrk="1" fontAlgn="auto" latinLnBrk="0" hangingPunct="1">
              <a:spcBef>
                <a:spcPts val="0"/>
              </a:spcBef>
              <a:spcAft>
                <a:spcPts val="0"/>
              </a:spcAft>
              <a:buClrTx/>
              <a:buSzTx/>
              <a:buFontTx/>
              <a:buNone/>
              <a:tabLst/>
              <a:defRPr/>
            </a:pPr>
            <a:r>
              <a:rPr lang="en-US" sz="1600" b="1" dirty="0">
                <a:solidFill>
                  <a:srgbClr val="F6F3EC">
                    <a:lumMod val="90000"/>
                  </a:srgbClr>
                </a:solidFill>
                <a:effectLst>
                  <a:outerShdw blurRad="38100" dist="38100" dir="2700000" algn="tl">
                    <a:srgbClr val="000000">
                      <a:alpha val="43137"/>
                    </a:srgbClr>
                  </a:outerShdw>
                </a:effectLst>
                <a:latin typeface="Georgia" pitchFamily="18" charset="0"/>
              </a:rPr>
              <a:t>Disease Specific</a:t>
            </a:r>
          </a:p>
          <a:p>
            <a:pPr marL="0" marR="0" lvl="0" indent="0" algn="ctr" defTabSz="914400" rtl="0" eaLnBrk="1" fontAlgn="auto" latinLnBrk="0" hangingPunct="1">
              <a:spcBef>
                <a:spcPts val="0"/>
              </a:spcBef>
              <a:spcAft>
                <a:spcPts val="0"/>
              </a:spcAft>
              <a:buClrTx/>
              <a:buSzTx/>
              <a:buFontTx/>
              <a:buNone/>
              <a:tabLst/>
              <a:defRPr/>
            </a:pPr>
            <a:r>
              <a:rPr lang="en-US" sz="1600" b="1" dirty="0">
                <a:solidFill>
                  <a:srgbClr val="F6F3EC">
                    <a:lumMod val="90000"/>
                  </a:srgbClr>
                </a:solidFill>
                <a:effectLst>
                  <a:outerShdw blurRad="38100" dist="38100" dir="2700000" algn="tl">
                    <a:srgbClr val="000000">
                      <a:alpha val="43137"/>
                    </a:srgbClr>
                  </a:outerShdw>
                </a:effectLst>
                <a:latin typeface="Georgia" pitchFamily="18" charset="0"/>
              </a:rPr>
              <a:t> PBC</a:t>
            </a:r>
          </a:p>
        </p:txBody>
      </p:sp>
      <p:sp>
        <p:nvSpPr>
          <p:cNvPr id="32" name="Text 30"/>
          <p:cNvSpPr/>
          <p:nvPr/>
        </p:nvSpPr>
        <p:spPr>
          <a:xfrm>
            <a:off x="7612126" y="2319536"/>
            <a:ext cx="3763899" cy="2151360"/>
          </a:xfrm>
          <a:prstGeom prst="rect">
            <a:avLst/>
          </a:prstGeom>
          <a:noFill/>
          <a:ln/>
        </p:spPr>
        <p:txBody>
          <a:bodyPr wrap="square" lIns="0" tIns="0" rIns="0" bIns="0" rtlCol="0" anchor="t">
            <a:normAutofit/>
          </a:bodyPr>
          <a:lstStyle/>
          <a:p>
            <a:pPr marL="142494" marR="0" lvl="0" indent="-142494" algn="l" defTabSz="914400" rtl="0" eaLnBrk="1" fontAlgn="auto" latinLnBrk="0" hangingPunct="1">
              <a:lnSpc>
                <a:spcPts val="1560"/>
              </a:lnSpc>
              <a:spcBef>
                <a:spcPts val="0"/>
              </a:spcBef>
              <a:spcAft>
                <a:spcPts val="0"/>
              </a:spcAft>
              <a:buClrTx/>
              <a:buSzPct val="100000"/>
              <a:buFontTx/>
              <a:buChar char="•"/>
              <a:tabLst/>
              <a:defRPr/>
            </a:pPr>
            <a:r>
              <a:rPr kumimoji="0" lang="en-US" sz="1400" b="1" i="0" u="none" strike="noStrike" kern="1200" cap="none" spc="0" normalizeH="0" baseline="0" noProof="0" dirty="0">
                <a:ln>
                  <a:noFill/>
                </a:ln>
                <a:solidFill>
                  <a:srgbClr val="12262E"/>
                </a:solidFill>
                <a:effectLst>
                  <a:outerShdw blurRad="38100" dist="38100" dir="2700000" algn="tl">
                    <a:srgbClr val="000000">
                      <a:alpha val="43137"/>
                    </a:srgbClr>
                  </a:outerShdw>
                </a:effectLst>
                <a:uLnTx/>
                <a:uFillTx/>
                <a:latin typeface="Arial" pitchFamily="34" charset="0"/>
                <a:ea typeface="Arial" pitchFamily="34" charset="-122"/>
                <a:cs typeface="Arial" pitchFamily="34" charset="-120"/>
              </a:rPr>
              <a:t>Bezafibrate</a:t>
            </a:r>
            <a:r>
              <a:rPr kumimoji="0" lang="en-US" sz="1300" b="0" i="0" u="none" strike="noStrike" kern="1200" cap="none" spc="0" normalizeH="0" baseline="0" noProof="0" dirty="0">
                <a:ln>
                  <a:noFill/>
                </a:ln>
                <a:solidFill>
                  <a:srgbClr val="12262E"/>
                </a:solidFill>
                <a:effectLst/>
                <a:uLnTx/>
                <a:uFillTx/>
                <a:latin typeface="Arial" pitchFamily="34" charset="0"/>
                <a:ea typeface="Arial" pitchFamily="34" charset="-122"/>
                <a:cs typeface="Arial" pitchFamily="34" charset="-120"/>
              </a:rPr>
              <a:t>: FITCH: ≥50% itch reduction, 45% vs 11%.</a:t>
            </a:r>
          </a:p>
          <a:p>
            <a:pPr marL="142494" marR="0" lvl="0" indent="-142494" algn="l" defTabSz="914400" rtl="0" eaLnBrk="1" fontAlgn="auto" latinLnBrk="0" hangingPunct="1">
              <a:lnSpc>
                <a:spcPts val="1560"/>
              </a:lnSpc>
              <a:spcBef>
                <a:spcPts val="0"/>
              </a:spcBef>
              <a:spcAft>
                <a:spcPts val="0"/>
              </a:spcAft>
              <a:buClrTx/>
              <a:buSzPct val="100000"/>
              <a:buFontTx/>
              <a:buChar char="•"/>
              <a:tabLst/>
              <a:defRPr/>
            </a:pPr>
            <a:endParaRPr kumimoji="0" lang="en-US" sz="1300" b="0" i="0" u="none" strike="noStrike" kern="1200" cap="none" spc="0" normalizeH="0" baseline="0" noProof="0" dirty="0">
              <a:ln>
                <a:noFill/>
              </a:ln>
              <a:solidFill>
                <a:srgbClr val="12262E"/>
              </a:solidFill>
              <a:effectLst/>
              <a:uLnTx/>
              <a:uFillTx/>
              <a:latin typeface="Arial" pitchFamily="34" charset="0"/>
              <a:ea typeface="Arial" pitchFamily="34" charset="-122"/>
              <a:cs typeface="Arial" pitchFamily="34" charset="-120"/>
            </a:endParaRPr>
          </a:p>
          <a:p>
            <a:pPr marL="142494" marR="0" lvl="0" indent="-142494" algn="l" defTabSz="914400" rtl="0" eaLnBrk="1" fontAlgn="auto" latinLnBrk="0" hangingPunct="1">
              <a:lnSpc>
                <a:spcPts val="1560"/>
              </a:lnSpc>
              <a:spcBef>
                <a:spcPts val="0"/>
              </a:spcBef>
              <a:spcAft>
                <a:spcPts val="0"/>
              </a:spcAft>
              <a:buClrTx/>
              <a:buSzPct val="100000"/>
              <a:buFontTx/>
              <a:buChar char="•"/>
              <a:tabLst/>
              <a:defRPr/>
            </a:pPr>
            <a:r>
              <a:rPr lang="en-US" sz="1400" b="1" dirty="0" err="1">
                <a:solidFill>
                  <a:srgbClr val="12262E"/>
                </a:solidFill>
                <a:effectLst>
                  <a:outerShdw blurRad="38100" dist="38100" dir="2700000" algn="tl">
                    <a:srgbClr val="000000">
                      <a:alpha val="43137"/>
                    </a:srgbClr>
                  </a:outerShdw>
                </a:effectLst>
                <a:latin typeface="Arial" pitchFamily="34" charset="0"/>
                <a:cs typeface="Arial" pitchFamily="34" charset="-120"/>
              </a:rPr>
              <a:t>Seladelpar</a:t>
            </a:r>
            <a:r>
              <a:rPr kumimoji="0" lang="en-US" sz="1300" b="0" i="0" u="none" strike="noStrike" kern="1200" cap="none" spc="0" normalizeH="0" baseline="0" noProof="0" dirty="0">
                <a:ln>
                  <a:noFill/>
                </a:ln>
                <a:solidFill>
                  <a:srgbClr val="12262E"/>
                </a:solidFill>
                <a:effectLst/>
                <a:uLnTx/>
                <a:uFillTx/>
                <a:latin typeface="Arial" pitchFamily="34" charset="0"/>
                <a:ea typeface="Arial" pitchFamily="34" charset="-122"/>
                <a:cs typeface="Arial" pitchFamily="34" charset="-120"/>
              </a:rPr>
              <a:t>: Significant itch benefit in RESPONSE.</a:t>
            </a:r>
          </a:p>
          <a:p>
            <a:pPr marL="142494" marR="0" lvl="0" indent="-142494" algn="l" defTabSz="914400" rtl="0" eaLnBrk="1" fontAlgn="auto" latinLnBrk="0" hangingPunct="1">
              <a:lnSpc>
                <a:spcPts val="1560"/>
              </a:lnSpc>
              <a:spcBef>
                <a:spcPts val="0"/>
              </a:spcBef>
              <a:spcAft>
                <a:spcPts val="0"/>
              </a:spcAft>
              <a:buClrTx/>
              <a:buSzPct val="100000"/>
              <a:buFontTx/>
              <a:buChar char="•"/>
              <a:tabLst/>
              <a:defRPr/>
            </a:pPr>
            <a:endParaRPr kumimoji="0" lang="en-US" sz="1300" b="0" i="0" u="none" strike="noStrike" kern="1200" cap="none" spc="0" normalizeH="0" baseline="0" noProof="0" dirty="0">
              <a:ln>
                <a:noFill/>
              </a:ln>
              <a:solidFill>
                <a:srgbClr val="12262E"/>
              </a:solidFill>
              <a:effectLst/>
              <a:uLnTx/>
              <a:uFillTx/>
              <a:latin typeface="Arial" pitchFamily="34" charset="0"/>
              <a:ea typeface="Arial" pitchFamily="34" charset="-122"/>
              <a:cs typeface="Arial" pitchFamily="34" charset="-120"/>
            </a:endParaRPr>
          </a:p>
          <a:p>
            <a:pPr marL="142494" marR="0" lvl="0" indent="-142494" algn="l" defTabSz="914400" rtl="0" eaLnBrk="1" fontAlgn="auto" latinLnBrk="0" hangingPunct="1">
              <a:lnSpc>
                <a:spcPts val="1560"/>
              </a:lnSpc>
              <a:spcBef>
                <a:spcPts val="0"/>
              </a:spcBef>
              <a:spcAft>
                <a:spcPts val="0"/>
              </a:spcAft>
              <a:buClrTx/>
              <a:buSzPct val="100000"/>
              <a:buFontTx/>
              <a:buChar char="•"/>
              <a:tabLst/>
              <a:defRPr/>
            </a:pPr>
            <a:r>
              <a:rPr kumimoji="0" lang="en-US" sz="1300" b="0" i="0" u="none" strike="noStrike" kern="1200" cap="none" spc="0" normalizeH="0" baseline="0" noProof="0" dirty="0">
                <a:ln>
                  <a:noFill/>
                </a:ln>
                <a:solidFill>
                  <a:srgbClr val="12262E"/>
                </a:solidFill>
                <a:effectLst/>
                <a:uLnTx/>
                <a:uFillTx/>
                <a:latin typeface="Arial" pitchFamily="34" charset="0"/>
                <a:ea typeface="Arial" pitchFamily="34" charset="-122"/>
                <a:cs typeface="Arial" pitchFamily="34" charset="-120"/>
              </a:rPr>
              <a:t>Elafibranor: Itch endpoint not met in ELATIVE.</a:t>
            </a:r>
          </a:p>
          <a:p>
            <a:pPr marL="142494" marR="0" lvl="0" indent="-142494" algn="l" defTabSz="914400" rtl="0" eaLnBrk="1" fontAlgn="auto" latinLnBrk="0" hangingPunct="1">
              <a:lnSpc>
                <a:spcPts val="1560"/>
              </a:lnSpc>
              <a:spcBef>
                <a:spcPts val="0"/>
              </a:spcBef>
              <a:spcAft>
                <a:spcPts val="0"/>
              </a:spcAft>
              <a:buClrTx/>
              <a:buSzPct val="100000"/>
              <a:buFontTx/>
              <a:buChar char="•"/>
              <a:tabLst/>
              <a:defRPr/>
            </a:pPr>
            <a:endParaRPr kumimoji="0" lang="en-US" sz="1300" b="0" i="0" u="none" strike="noStrike" kern="1200" cap="none" spc="0" normalizeH="0" baseline="0" noProof="0" dirty="0">
              <a:ln>
                <a:noFill/>
              </a:ln>
              <a:solidFill>
                <a:srgbClr val="12262E"/>
              </a:solidFill>
              <a:effectLst/>
              <a:uLnTx/>
              <a:uFillTx/>
              <a:latin typeface="Arial" pitchFamily="34" charset="0"/>
              <a:ea typeface="Arial" pitchFamily="34" charset="-122"/>
              <a:cs typeface="Arial" pitchFamily="34" charset="-120"/>
            </a:endParaRPr>
          </a:p>
          <a:p>
            <a:pPr marL="142494" marR="0" lvl="0" indent="-142494" algn="l" defTabSz="914400" rtl="0" eaLnBrk="1" fontAlgn="auto" latinLnBrk="0" hangingPunct="1">
              <a:lnSpc>
                <a:spcPts val="1560"/>
              </a:lnSpc>
              <a:spcBef>
                <a:spcPts val="0"/>
              </a:spcBef>
              <a:spcAft>
                <a:spcPts val="0"/>
              </a:spcAft>
              <a:buClrTx/>
              <a:buSzPct val="100000"/>
              <a:buFontTx/>
              <a:buChar char="•"/>
              <a:tabLst/>
              <a:defRPr/>
            </a:pPr>
            <a:r>
              <a:rPr lang="en-US" sz="1400" b="1" dirty="0" err="1">
                <a:solidFill>
                  <a:srgbClr val="12262E"/>
                </a:solidFill>
                <a:effectLst>
                  <a:outerShdw blurRad="38100" dist="38100" dir="2700000" algn="tl">
                    <a:srgbClr val="000000">
                      <a:alpha val="43137"/>
                    </a:srgbClr>
                  </a:outerShdw>
                </a:effectLst>
                <a:latin typeface="Arial" pitchFamily="34" charset="0"/>
                <a:cs typeface="Arial" pitchFamily="34" charset="-120"/>
              </a:rPr>
              <a:t>Linerixibat</a:t>
            </a:r>
            <a:r>
              <a:rPr kumimoji="0" lang="en-US" sz="1300" b="0" i="0" u="none" strike="noStrike" kern="1200" cap="none" spc="0" normalizeH="0" baseline="0" noProof="0" dirty="0">
                <a:ln>
                  <a:noFill/>
                </a:ln>
                <a:solidFill>
                  <a:srgbClr val="12262E"/>
                </a:solidFill>
                <a:effectLst/>
                <a:uLnTx/>
                <a:uFillTx/>
                <a:latin typeface="Arial" pitchFamily="34" charset="0"/>
                <a:ea typeface="Arial" pitchFamily="34" charset="-122"/>
                <a:cs typeface="Arial" pitchFamily="34" charset="-120"/>
              </a:rPr>
              <a:t>: FDA-approved for PBC itch; diarrhea 62% vs 18%.</a:t>
            </a:r>
          </a:p>
        </p:txBody>
      </p:sp>
      <p:sp>
        <p:nvSpPr>
          <p:cNvPr id="35" name="Text 33"/>
          <p:cNvSpPr/>
          <p:nvPr/>
        </p:nvSpPr>
        <p:spPr>
          <a:xfrm>
            <a:off x="394306" y="6124088"/>
            <a:ext cx="10883392" cy="591236"/>
          </a:xfrm>
          <a:prstGeom prst="rect">
            <a:avLst/>
          </a:prstGeom>
          <a:noFill/>
          <a:ln/>
        </p:spPr>
        <p:txBody>
          <a:bodyPr wrap="square" lIns="0" tIns="0" rIns="0" bIns="0" rtlCol="0" anchor="t">
            <a:normAutofit/>
          </a:bodyPr>
          <a:lstStyle/>
          <a:p>
            <a:pPr lvl="0">
              <a:lnSpc>
                <a:spcPct val="100000"/>
              </a:lnSpc>
            </a:pPr>
            <a:r>
              <a:rPr lang="en-AU" sz="1050" dirty="0"/>
              <a:t>EASL. J Hepatol. 2017;67:145–172., Thompson et al. JHEP Rep. 2026;8:101625.; de Vries et al. (FITCH). Gastroenterology. 2021;160:734–743.</a:t>
            </a:r>
            <a:br>
              <a:rPr lang="en-AU" sz="1050" dirty="0"/>
            </a:br>
            <a:r>
              <a:rPr lang="en-AU" sz="1050" dirty="0"/>
              <a:t>Hirschfield et al. (RESPONSE). NEJM. 2024;390:783–794.; </a:t>
            </a:r>
            <a:r>
              <a:rPr lang="en-AU" sz="1050" dirty="0" err="1"/>
              <a:t>Kowdley</a:t>
            </a:r>
            <a:r>
              <a:rPr lang="en-AU" sz="1050" dirty="0"/>
              <a:t> et al. (ELATIVE). NEJM. 2024;390:795–805.; Hirschfield et al. (GLISTEN). Lancet Gastroenterol Hepatol. 2026;11:22–33.; FDA. </a:t>
            </a:r>
            <a:r>
              <a:rPr lang="en-AU" sz="1050" dirty="0" err="1"/>
              <a:t>Linerixibat</a:t>
            </a:r>
            <a:r>
              <a:rPr lang="en-AU" sz="1050" dirty="0"/>
              <a:t> (LYNAVOY), prescribing information, 2026.</a:t>
            </a:r>
            <a:endParaRPr kumimoji="0" lang="en-US" sz="1050" b="0" i="0" u="none" strike="noStrike" kern="1200" cap="none" spc="0" normalizeH="0" baseline="0" noProof="0" dirty="0">
              <a:ln>
                <a:noFill/>
              </a:ln>
              <a:solidFill>
                <a:srgbClr val="5E6E74"/>
              </a:solidFill>
              <a:effectLst/>
              <a:uLnTx/>
              <a:uFillTx/>
              <a:latin typeface="Arial" charset="0"/>
              <a:ea typeface="Arial" charset="0"/>
              <a:cs typeface="Arial" charset="0"/>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30" grpId="0" animBg="1"/>
      <p:bldP spid="32"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B0556B-2304-D310-B48B-41F3A4EF3DF9}"/>
            </a:ext>
          </a:extLst>
        </p:cNvPr>
        <p:cNvGrpSpPr/>
        <p:nvPr/>
      </p:nvGrpSpPr>
      <p:grpSpPr>
        <a:xfrm>
          <a:off x="0" y="0"/>
          <a:ext cx="0" cy="0"/>
          <a:chOff x="0" y="0"/>
          <a:chExt cx="0" cy="0"/>
        </a:xfrm>
      </p:grpSpPr>
      <p:cxnSp>
        <p:nvCxnSpPr>
          <p:cNvPr id="33" name="Connector: Curved 32">
            <a:extLst>
              <a:ext uri="{FF2B5EF4-FFF2-40B4-BE49-F238E27FC236}">
                <a16:creationId xmlns:a16="http://schemas.microsoft.com/office/drawing/2014/main" id="{DB07823E-88E0-DAD9-310D-31E779AA7FBF}"/>
              </a:ext>
            </a:extLst>
          </p:cNvPr>
          <p:cNvCxnSpPr>
            <a:cxnSpLocks/>
            <a:stCxn id="21" idx="2"/>
          </p:cNvCxnSpPr>
          <p:nvPr/>
        </p:nvCxnSpPr>
        <p:spPr>
          <a:xfrm rot="5400000">
            <a:off x="5121331" y="2255336"/>
            <a:ext cx="1236453" cy="2148682"/>
          </a:xfrm>
          <a:prstGeom prst="curvedConnector2">
            <a:avLst/>
          </a:prstGeom>
          <a:ln w="76200">
            <a:solidFill>
              <a:srgbClr val="1E3A44"/>
            </a:solidFill>
          </a:ln>
        </p:spPr>
        <p:style>
          <a:lnRef idx="1">
            <a:schemeClr val="accent1"/>
          </a:lnRef>
          <a:fillRef idx="0">
            <a:schemeClr val="accent1"/>
          </a:fillRef>
          <a:effectRef idx="0">
            <a:schemeClr val="accent1"/>
          </a:effectRef>
          <a:fontRef idx="minor">
            <a:schemeClr val="tx1"/>
          </a:fontRef>
        </p:style>
      </p:cxnSp>
      <p:cxnSp>
        <p:nvCxnSpPr>
          <p:cNvPr id="28" name="Connector: Curved 27">
            <a:extLst>
              <a:ext uri="{FF2B5EF4-FFF2-40B4-BE49-F238E27FC236}">
                <a16:creationId xmlns:a16="http://schemas.microsoft.com/office/drawing/2014/main" id="{6D4FDF54-0BA2-B0EA-373A-27A9D577988F}"/>
              </a:ext>
            </a:extLst>
          </p:cNvPr>
          <p:cNvCxnSpPr>
            <a:cxnSpLocks/>
            <a:stCxn id="11" idx="2"/>
          </p:cNvCxnSpPr>
          <p:nvPr/>
        </p:nvCxnSpPr>
        <p:spPr>
          <a:xfrm rot="16200000" flipH="1">
            <a:off x="2593342" y="1876028"/>
            <a:ext cx="1577554" cy="2566194"/>
          </a:xfrm>
          <a:prstGeom prst="curvedConnector2">
            <a:avLst/>
          </a:prstGeom>
          <a:ln w="76200">
            <a:solidFill>
              <a:srgbClr val="1E3A44"/>
            </a:solidFill>
          </a:ln>
        </p:spPr>
        <p:style>
          <a:lnRef idx="1">
            <a:schemeClr val="accent1"/>
          </a:lnRef>
          <a:fillRef idx="0">
            <a:schemeClr val="accent1"/>
          </a:fillRef>
          <a:effectRef idx="0">
            <a:schemeClr val="accent1"/>
          </a:effectRef>
          <a:fontRef idx="minor">
            <a:schemeClr val="tx1"/>
          </a:fontRef>
        </p:style>
      </p:cxnSp>
      <p:cxnSp>
        <p:nvCxnSpPr>
          <p:cNvPr id="44" name="Connector: Curved 43">
            <a:extLst>
              <a:ext uri="{FF2B5EF4-FFF2-40B4-BE49-F238E27FC236}">
                <a16:creationId xmlns:a16="http://schemas.microsoft.com/office/drawing/2014/main" id="{147A4CD5-FBFE-947D-2981-7BF4B11D028C}"/>
              </a:ext>
            </a:extLst>
          </p:cNvPr>
          <p:cNvCxnSpPr>
            <a:cxnSpLocks/>
            <a:stCxn id="8" idx="2"/>
          </p:cNvCxnSpPr>
          <p:nvPr/>
        </p:nvCxnSpPr>
        <p:spPr>
          <a:xfrm rot="16200000" flipH="1">
            <a:off x="3274831" y="3019348"/>
            <a:ext cx="379412" cy="3601772"/>
          </a:xfrm>
          <a:prstGeom prst="curvedConnector2">
            <a:avLst/>
          </a:prstGeom>
          <a:ln w="76200">
            <a:solidFill>
              <a:srgbClr val="1E3A44"/>
            </a:solidFill>
          </a:ln>
        </p:spPr>
        <p:style>
          <a:lnRef idx="1">
            <a:schemeClr val="accent1"/>
          </a:lnRef>
          <a:fillRef idx="0">
            <a:schemeClr val="accent1"/>
          </a:fillRef>
          <a:effectRef idx="0">
            <a:schemeClr val="accent1"/>
          </a:effectRef>
          <a:fontRef idx="minor">
            <a:schemeClr val="tx1"/>
          </a:fontRef>
        </p:style>
      </p:cxnSp>
      <p:sp>
        <p:nvSpPr>
          <p:cNvPr id="2" name="Text 0">
            <a:extLst>
              <a:ext uri="{FF2B5EF4-FFF2-40B4-BE49-F238E27FC236}">
                <a16:creationId xmlns:a16="http://schemas.microsoft.com/office/drawing/2014/main" id="{AE3EA3E4-D693-DC91-DD83-60CFDAE6E454}"/>
              </a:ext>
            </a:extLst>
          </p:cNvPr>
          <p:cNvSpPr/>
          <p:nvPr/>
        </p:nvSpPr>
        <p:spPr>
          <a:xfrm>
            <a:off x="812800" y="406400"/>
            <a:ext cx="10883392"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0" cap="none" spc="150" normalizeH="0" baseline="0" noProof="0" dirty="0">
                <a:ln>
                  <a:noFill/>
                </a:ln>
                <a:solidFill>
                  <a:srgbClr val="BFD8D5"/>
                </a:solidFill>
                <a:effectLst/>
                <a:uLnTx/>
                <a:uFillTx/>
                <a:latin typeface="Arial" pitchFamily="34" charset="0"/>
                <a:ea typeface="Arial" pitchFamily="34" charset="-122"/>
                <a:cs typeface="Arial" pitchFamily="34" charset="-120"/>
              </a:rPr>
              <a:t>CHOLESTASIS: BEYOND BILE FLOW</a:t>
            </a:r>
            <a:endParaRPr kumimoji="0" lang="en-US" sz="1200" b="0" i="0" u="none" strike="noStrike" kern="1200" cap="none" spc="0" normalizeH="0" baseline="0" noProof="0" dirty="0">
              <a:ln>
                <a:noFill/>
              </a:ln>
              <a:solidFill>
                <a:srgbClr val="BFD8D5"/>
              </a:solidFill>
              <a:effectLst/>
              <a:uLnTx/>
              <a:uFillTx/>
              <a:latin typeface="Arial" charset="0"/>
              <a:ea typeface="Arial" charset="0"/>
              <a:cs typeface="Arial" charset="0"/>
            </a:endParaRPr>
          </a:p>
        </p:txBody>
      </p:sp>
      <p:sp>
        <p:nvSpPr>
          <p:cNvPr id="5" name="Shape 2">
            <a:extLst>
              <a:ext uri="{FF2B5EF4-FFF2-40B4-BE49-F238E27FC236}">
                <a16:creationId xmlns:a16="http://schemas.microsoft.com/office/drawing/2014/main" id="{23D2D42B-9FFF-46E2-BB63-F44654EA9094}"/>
              </a:ext>
            </a:extLst>
          </p:cNvPr>
          <p:cNvSpPr/>
          <p:nvPr/>
        </p:nvSpPr>
        <p:spPr>
          <a:xfrm>
            <a:off x="692150" y="3528803"/>
            <a:ext cx="1943100" cy="1308100"/>
          </a:xfrm>
          <a:custGeom>
            <a:avLst/>
            <a:gdLst/>
            <a:ahLst/>
            <a:cxnLst/>
            <a:rect l="l" t="t" r="r" b="b"/>
            <a:pathLst>
              <a:path w="1943100" h="1308100">
                <a:moveTo>
                  <a:pt x="558800" y="0"/>
                </a:moveTo>
                <a:lnTo>
                  <a:pt x="1803400" y="0"/>
                </a:lnTo>
                <a:arcTo wR="139700" hR="139700" stAng="16200000" swAng="5400000"/>
                <a:lnTo>
                  <a:pt x="1943100" y="749300"/>
                </a:lnTo>
                <a:arcTo wR="558800" hR="558800" stAng="0" swAng="5400000"/>
                <a:lnTo>
                  <a:pt x="139700" y="1308100"/>
                </a:lnTo>
                <a:arcTo wR="139700" hR="139700" stAng="5400000" swAng="5400000"/>
                <a:lnTo>
                  <a:pt x="0" y="558800"/>
                </a:lnTo>
                <a:arcTo wR="558800" hR="558800" stAng="10800000" swAng="5400000"/>
                <a:close/>
              </a:path>
            </a:pathLst>
          </a:custGeom>
          <a:solidFill>
            <a:srgbClr val="0E6670"/>
          </a:solidFill>
          <a:ln w="25400">
            <a:solidFill>
              <a:srgbClr val="F6F3EC"/>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BFD8D5"/>
              </a:solidFill>
              <a:effectLst/>
              <a:uLnTx/>
              <a:uFillTx/>
              <a:latin typeface="Arial"/>
              <a:ea typeface="+mn-ea"/>
              <a:cs typeface="+mn-cs"/>
            </a:endParaRPr>
          </a:p>
        </p:txBody>
      </p:sp>
      <p:sp>
        <p:nvSpPr>
          <p:cNvPr id="6" name="Text 3">
            <a:extLst>
              <a:ext uri="{FF2B5EF4-FFF2-40B4-BE49-F238E27FC236}">
                <a16:creationId xmlns:a16="http://schemas.microsoft.com/office/drawing/2014/main" id="{B56EAFB0-41E4-8D60-228F-A16A8B75A7AD}"/>
              </a:ext>
            </a:extLst>
          </p:cNvPr>
          <p:cNvSpPr/>
          <p:nvPr/>
        </p:nvSpPr>
        <p:spPr>
          <a:xfrm>
            <a:off x="1485900" y="3760578"/>
            <a:ext cx="355600" cy="355600"/>
          </a:xfrm>
          <a:prstGeom prst="roundRect">
            <a:avLst>
              <a:gd name="adj" fmla="val 50000"/>
            </a:avLst>
          </a:prstGeom>
          <a:noFill/>
          <a:ln w="19050">
            <a:solidFill>
              <a:srgbClr val="4B6770"/>
            </a:solidFill>
            <a:prstDash val="solid"/>
          </a:ln>
        </p:spPr>
        <p:txBody>
          <a:bodyPr wrap="square" lIns="0" tIns="0" rIns="0" bIns="0" rtlCol="0" anchor="ctr">
            <a:normAutofit/>
          </a:bodyPr>
          <a:lstStyle/>
          <a:p>
            <a:pPr marL="0" marR="0" lvl="0" indent="0" algn="ctr" defTabSz="914400" rtl="0" eaLnBrk="1" fontAlgn="auto" latinLnBrk="0" hangingPunct="1">
              <a:lnSpc>
                <a:spcPts val="1400"/>
              </a:lnSpc>
              <a:spcBef>
                <a:spcPts val="0"/>
              </a:spcBef>
              <a:spcAft>
                <a:spcPts val="0"/>
              </a:spcAft>
              <a:buClrTx/>
              <a:buSzTx/>
              <a:buFontTx/>
              <a:buNone/>
              <a:tabLst/>
              <a:defRPr/>
            </a:pPr>
            <a:r>
              <a:rPr kumimoji="0" lang="en-US" sz="1400" b="1" i="0" u="none" strike="noStrike" kern="1200" cap="none" spc="0" normalizeH="0" baseline="0" noProof="0">
                <a:ln>
                  <a:noFill/>
                </a:ln>
                <a:solidFill>
                  <a:srgbClr val="7F979D"/>
                </a:solidFill>
                <a:effectLst/>
                <a:uLnTx/>
                <a:uFillTx/>
                <a:latin typeface="Arial" pitchFamily="34" charset="0"/>
                <a:ea typeface="+mn-ea"/>
                <a:cs typeface="Arial" pitchFamily="34" charset="-120"/>
              </a:rPr>
              <a:t>1</a:t>
            </a:r>
            <a:endParaRPr kumimoji="0" lang="en-US" sz="1400" b="1" i="0" u="none" strike="noStrike" kern="1200" cap="none" spc="0" normalizeH="0" baseline="0" noProof="0" dirty="0">
              <a:ln>
                <a:noFill/>
              </a:ln>
              <a:solidFill>
                <a:srgbClr val="7F979D"/>
              </a:solidFill>
              <a:effectLst/>
              <a:uLnTx/>
              <a:uFillTx/>
              <a:latin typeface="Arial" pitchFamily="34" charset="0"/>
              <a:ea typeface="+mn-ea"/>
              <a:cs typeface="Arial" pitchFamily="34" charset="-120"/>
            </a:endParaRPr>
          </a:p>
        </p:txBody>
      </p:sp>
      <p:sp>
        <p:nvSpPr>
          <p:cNvPr id="7" name="Text 4">
            <a:extLst>
              <a:ext uri="{FF2B5EF4-FFF2-40B4-BE49-F238E27FC236}">
                <a16:creationId xmlns:a16="http://schemas.microsoft.com/office/drawing/2014/main" id="{FCC7A364-7599-E702-FF4C-A428CD43171E}"/>
              </a:ext>
            </a:extLst>
          </p:cNvPr>
          <p:cNvSpPr/>
          <p:nvPr/>
        </p:nvSpPr>
        <p:spPr>
          <a:xfrm>
            <a:off x="1119386" y="4166978"/>
            <a:ext cx="1088529" cy="244475"/>
          </a:xfrm>
          <a:prstGeom prst="rect">
            <a:avLst/>
          </a:prstGeom>
          <a:noFill/>
          <a:ln/>
        </p:spPr>
        <p:txBody>
          <a:bodyPr wrap="square" lIns="0" tIns="0" rIns="0" bIns="0" rtlCol="0" anchor="t">
            <a:normAutofit/>
          </a:bodyPr>
          <a:lstStyle/>
          <a:p>
            <a:pPr marL="0" marR="0" lvl="0" indent="0" algn="ctr" defTabSz="914400" rtl="0" eaLnBrk="1" fontAlgn="auto" latinLnBrk="0" hangingPunct="1">
              <a:lnSpc>
                <a:spcPts val="1725"/>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7F979D"/>
                </a:solidFill>
                <a:effectLst/>
                <a:uLnTx/>
                <a:uFillTx/>
                <a:latin typeface="Arial" pitchFamily="34" charset="0"/>
                <a:ea typeface="+mn-ea"/>
                <a:cs typeface="Arial" pitchFamily="34" charset="-120"/>
              </a:rPr>
              <a:t>What</a:t>
            </a:r>
            <a:r>
              <a:rPr kumimoji="0" lang="en-US" sz="1500" b="1" i="0" u="none" strike="noStrike" kern="1200" cap="none" spc="0" normalizeH="0" baseline="0" noProof="0" dirty="0">
                <a:ln>
                  <a:noFill/>
                </a:ln>
                <a:solidFill>
                  <a:srgbClr val="FFFFFF"/>
                </a:solidFill>
                <a:effectLst/>
                <a:uLnTx/>
                <a:uFillTx/>
                <a:latin typeface="Arial" pitchFamily="34" charset="0"/>
                <a:ea typeface="Arial" pitchFamily="34" charset="-122"/>
                <a:cs typeface="Arial" pitchFamily="34" charset="-120"/>
              </a:rPr>
              <a:t> </a:t>
            </a:r>
            <a:r>
              <a:rPr kumimoji="0" lang="en-US" sz="1500" b="0" i="0" u="none" strike="noStrike" kern="1200" cap="none" spc="0" normalizeH="0" baseline="0" noProof="0" dirty="0">
                <a:ln>
                  <a:noFill/>
                </a:ln>
                <a:solidFill>
                  <a:srgbClr val="7F979D"/>
                </a:solidFill>
                <a:effectLst/>
                <a:uLnTx/>
                <a:uFillTx/>
                <a:latin typeface="Arial" pitchFamily="34" charset="0"/>
                <a:ea typeface="+mn-ea"/>
                <a:cs typeface="Arial" pitchFamily="34" charset="-120"/>
              </a:rPr>
              <a:t>is</a:t>
            </a:r>
          </a:p>
        </p:txBody>
      </p:sp>
      <p:sp>
        <p:nvSpPr>
          <p:cNvPr id="8" name="Text 5">
            <a:extLst>
              <a:ext uri="{FF2B5EF4-FFF2-40B4-BE49-F238E27FC236}">
                <a16:creationId xmlns:a16="http://schemas.microsoft.com/office/drawing/2014/main" id="{A126C192-9B17-69EF-EB28-CAAA83F8EA84}"/>
              </a:ext>
            </a:extLst>
          </p:cNvPr>
          <p:cNvSpPr/>
          <p:nvPr/>
        </p:nvSpPr>
        <p:spPr>
          <a:xfrm>
            <a:off x="1041013" y="4386053"/>
            <a:ext cx="1245275" cy="244475"/>
          </a:xfrm>
          <a:prstGeom prst="rect">
            <a:avLst/>
          </a:prstGeom>
          <a:noFill/>
          <a:ln/>
        </p:spPr>
        <p:txBody>
          <a:bodyPr wrap="square" lIns="0" tIns="0" rIns="0" bIns="0" rtlCol="0" anchor="t">
            <a:normAutofit/>
          </a:bodyPr>
          <a:lstStyle/>
          <a:p>
            <a:pPr marL="0" marR="0" lvl="0" indent="0" algn="ctr" defTabSz="914400" rtl="0" eaLnBrk="1" fontAlgn="auto" latinLnBrk="0" hangingPunct="1">
              <a:lnSpc>
                <a:spcPts val="1725"/>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7F979D"/>
                </a:solidFill>
                <a:effectLst/>
                <a:uLnTx/>
                <a:uFillTx/>
                <a:latin typeface="Arial" pitchFamily="34" charset="0"/>
                <a:ea typeface="+mn-ea"/>
                <a:cs typeface="Arial" pitchFamily="34" charset="-120"/>
              </a:rPr>
              <a:t>cholestasis</a:t>
            </a:r>
          </a:p>
        </p:txBody>
      </p:sp>
      <p:sp>
        <p:nvSpPr>
          <p:cNvPr id="9" name="Shape 6">
            <a:extLst>
              <a:ext uri="{FF2B5EF4-FFF2-40B4-BE49-F238E27FC236}">
                <a16:creationId xmlns:a16="http://schemas.microsoft.com/office/drawing/2014/main" id="{95B28EF3-A9B2-BB28-3B76-7FF107B97621}"/>
              </a:ext>
            </a:extLst>
          </p:cNvPr>
          <p:cNvSpPr/>
          <p:nvPr/>
        </p:nvSpPr>
        <p:spPr>
          <a:xfrm>
            <a:off x="1124347" y="1484523"/>
            <a:ext cx="1949450" cy="1314450"/>
          </a:xfrm>
          <a:custGeom>
            <a:avLst/>
            <a:gdLst/>
            <a:ahLst/>
            <a:cxnLst/>
            <a:rect l="l" t="t" r="r" b="b"/>
            <a:pathLst>
              <a:path w="1949450" h="1314450">
                <a:moveTo>
                  <a:pt x="142875" y="0"/>
                </a:moveTo>
                <a:lnTo>
                  <a:pt x="1387475" y="0"/>
                </a:lnTo>
                <a:arcTo wR="561975" hR="561975" stAng="16200000" swAng="5400000"/>
                <a:lnTo>
                  <a:pt x="1949450" y="1171575"/>
                </a:lnTo>
                <a:arcTo wR="142875" hR="142875" stAng="0" swAng="5400000"/>
                <a:lnTo>
                  <a:pt x="561975" y="1314450"/>
                </a:lnTo>
                <a:arcTo wR="561975" hR="561975" stAng="5400000" swAng="5400000"/>
                <a:lnTo>
                  <a:pt x="0" y="142875"/>
                </a:lnTo>
                <a:arcTo wR="142875" hR="142875" stAng="10800000" swAng="5400000"/>
                <a:close/>
              </a:path>
            </a:pathLst>
          </a:custGeom>
          <a:solidFill>
            <a:srgbClr val="1E3A44"/>
          </a:solidFill>
          <a:ln w="19050">
            <a:solidFill>
              <a:srgbClr val="2B4852"/>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BFD8D5"/>
              </a:solidFill>
              <a:effectLst/>
              <a:uLnTx/>
              <a:uFillTx/>
              <a:latin typeface="Arial"/>
              <a:ea typeface="+mn-ea"/>
              <a:cs typeface="+mn-cs"/>
            </a:endParaRPr>
          </a:p>
        </p:txBody>
      </p:sp>
      <p:sp>
        <p:nvSpPr>
          <p:cNvPr id="10" name="Text 7">
            <a:extLst>
              <a:ext uri="{FF2B5EF4-FFF2-40B4-BE49-F238E27FC236}">
                <a16:creationId xmlns:a16="http://schemas.microsoft.com/office/drawing/2014/main" id="{2FD60B1E-78F1-E71F-0A94-A082FFF94C06}"/>
              </a:ext>
            </a:extLst>
          </p:cNvPr>
          <p:cNvSpPr/>
          <p:nvPr/>
        </p:nvSpPr>
        <p:spPr>
          <a:xfrm>
            <a:off x="1930797" y="1728998"/>
            <a:ext cx="336550" cy="336550"/>
          </a:xfrm>
          <a:prstGeom prst="roundRect">
            <a:avLst>
              <a:gd name="adj" fmla="val 50000"/>
            </a:avLst>
          </a:prstGeom>
          <a:noFill/>
          <a:ln w="19050">
            <a:solidFill>
              <a:srgbClr val="4B6770"/>
            </a:solidFill>
            <a:prstDash val="solid"/>
          </a:ln>
        </p:spPr>
        <p:txBody>
          <a:bodyPr wrap="square" lIns="0" tIns="0" rIns="0" bIns="0" rtlCol="0" anchor="ctr">
            <a:normAutofit/>
          </a:bodyPr>
          <a:lstStyle/>
          <a:p>
            <a:pPr marL="0" marR="0" lvl="0" indent="0" algn="ctr" defTabSz="914400" rtl="0" eaLnBrk="1" fontAlgn="auto" latinLnBrk="0" hangingPunct="1">
              <a:lnSpc>
                <a:spcPts val="14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7F979D"/>
                </a:solidFill>
                <a:effectLst/>
                <a:uLnTx/>
                <a:uFillTx/>
                <a:latin typeface="Arial" pitchFamily="34" charset="0"/>
                <a:ea typeface="Arial" pitchFamily="34" charset="-122"/>
                <a:cs typeface="Arial" pitchFamily="34" charset="-120"/>
              </a:rPr>
              <a:t>2</a:t>
            </a:r>
            <a:endParaRPr kumimoji="0" lang="en-US" sz="1400" b="0" i="0" u="none" strike="noStrike" kern="1200" cap="none" spc="0" normalizeH="0" baseline="0" noProof="0" dirty="0">
              <a:ln>
                <a:noFill/>
              </a:ln>
              <a:solidFill>
                <a:srgbClr val="BFD8D5"/>
              </a:solidFill>
              <a:effectLst/>
              <a:uLnTx/>
              <a:uFillTx/>
              <a:latin typeface="Arial" charset="0"/>
              <a:ea typeface="Arial" charset="0"/>
              <a:cs typeface="Arial" charset="0"/>
            </a:endParaRPr>
          </a:p>
        </p:txBody>
      </p:sp>
      <p:sp>
        <p:nvSpPr>
          <p:cNvPr id="11" name="Text 8">
            <a:extLst>
              <a:ext uri="{FF2B5EF4-FFF2-40B4-BE49-F238E27FC236}">
                <a16:creationId xmlns:a16="http://schemas.microsoft.com/office/drawing/2014/main" id="{BCA7D771-20FD-1789-B080-0799946A21C4}"/>
              </a:ext>
            </a:extLst>
          </p:cNvPr>
          <p:cNvSpPr/>
          <p:nvPr/>
        </p:nvSpPr>
        <p:spPr>
          <a:xfrm>
            <a:off x="1544042" y="2125873"/>
            <a:ext cx="1109960" cy="244475"/>
          </a:xfrm>
          <a:prstGeom prst="rect">
            <a:avLst/>
          </a:prstGeom>
          <a:noFill/>
          <a:ln/>
        </p:spPr>
        <p:txBody>
          <a:bodyPr wrap="square" lIns="0" tIns="0" rIns="0" bIns="0" rtlCol="0" anchor="t">
            <a:normAutofit/>
          </a:bodyPr>
          <a:lstStyle/>
          <a:p>
            <a:pPr marL="0" marR="0" lvl="0" indent="0" algn="ctr" defTabSz="914400" rtl="0" eaLnBrk="1" fontAlgn="auto" latinLnBrk="0" hangingPunct="1">
              <a:lnSpc>
                <a:spcPts val="1725"/>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7F979D"/>
                </a:solidFill>
                <a:effectLst/>
                <a:uLnTx/>
                <a:uFillTx/>
                <a:latin typeface="Arial" pitchFamily="34" charset="0"/>
                <a:ea typeface="Arial" pitchFamily="34" charset="-122"/>
                <a:cs typeface="Arial" pitchFamily="34" charset="-120"/>
              </a:rPr>
              <a:t>The biopsy</a:t>
            </a:r>
            <a:endParaRPr kumimoji="0" lang="en-US" sz="1500" b="0" i="0" u="none" strike="noStrike" kern="1200" cap="none" spc="0" normalizeH="0" baseline="0" noProof="0" dirty="0">
              <a:ln>
                <a:noFill/>
              </a:ln>
              <a:solidFill>
                <a:srgbClr val="BFD8D5"/>
              </a:solidFill>
              <a:effectLst/>
              <a:uLnTx/>
              <a:uFillTx/>
              <a:latin typeface="Arial" charset="0"/>
              <a:ea typeface="Arial" charset="0"/>
              <a:cs typeface="Arial" charset="0"/>
            </a:endParaRPr>
          </a:p>
        </p:txBody>
      </p:sp>
      <p:sp>
        <p:nvSpPr>
          <p:cNvPr id="12" name="Text 9">
            <a:extLst>
              <a:ext uri="{FF2B5EF4-FFF2-40B4-BE49-F238E27FC236}">
                <a16:creationId xmlns:a16="http://schemas.microsoft.com/office/drawing/2014/main" id="{6C308DFB-3C63-6CA2-2809-8E914018AAB5}"/>
              </a:ext>
            </a:extLst>
          </p:cNvPr>
          <p:cNvSpPr/>
          <p:nvPr/>
        </p:nvSpPr>
        <p:spPr>
          <a:xfrm>
            <a:off x="1463526" y="2344948"/>
            <a:ext cx="1270992" cy="244475"/>
          </a:xfrm>
          <a:prstGeom prst="rect">
            <a:avLst/>
          </a:prstGeom>
          <a:noFill/>
          <a:ln/>
        </p:spPr>
        <p:txBody>
          <a:bodyPr wrap="square" lIns="0" tIns="0" rIns="0" bIns="0" rtlCol="0" anchor="t">
            <a:normAutofit/>
          </a:bodyPr>
          <a:lstStyle/>
          <a:p>
            <a:pPr marL="0" marR="0" lvl="0" indent="0" algn="ctr" defTabSz="914400" rtl="0" eaLnBrk="1" fontAlgn="auto" latinLnBrk="0" hangingPunct="1">
              <a:lnSpc>
                <a:spcPts val="1725"/>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7F979D"/>
                </a:solidFill>
                <a:effectLst/>
                <a:uLnTx/>
                <a:uFillTx/>
                <a:latin typeface="Arial" pitchFamily="34" charset="0"/>
                <a:ea typeface="Arial" pitchFamily="34" charset="-122"/>
                <a:cs typeface="Arial" pitchFamily="34" charset="-120"/>
              </a:rPr>
              <a:t>and patterns</a:t>
            </a:r>
            <a:endParaRPr kumimoji="0" lang="en-US" sz="1500" b="0" i="0" u="none" strike="noStrike" kern="1200" cap="none" spc="0" normalizeH="0" baseline="0" noProof="0" dirty="0">
              <a:ln>
                <a:noFill/>
              </a:ln>
              <a:solidFill>
                <a:srgbClr val="BFD8D5"/>
              </a:solidFill>
              <a:effectLst/>
              <a:uLnTx/>
              <a:uFillTx/>
              <a:latin typeface="Arial" charset="0"/>
              <a:ea typeface="Arial" charset="0"/>
              <a:cs typeface="Arial" charset="0"/>
            </a:endParaRPr>
          </a:p>
        </p:txBody>
      </p:sp>
      <p:sp>
        <p:nvSpPr>
          <p:cNvPr id="13" name="Shape 10">
            <a:extLst>
              <a:ext uri="{FF2B5EF4-FFF2-40B4-BE49-F238E27FC236}">
                <a16:creationId xmlns:a16="http://schemas.microsoft.com/office/drawing/2014/main" id="{D48FF4DF-638F-DE93-73D2-D536153FD9D5}"/>
              </a:ext>
            </a:extLst>
          </p:cNvPr>
          <p:cNvSpPr/>
          <p:nvPr/>
        </p:nvSpPr>
        <p:spPr>
          <a:xfrm>
            <a:off x="3251597" y="1293813"/>
            <a:ext cx="1949450" cy="1314450"/>
          </a:xfrm>
          <a:prstGeom prst="roundRect">
            <a:avLst>
              <a:gd name="adj" fmla="val 28261"/>
            </a:avLst>
          </a:prstGeom>
          <a:solidFill>
            <a:srgbClr val="1E3A44"/>
          </a:solidFill>
          <a:ln w="19050">
            <a:solidFill>
              <a:srgbClr val="2B4852"/>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BFD8D5"/>
              </a:solidFill>
              <a:effectLst/>
              <a:uLnTx/>
              <a:uFillTx/>
              <a:latin typeface="Arial"/>
              <a:ea typeface="+mn-ea"/>
              <a:cs typeface="+mn-cs"/>
            </a:endParaRPr>
          </a:p>
        </p:txBody>
      </p:sp>
      <p:sp>
        <p:nvSpPr>
          <p:cNvPr id="14" name="Text 11">
            <a:extLst>
              <a:ext uri="{FF2B5EF4-FFF2-40B4-BE49-F238E27FC236}">
                <a16:creationId xmlns:a16="http://schemas.microsoft.com/office/drawing/2014/main" id="{33A1B170-4210-310B-9305-C465D22A7782}"/>
              </a:ext>
            </a:extLst>
          </p:cNvPr>
          <p:cNvSpPr/>
          <p:nvPr/>
        </p:nvSpPr>
        <p:spPr>
          <a:xfrm>
            <a:off x="4058047" y="1428751"/>
            <a:ext cx="336550" cy="336550"/>
          </a:xfrm>
          <a:prstGeom prst="roundRect">
            <a:avLst>
              <a:gd name="adj" fmla="val 50000"/>
            </a:avLst>
          </a:prstGeom>
          <a:noFill/>
          <a:ln w="19050">
            <a:solidFill>
              <a:srgbClr val="4B6770"/>
            </a:solidFill>
            <a:prstDash val="solid"/>
          </a:ln>
        </p:spPr>
        <p:txBody>
          <a:bodyPr wrap="square" lIns="0" tIns="0" rIns="0" bIns="0" rtlCol="0" anchor="ctr">
            <a:normAutofit/>
          </a:bodyPr>
          <a:lstStyle/>
          <a:p>
            <a:pPr marL="0" marR="0" lvl="0" indent="0" algn="ctr" defTabSz="914400" rtl="0" eaLnBrk="1" fontAlgn="auto" latinLnBrk="0" hangingPunct="1">
              <a:lnSpc>
                <a:spcPts val="14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7F979D"/>
                </a:solidFill>
                <a:effectLst/>
                <a:uLnTx/>
                <a:uFillTx/>
                <a:latin typeface="Arial" pitchFamily="34" charset="0"/>
                <a:ea typeface="Arial" pitchFamily="34" charset="-122"/>
                <a:cs typeface="Arial" pitchFamily="34" charset="-120"/>
              </a:rPr>
              <a:t>3</a:t>
            </a:r>
            <a:endParaRPr kumimoji="0" lang="en-US" sz="1400" b="0" i="0" u="none" strike="noStrike" kern="1200" cap="none" spc="0" normalizeH="0" baseline="0" noProof="0" dirty="0">
              <a:ln>
                <a:noFill/>
              </a:ln>
              <a:solidFill>
                <a:srgbClr val="BFD8D5"/>
              </a:solidFill>
              <a:effectLst/>
              <a:uLnTx/>
              <a:uFillTx/>
              <a:latin typeface="Arial" charset="0"/>
              <a:ea typeface="Arial" charset="0"/>
              <a:cs typeface="Arial" charset="0"/>
            </a:endParaRPr>
          </a:p>
        </p:txBody>
      </p:sp>
      <p:sp>
        <p:nvSpPr>
          <p:cNvPr id="15" name="Text 12">
            <a:extLst>
              <a:ext uri="{FF2B5EF4-FFF2-40B4-BE49-F238E27FC236}">
                <a16:creationId xmlns:a16="http://schemas.microsoft.com/office/drawing/2014/main" id="{67443BFB-AD03-A8BC-BDBD-54072F57F52E}"/>
              </a:ext>
            </a:extLst>
          </p:cNvPr>
          <p:cNvSpPr/>
          <p:nvPr/>
        </p:nvSpPr>
        <p:spPr>
          <a:xfrm>
            <a:off x="3613150" y="1825626"/>
            <a:ext cx="1226344" cy="244475"/>
          </a:xfrm>
          <a:prstGeom prst="rect">
            <a:avLst/>
          </a:prstGeom>
          <a:noFill/>
          <a:ln/>
        </p:spPr>
        <p:txBody>
          <a:bodyPr wrap="square" lIns="0" tIns="0" rIns="0" bIns="0" rtlCol="0" anchor="t">
            <a:normAutofit/>
          </a:bodyPr>
          <a:lstStyle/>
          <a:p>
            <a:pPr marL="0" marR="0" lvl="0" indent="0" algn="ctr" defTabSz="914400" rtl="0" eaLnBrk="1" fontAlgn="auto" latinLnBrk="0" hangingPunct="1">
              <a:lnSpc>
                <a:spcPts val="1725"/>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7F979D"/>
                </a:solidFill>
                <a:effectLst/>
                <a:uLnTx/>
                <a:uFillTx/>
                <a:latin typeface="Arial" pitchFamily="34" charset="0"/>
                <a:ea typeface="Arial" pitchFamily="34" charset="-122"/>
                <a:cs typeface="Arial" pitchFamily="34" charset="-120"/>
              </a:rPr>
              <a:t>Pruritus:</a:t>
            </a:r>
            <a:endParaRPr kumimoji="0" lang="en-US" sz="1500" b="0" i="0" u="none" strike="noStrike" kern="1200" cap="none" spc="0" normalizeH="0" baseline="0" noProof="0" dirty="0">
              <a:ln>
                <a:noFill/>
              </a:ln>
              <a:solidFill>
                <a:srgbClr val="BFD8D5"/>
              </a:solidFill>
              <a:effectLst/>
              <a:uLnTx/>
              <a:uFillTx/>
              <a:latin typeface="Arial" charset="0"/>
              <a:ea typeface="Arial" charset="0"/>
              <a:cs typeface="Arial" charset="0"/>
            </a:endParaRPr>
          </a:p>
        </p:txBody>
      </p:sp>
      <p:sp>
        <p:nvSpPr>
          <p:cNvPr id="16" name="Text 13">
            <a:extLst>
              <a:ext uri="{FF2B5EF4-FFF2-40B4-BE49-F238E27FC236}">
                <a16:creationId xmlns:a16="http://schemas.microsoft.com/office/drawing/2014/main" id="{7ACFB104-DEDC-8C21-8D9B-17473A8280C9}"/>
              </a:ext>
            </a:extLst>
          </p:cNvPr>
          <p:cNvSpPr/>
          <p:nvPr/>
        </p:nvSpPr>
        <p:spPr>
          <a:xfrm>
            <a:off x="3613150" y="2044701"/>
            <a:ext cx="1226344" cy="244475"/>
          </a:xfrm>
          <a:prstGeom prst="rect">
            <a:avLst/>
          </a:prstGeom>
          <a:noFill/>
          <a:ln/>
        </p:spPr>
        <p:txBody>
          <a:bodyPr wrap="square" lIns="0" tIns="0" rIns="0" bIns="0" rtlCol="0" anchor="t">
            <a:normAutofit/>
          </a:bodyPr>
          <a:lstStyle/>
          <a:p>
            <a:pPr marL="0" marR="0" lvl="0" indent="0" algn="ctr" defTabSz="914400" rtl="0" eaLnBrk="1" fontAlgn="auto" latinLnBrk="0" hangingPunct="1">
              <a:lnSpc>
                <a:spcPts val="1725"/>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7F979D"/>
                </a:solidFill>
                <a:effectLst/>
                <a:uLnTx/>
                <a:uFillTx/>
                <a:latin typeface="Arial" pitchFamily="34" charset="0"/>
                <a:ea typeface="Arial" pitchFamily="34" charset="-122"/>
                <a:cs typeface="Arial" pitchFamily="34" charset="-120"/>
              </a:rPr>
              <a:t>mechanisms</a:t>
            </a:r>
            <a:endParaRPr kumimoji="0" lang="en-US" sz="1500" b="0" i="0" u="none" strike="noStrike" kern="1200" cap="none" spc="0" normalizeH="0" baseline="0" noProof="0" dirty="0">
              <a:ln>
                <a:noFill/>
              </a:ln>
              <a:solidFill>
                <a:srgbClr val="BFD8D5"/>
              </a:solidFill>
              <a:effectLst/>
              <a:uLnTx/>
              <a:uFillTx/>
              <a:latin typeface="Arial" charset="0"/>
              <a:ea typeface="Arial" charset="0"/>
              <a:cs typeface="Arial" charset="0"/>
            </a:endParaRPr>
          </a:p>
        </p:txBody>
      </p:sp>
      <p:sp>
        <p:nvSpPr>
          <p:cNvPr id="17" name="Text 14">
            <a:extLst>
              <a:ext uri="{FF2B5EF4-FFF2-40B4-BE49-F238E27FC236}">
                <a16:creationId xmlns:a16="http://schemas.microsoft.com/office/drawing/2014/main" id="{4335C353-C836-A8DD-0112-FF840174243A}"/>
              </a:ext>
            </a:extLst>
          </p:cNvPr>
          <p:cNvSpPr/>
          <p:nvPr/>
        </p:nvSpPr>
        <p:spPr>
          <a:xfrm>
            <a:off x="3520996" y="2263776"/>
            <a:ext cx="1410652" cy="244475"/>
          </a:xfrm>
          <a:prstGeom prst="rect">
            <a:avLst/>
          </a:prstGeom>
          <a:noFill/>
          <a:ln/>
        </p:spPr>
        <p:txBody>
          <a:bodyPr wrap="square" lIns="0" tIns="0" rIns="0" bIns="0" rtlCol="0" anchor="t">
            <a:normAutofit/>
          </a:bodyPr>
          <a:lstStyle/>
          <a:p>
            <a:pPr marL="0" marR="0" lvl="0" indent="0" algn="ctr" defTabSz="914400" rtl="0" eaLnBrk="1" fontAlgn="auto" latinLnBrk="0" hangingPunct="1">
              <a:lnSpc>
                <a:spcPts val="1725"/>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7F979D"/>
                </a:solidFill>
                <a:effectLst/>
                <a:uLnTx/>
                <a:uFillTx/>
                <a:latin typeface="Arial" pitchFamily="34" charset="0"/>
                <a:ea typeface="Arial" pitchFamily="34" charset="-122"/>
                <a:cs typeface="Arial" pitchFamily="34" charset="-120"/>
              </a:rPr>
              <a:t>and treatment</a:t>
            </a:r>
            <a:endParaRPr kumimoji="0" lang="en-US" sz="1500" b="0" i="0" u="none" strike="noStrike" kern="1200" cap="none" spc="0" normalizeH="0" baseline="0" noProof="0" dirty="0">
              <a:ln>
                <a:noFill/>
              </a:ln>
              <a:solidFill>
                <a:srgbClr val="BFD8D5"/>
              </a:solidFill>
              <a:effectLst/>
              <a:uLnTx/>
              <a:uFillTx/>
              <a:latin typeface="Arial" charset="0"/>
              <a:ea typeface="Arial" charset="0"/>
              <a:cs typeface="Arial" charset="0"/>
            </a:endParaRPr>
          </a:p>
        </p:txBody>
      </p:sp>
      <p:sp>
        <p:nvSpPr>
          <p:cNvPr id="18" name="Shape 15">
            <a:extLst>
              <a:ext uri="{FF2B5EF4-FFF2-40B4-BE49-F238E27FC236}">
                <a16:creationId xmlns:a16="http://schemas.microsoft.com/office/drawing/2014/main" id="{EA3B183E-6918-7210-6534-EDB4D45E940C}"/>
              </a:ext>
            </a:extLst>
          </p:cNvPr>
          <p:cNvSpPr/>
          <p:nvPr/>
        </p:nvSpPr>
        <p:spPr>
          <a:xfrm>
            <a:off x="5839222" y="1606551"/>
            <a:ext cx="1949450" cy="1314450"/>
          </a:xfrm>
          <a:custGeom>
            <a:avLst/>
            <a:gdLst/>
            <a:ahLst/>
            <a:cxnLst/>
            <a:rect l="l" t="t" r="r" b="b"/>
            <a:pathLst>
              <a:path w="1949450" h="1314450">
                <a:moveTo>
                  <a:pt x="561975" y="0"/>
                </a:moveTo>
                <a:lnTo>
                  <a:pt x="1806575" y="0"/>
                </a:lnTo>
                <a:arcTo wR="142875" hR="142875" stAng="16200000" swAng="5400000"/>
                <a:lnTo>
                  <a:pt x="1949450" y="752475"/>
                </a:lnTo>
                <a:arcTo wR="561975" hR="561975" stAng="0" swAng="5400000"/>
                <a:lnTo>
                  <a:pt x="142875" y="1314450"/>
                </a:lnTo>
                <a:arcTo wR="142875" hR="142875" stAng="5400000" swAng="5400000"/>
                <a:lnTo>
                  <a:pt x="0" y="561975"/>
                </a:lnTo>
                <a:arcTo wR="561975" hR="561975" stAng="10800000" swAng="5400000"/>
                <a:close/>
              </a:path>
            </a:pathLst>
          </a:custGeom>
          <a:solidFill>
            <a:srgbClr val="0E6670"/>
          </a:solidFill>
          <a:ln w="25400">
            <a:solidFill>
              <a:srgbClr val="F6F3EC"/>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BFD8D5"/>
              </a:solidFill>
              <a:effectLst/>
              <a:uLnTx/>
              <a:uFillTx/>
              <a:latin typeface="Arial"/>
              <a:ea typeface="+mn-ea"/>
              <a:cs typeface="+mn-cs"/>
            </a:endParaRPr>
          </a:p>
        </p:txBody>
      </p:sp>
      <p:sp>
        <p:nvSpPr>
          <p:cNvPr id="19" name="Text 16">
            <a:extLst>
              <a:ext uri="{FF2B5EF4-FFF2-40B4-BE49-F238E27FC236}">
                <a16:creationId xmlns:a16="http://schemas.microsoft.com/office/drawing/2014/main" id="{180A04FE-5CB3-B865-9D19-6E8C5D1431D2}"/>
              </a:ext>
            </a:extLst>
          </p:cNvPr>
          <p:cNvSpPr/>
          <p:nvPr/>
        </p:nvSpPr>
        <p:spPr>
          <a:xfrm>
            <a:off x="6645672" y="1851026"/>
            <a:ext cx="336550" cy="336550"/>
          </a:xfrm>
          <a:prstGeom prst="roundRect">
            <a:avLst>
              <a:gd name="adj" fmla="val 50000"/>
            </a:avLst>
          </a:prstGeom>
          <a:solidFill>
            <a:srgbClr val="F6F3EC"/>
          </a:solidFill>
          <a:ln/>
        </p:spPr>
        <p:txBody>
          <a:bodyPr wrap="square" lIns="0" tIns="0" rIns="0" bIns="0" rtlCol="0" anchor="ctr">
            <a:normAutofit/>
          </a:bodyPr>
          <a:lstStyle/>
          <a:p>
            <a:pPr marL="0" marR="0" lvl="0" indent="0" algn="ctr" defTabSz="914400" rtl="0" eaLnBrk="1" fontAlgn="auto" latinLnBrk="0" hangingPunct="1">
              <a:lnSpc>
                <a:spcPts val="14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E6670"/>
                </a:solidFill>
                <a:effectLst/>
                <a:uLnTx/>
                <a:uFillTx/>
                <a:latin typeface="Arial" pitchFamily="34" charset="0"/>
                <a:ea typeface="+mn-ea"/>
                <a:cs typeface="Arial" pitchFamily="34" charset="-120"/>
              </a:rPr>
              <a:t>4</a:t>
            </a:r>
          </a:p>
        </p:txBody>
      </p:sp>
      <p:sp>
        <p:nvSpPr>
          <p:cNvPr id="20" name="Text 17">
            <a:extLst>
              <a:ext uri="{FF2B5EF4-FFF2-40B4-BE49-F238E27FC236}">
                <a16:creationId xmlns:a16="http://schemas.microsoft.com/office/drawing/2014/main" id="{F3BF751B-8390-DD66-7A54-73C94227FE3D}"/>
              </a:ext>
            </a:extLst>
          </p:cNvPr>
          <p:cNvSpPr/>
          <p:nvPr/>
        </p:nvSpPr>
        <p:spPr>
          <a:xfrm>
            <a:off x="6153041" y="2247901"/>
            <a:ext cx="1321713" cy="244475"/>
          </a:xfrm>
          <a:prstGeom prst="rect">
            <a:avLst/>
          </a:prstGeom>
          <a:noFill/>
          <a:ln/>
        </p:spPr>
        <p:txBody>
          <a:bodyPr wrap="square" lIns="0" tIns="0" rIns="0" bIns="0" rtlCol="0" anchor="t">
            <a:normAutofit/>
          </a:bodyPr>
          <a:lstStyle/>
          <a:p>
            <a:pPr marL="0" marR="0" lvl="0" indent="0" algn="ctr" defTabSz="914400" rtl="0" eaLnBrk="1" fontAlgn="auto" latinLnBrk="0" hangingPunct="1">
              <a:lnSpc>
                <a:spcPts val="1725"/>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FFFFFF"/>
                </a:solidFill>
                <a:effectLst/>
                <a:uLnTx/>
                <a:uFillTx/>
                <a:latin typeface="Arial" pitchFamily="34" charset="0"/>
                <a:ea typeface="+mn-ea"/>
                <a:cs typeface="Arial" pitchFamily="34" charset="-120"/>
              </a:rPr>
              <a:t>Adult genetic</a:t>
            </a:r>
          </a:p>
        </p:txBody>
      </p:sp>
      <p:sp>
        <p:nvSpPr>
          <p:cNvPr id="21" name="Text 18">
            <a:extLst>
              <a:ext uri="{FF2B5EF4-FFF2-40B4-BE49-F238E27FC236}">
                <a16:creationId xmlns:a16="http://schemas.microsoft.com/office/drawing/2014/main" id="{EA87B922-8C7A-6904-AED4-4583084448BD}"/>
              </a:ext>
            </a:extLst>
          </p:cNvPr>
          <p:cNvSpPr/>
          <p:nvPr/>
        </p:nvSpPr>
        <p:spPr>
          <a:xfrm>
            <a:off x="6237784" y="2466976"/>
            <a:ext cx="1152227" cy="244475"/>
          </a:xfrm>
          <a:prstGeom prst="rect">
            <a:avLst/>
          </a:prstGeom>
          <a:noFill/>
          <a:ln/>
        </p:spPr>
        <p:txBody>
          <a:bodyPr wrap="square" lIns="0" tIns="0" rIns="0" bIns="0" rtlCol="0" anchor="t">
            <a:normAutofit/>
          </a:bodyPr>
          <a:lstStyle/>
          <a:p>
            <a:pPr marL="0" marR="0" lvl="0" indent="0" algn="ctr" defTabSz="914400" rtl="0" eaLnBrk="1" fontAlgn="auto" latinLnBrk="0" hangingPunct="1">
              <a:lnSpc>
                <a:spcPts val="1725"/>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FFFFFF"/>
                </a:solidFill>
                <a:effectLst/>
                <a:uLnTx/>
                <a:uFillTx/>
                <a:latin typeface="Arial" pitchFamily="34" charset="0"/>
                <a:ea typeface="+mn-ea"/>
                <a:cs typeface="Arial" pitchFamily="34" charset="-120"/>
              </a:rPr>
              <a:t>cholestasis</a:t>
            </a:r>
          </a:p>
        </p:txBody>
      </p:sp>
      <p:sp>
        <p:nvSpPr>
          <p:cNvPr id="22" name="Shape 19">
            <a:extLst>
              <a:ext uri="{FF2B5EF4-FFF2-40B4-BE49-F238E27FC236}">
                <a16:creationId xmlns:a16="http://schemas.microsoft.com/office/drawing/2014/main" id="{513DDBEF-A6C4-FB09-F21A-6A39BEA6C20B}"/>
              </a:ext>
            </a:extLst>
          </p:cNvPr>
          <p:cNvSpPr/>
          <p:nvPr/>
        </p:nvSpPr>
        <p:spPr>
          <a:xfrm>
            <a:off x="7873316" y="1803761"/>
            <a:ext cx="1949450" cy="1314450"/>
          </a:xfrm>
          <a:custGeom>
            <a:avLst/>
            <a:gdLst/>
            <a:ahLst/>
            <a:cxnLst/>
            <a:rect l="l" t="t" r="r" b="b"/>
            <a:pathLst>
              <a:path w="1949450" h="1314450">
                <a:moveTo>
                  <a:pt x="142875" y="0"/>
                </a:moveTo>
                <a:lnTo>
                  <a:pt x="1387475" y="0"/>
                </a:lnTo>
                <a:arcTo wR="561975" hR="561975" stAng="16200000" swAng="5400000"/>
                <a:lnTo>
                  <a:pt x="1949450" y="1171575"/>
                </a:lnTo>
                <a:arcTo wR="142875" hR="142875" stAng="0" swAng="5400000"/>
                <a:lnTo>
                  <a:pt x="561975" y="1314450"/>
                </a:lnTo>
                <a:arcTo wR="561975" hR="561975" stAng="5400000" swAng="5400000"/>
                <a:lnTo>
                  <a:pt x="0" y="142875"/>
                </a:lnTo>
                <a:arcTo wR="142875" hR="142875" stAng="10800000" swAng="5400000"/>
                <a:close/>
              </a:path>
            </a:pathLst>
          </a:custGeom>
          <a:solidFill>
            <a:srgbClr val="1E3A44"/>
          </a:solidFill>
          <a:ln w="19050">
            <a:solidFill>
              <a:srgbClr val="2B4852"/>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BFD8D5"/>
              </a:solidFill>
              <a:effectLst/>
              <a:uLnTx/>
              <a:uFillTx/>
              <a:latin typeface="Arial"/>
              <a:ea typeface="+mn-ea"/>
              <a:cs typeface="+mn-cs"/>
            </a:endParaRPr>
          </a:p>
        </p:txBody>
      </p:sp>
      <p:sp>
        <p:nvSpPr>
          <p:cNvPr id="23" name="Text 20">
            <a:extLst>
              <a:ext uri="{FF2B5EF4-FFF2-40B4-BE49-F238E27FC236}">
                <a16:creationId xmlns:a16="http://schemas.microsoft.com/office/drawing/2014/main" id="{B6968AB2-E4AF-AAB8-E948-AB853448B678}"/>
              </a:ext>
            </a:extLst>
          </p:cNvPr>
          <p:cNvSpPr/>
          <p:nvPr/>
        </p:nvSpPr>
        <p:spPr>
          <a:xfrm>
            <a:off x="8679766" y="1938699"/>
            <a:ext cx="336550" cy="336550"/>
          </a:xfrm>
          <a:prstGeom prst="roundRect">
            <a:avLst>
              <a:gd name="adj" fmla="val 50000"/>
            </a:avLst>
          </a:prstGeom>
          <a:noFill/>
          <a:ln w="19050">
            <a:solidFill>
              <a:srgbClr val="4B6770"/>
            </a:solidFill>
            <a:prstDash val="solid"/>
          </a:ln>
        </p:spPr>
        <p:txBody>
          <a:bodyPr wrap="square" lIns="0" tIns="0" rIns="0" bIns="0" rtlCol="0" anchor="ctr">
            <a:normAutofit/>
          </a:bodyPr>
          <a:lstStyle/>
          <a:p>
            <a:pPr marL="0" marR="0" lvl="0" indent="0" algn="ctr" defTabSz="914400" rtl="0" eaLnBrk="1" fontAlgn="auto" latinLnBrk="0" hangingPunct="1">
              <a:lnSpc>
                <a:spcPts val="14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7F979D"/>
                </a:solidFill>
                <a:effectLst/>
                <a:uLnTx/>
                <a:uFillTx/>
                <a:latin typeface="Arial" pitchFamily="34" charset="0"/>
                <a:ea typeface="Arial" pitchFamily="34" charset="-122"/>
                <a:cs typeface="Arial" pitchFamily="34" charset="-120"/>
              </a:rPr>
              <a:t>5</a:t>
            </a:r>
            <a:endParaRPr kumimoji="0" lang="en-US" sz="1400" b="0" i="0" u="none" strike="noStrike" kern="1200" cap="none" spc="0" normalizeH="0" baseline="0" noProof="0" dirty="0">
              <a:ln>
                <a:noFill/>
              </a:ln>
              <a:solidFill>
                <a:srgbClr val="BFD8D5"/>
              </a:solidFill>
              <a:effectLst/>
              <a:uLnTx/>
              <a:uFillTx/>
              <a:latin typeface="Arial" charset="0"/>
              <a:ea typeface="Arial" charset="0"/>
              <a:cs typeface="Arial" charset="0"/>
            </a:endParaRPr>
          </a:p>
        </p:txBody>
      </p:sp>
      <p:sp>
        <p:nvSpPr>
          <p:cNvPr id="24" name="Text 21">
            <a:extLst>
              <a:ext uri="{FF2B5EF4-FFF2-40B4-BE49-F238E27FC236}">
                <a16:creationId xmlns:a16="http://schemas.microsoft.com/office/drawing/2014/main" id="{864769B8-F27F-9F38-E702-F8F1A6B93A6F}"/>
              </a:ext>
            </a:extLst>
          </p:cNvPr>
          <p:cNvSpPr/>
          <p:nvPr/>
        </p:nvSpPr>
        <p:spPr>
          <a:xfrm>
            <a:off x="8034606" y="2335574"/>
            <a:ext cx="1626870" cy="244475"/>
          </a:xfrm>
          <a:prstGeom prst="rect">
            <a:avLst/>
          </a:prstGeom>
          <a:noFill/>
          <a:ln/>
        </p:spPr>
        <p:txBody>
          <a:bodyPr wrap="square" lIns="0" tIns="0" rIns="0" bIns="0" rtlCol="0" anchor="t">
            <a:normAutofit/>
          </a:bodyPr>
          <a:lstStyle/>
          <a:p>
            <a:pPr marL="0" marR="0" lvl="0" indent="0" algn="ctr" defTabSz="914400" rtl="0" eaLnBrk="1" fontAlgn="auto" latinLnBrk="0" hangingPunct="1">
              <a:lnSpc>
                <a:spcPts val="1725"/>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7F979D"/>
                </a:solidFill>
                <a:effectLst/>
                <a:uLnTx/>
                <a:uFillTx/>
                <a:latin typeface="Arial" pitchFamily="34" charset="0"/>
                <a:ea typeface="Arial" pitchFamily="34" charset="-122"/>
                <a:cs typeface="Arial" pitchFamily="34" charset="-120"/>
              </a:rPr>
              <a:t>Established and</a:t>
            </a:r>
            <a:endParaRPr kumimoji="0" lang="en-US" sz="1500" b="0" i="0" u="none" strike="noStrike" kern="1200" cap="none" spc="0" normalizeH="0" baseline="0" noProof="0" dirty="0">
              <a:ln>
                <a:noFill/>
              </a:ln>
              <a:solidFill>
                <a:srgbClr val="BFD8D5"/>
              </a:solidFill>
              <a:effectLst/>
              <a:uLnTx/>
              <a:uFillTx/>
              <a:latin typeface="Arial" charset="0"/>
              <a:ea typeface="Arial" charset="0"/>
              <a:cs typeface="Arial" charset="0"/>
            </a:endParaRPr>
          </a:p>
        </p:txBody>
      </p:sp>
      <p:sp>
        <p:nvSpPr>
          <p:cNvPr id="25" name="Text 22">
            <a:extLst>
              <a:ext uri="{FF2B5EF4-FFF2-40B4-BE49-F238E27FC236}">
                <a16:creationId xmlns:a16="http://schemas.microsoft.com/office/drawing/2014/main" id="{3C2F5787-7543-2021-E032-C7C134B48519}"/>
              </a:ext>
            </a:extLst>
          </p:cNvPr>
          <p:cNvSpPr/>
          <p:nvPr/>
        </p:nvSpPr>
        <p:spPr>
          <a:xfrm>
            <a:off x="8144779" y="2554649"/>
            <a:ext cx="1406525" cy="244475"/>
          </a:xfrm>
          <a:prstGeom prst="rect">
            <a:avLst/>
          </a:prstGeom>
          <a:noFill/>
          <a:ln/>
        </p:spPr>
        <p:txBody>
          <a:bodyPr wrap="square" lIns="0" tIns="0" rIns="0" bIns="0" rtlCol="0" anchor="t">
            <a:normAutofit/>
          </a:bodyPr>
          <a:lstStyle/>
          <a:p>
            <a:pPr marL="0" marR="0" lvl="0" indent="0" algn="ctr" defTabSz="914400" rtl="0" eaLnBrk="1" fontAlgn="auto" latinLnBrk="0" hangingPunct="1">
              <a:lnSpc>
                <a:spcPts val="1725"/>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7F979D"/>
                </a:solidFill>
                <a:effectLst/>
                <a:uLnTx/>
                <a:uFillTx/>
                <a:latin typeface="Arial" pitchFamily="34" charset="0"/>
                <a:ea typeface="Arial" pitchFamily="34" charset="-122"/>
                <a:cs typeface="Arial" pitchFamily="34" charset="-120"/>
              </a:rPr>
              <a:t>emerging</a:t>
            </a:r>
            <a:endParaRPr kumimoji="0" lang="en-US" sz="1500" b="0" i="0" u="none" strike="noStrike" kern="1200" cap="none" spc="0" normalizeH="0" baseline="0" noProof="0" dirty="0">
              <a:ln>
                <a:noFill/>
              </a:ln>
              <a:solidFill>
                <a:srgbClr val="BFD8D5"/>
              </a:solidFill>
              <a:effectLst/>
              <a:uLnTx/>
              <a:uFillTx/>
              <a:latin typeface="Arial" charset="0"/>
              <a:ea typeface="Arial" charset="0"/>
              <a:cs typeface="Arial" charset="0"/>
            </a:endParaRPr>
          </a:p>
        </p:txBody>
      </p:sp>
      <p:sp>
        <p:nvSpPr>
          <p:cNvPr id="26" name="Text 23">
            <a:extLst>
              <a:ext uri="{FF2B5EF4-FFF2-40B4-BE49-F238E27FC236}">
                <a16:creationId xmlns:a16="http://schemas.microsoft.com/office/drawing/2014/main" id="{126897F5-6932-0D25-900D-DE83E418263A}"/>
              </a:ext>
            </a:extLst>
          </p:cNvPr>
          <p:cNvSpPr/>
          <p:nvPr/>
        </p:nvSpPr>
        <p:spPr>
          <a:xfrm>
            <a:off x="8144779" y="2773724"/>
            <a:ext cx="1406525" cy="244475"/>
          </a:xfrm>
          <a:prstGeom prst="rect">
            <a:avLst/>
          </a:prstGeom>
          <a:noFill/>
          <a:ln/>
        </p:spPr>
        <p:txBody>
          <a:bodyPr wrap="square" lIns="0" tIns="0" rIns="0" bIns="0" rtlCol="0" anchor="t">
            <a:normAutofit/>
          </a:bodyPr>
          <a:lstStyle/>
          <a:p>
            <a:pPr marL="0" marR="0" lvl="0" indent="0" algn="ctr" defTabSz="914400" rtl="0" eaLnBrk="1" fontAlgn="auto" latinLnBrk="0" hangingPunct="1">
              <a:lnSpc>
                <a:spcPts val="1725"/>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7F979D"/>
                </a:solidFill>
                <a:effectLst/>
                <a:uLnTx/>
                <a:uFillTx/>
                <a:latin typeface="Arial" pitchFamily="34" charset="0"/>
                <a:ea typeface="Arial" pitchFamily="34" charset="-122"/>
                <a:cs typeface="Arial" pitchFamily="34" charset="-120"/>
              </a:rPr>
              <a:t>therapeutics</a:t>
            </a:r>
            <a:endParaRPr kumimoji="0" lang="en-US" sz="1500" b="0" i="0" u="none" strike="noStrike" kern="1200" cap="none" spc="0" normalizeH="0" baseline="0" noProof="0" dirty="0">
              <a:ln>
                <a:noFill/>
              </a:ln>
              <a:solidFill>
                <a:srgbClr val="BFD8D5"/>
              </a:solidFill>
              <a:effectLst/>
              <a:uLnTx/>
              <a:uFillTx/>
              <a:latin typeface="Arial" charset="0"/>
              <a:ea typeface="Arial" charset="0"/>
              <a:cs typeface="Arial" charset="0"/>
            </a:endParaRPr>
          </a:p>
        </p:txBody>
      </p:sp>
      <p:cxnSp>
        <p:nvCxnSpPr>
          <p:cNvPr id="30" name="Connector: Curved 29">
            <a:extLst>
              <a:ext uri="{FF2B5EF4-FFF2-40B4-BE49-F238E27FC236}">
                <a16:creationId xmlns:a16="http://schemas.microsoft.com/office/drawing/2014/main" id="{60E499DF-FD61-989B-1FD4-2DD1B5418A90}"/>
              </a:ext>
            </a:extLst>
          </p:cNvPr>
          <p:cNvCxnSpPr>
            <a:cxnSpLocks/>
            <a:stCxn id="13" idx="2"/>
          </p:cNvCxnSpPr>
          <p:nvPr/>
        </p:nvCxnSpPr>
        <p:spPr>
          <a:xfrm rot="5400000">
            <a:off x="3297501" y="2831758"/>
            <a:ext cx="1152317" cy="705326"/>
          </a:xfrm>
          <a:prstGeom prst="curvedConnector3">
            <a:avLst>
              <a:gd name="adj1" fmla="val 50000"/>
            </a:avLst>
          </a:prstGeom>
          <a:ln w="76200">
            <a:solidFill>
              <a:srgbClr val="1E3A44"/>
            </a:solidFill>
          </a:ln>
        </p:spPr>
        <p:style>
          <a:lnRef idx="1">
            <a:schemeClr val="accent1"/>
          </a:lnRef>
          <a:fillRef idx="0">
            <a:schemeClr val="accent1"/>
          </a:fillRef>
          <a:effectRef idx="0">
            <a:schemeClr val="accent1"/>
          </a:effectRef>
          <a:fontRef idx="minor">
            <a:schemeClr val="tx1"/>
          </a:fontRef>
        </p:style>
      </p:cxnSp>
      <p:cxnSp>
        <p:nvCxnSpPr>
          <p:cNvPr id="38" name="Connector: Curved 37">
            <a:extLst>
              <a:ext uri="{FF2B5EF4-FFF2-40B4-BE49-F238E27FC236}">
                <a16:creationId xmlns:a16="http://schemas.microsoft.com/office/drawing/2014/main" id="{BC83B1F5-8300-8BAF-072F-BBDFDA9532E0}"/>
              </a:ext>
            </a:extLst>
          </p:cNvPr>
          <p:cNvCxnSpPr>
            <a:cxnSpLocks/>
            <a:endCxn id="26" idx="2"/>
          </p:cNvCxnSpPr>
          <p:nvPr/>
        </p:nvCxnSpPr>
        <p:spPr>
          <a:xfrm flipV="1">
            <a:off x="5556301" y="3018199"/>
            <a:ext cx="3291741" cy="798151"/>
          </a:xfrm>
          <a:prstGeom prst="curvedConnector2">
            <a:avLst/>
          </a:prstGeom>
          <a:ln w="76200">
            <a:solidFill>
              <a:srgbClr val="1E3A44"/>
            </a:solidFill>
          </a:ln>
        </p:spPr>
        <p:style>
          <a:lnRef idx="1">
            <a:schemeClr val="accent1"/>
          </a:lnRef>
          <a:fillRef idx="0">
            <a:schemeClr val="accent1"/>
          </a:fillRef>
          <a:effectRef idx="0">
            <a:schemeClr val="accent1"/>
          </a:effectRef>
          <a:fontRef idx="minor">
            <a:schemeClr val="tx1"/>
          </a:fontRef>
        </p:style>
      </p:cxnSp>
      <p:cxnSp>
        <p:nvCxnSpPr>
          <p:cNvPr id="43" name="Connector: Curved 42">
            <a:extLst>
              <a:ext uri="{FF2B5EF4-FFF2-40B4-BE49-F238E27FC236}">
                <a16:creationId xmlns:a16="http://schemas.microsoft.com/office/drawing/2014/main" id="{BEDCD0C7-AB65-E807-D6D0-B580DB401920}"/>
              </a:ext>
            </a:extLst>
          </p:cNvPr>
          <p:cNvCxnSpPr>
            <a:cxnSpLocks/>
          </p:cNvCxnSpPr>
          <p:nvPr/>
        </p:nvCxnSpPr>
        <p:spPr>
          <a:xfrm rot="16200000" flipH="1">
            <a:off x="4910348" y="3410722"/>
            <a:ext cx="1577554" cy="2566194"/>
          </a:xfrm>
          <a:prstGeom prst="curvedConnector2">
            <a:avLst/>
          </a:prstGeom>
          <a:ln w="120650">
            <a:solidFill>
              <a:srgbClr val="1E3A44"/>
            </a:solidFill>
          </a:ln>
        </p:spPr>
        <p:style>
          <a:lnRef idx="1">
            <a:schemeClr val="accent1"/>
          </a:lnRef>
          <a:fillRef idx="0">
            <a:schemeClr val="accent1"/>
          </a:fillRef>
          <a:effectRef idx="0">
            <a:schemeClr val="accent1"/>
          </a:effectRef>
          <a:fontRef idx="minor">
            <a:schemeClr val="tx1"/>
          </a:fontRef>
        </p:style>
      </p:cxnSp>
      <p:sp>
        <p:nvSpPr>
          <p:cNvPr id="49" name="Shape 2">
            <a:extLst>
              <a:ext uri="{FF2B5EF4-FFF2-40B4-BE49-F238E27FC236}">
                <a16:creationId xmlns:a16="http://schemas.microsoft.com/office/drawing/2014/main" id="{04ADEB2B-0313-BBDD-FE4A-E3510828A633}"/>
              </a:ext>
            </a:extLst>
          </p:cNvPr>
          <p:cNvSpPr/>
          <p:nvPr/>
        </p:nvSpPr>
        <p:spPr>
          <a:xfrm>
            <a:off x="6982222" y="5164265"/>
            <a:ext cx="1943100" cy="654050"/>
          </a:xfrm>
          <a:prstGeom prst="flowChartTerminator">
            <a:avLst/>
          </a:prstGeom>
          <a:solidFill>
            <a:srgbClr val="1E3A44"/>
          </a:solidFill>
          <a:ln w="19050">
            <a:solidFill>
              <a:srgbClr val="2B4852"/>
            </a:solidFill>
            <a:prstDash val="solid"/>
          </a:ln>
        </p:spPr>
        <p:txBody>
          <a:bodyPr anchor="ctr"/>
          <a:lstStyle/>
          <a:p>
            <a:pPr marL="0" marR="0" lvl="0" indent="0" algn="ctr" defTabSz="914400" rtl="0" eaLnBrk="1" fontAlgn="auto" latinLnBrk="0" hangingPunct="1">
              <a:lnSpc>
                <a:spcPts val="1725"/>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7F979D"/>
                </a:solidFill>
                <a:effectLst/>
                <a:uLnTx/>
                <a:uFillTx/>
                <a:latin typeface="Arial" pitchFamily="34" charset="0"/>
                <a:ea typeface="+mn-ea"/>
                <a:cs typeface="Arial" pitchFamily="34" charset="-120"/>
              </a:rPr>
              <a:t>Take Home</a:t>
            </a:r>
            <a:endParaRPr kumimoji="0" lang="en-AU" sz="1500" b="0" i="0" u="none" strike="noStrike" kern="1200" cap="none" spc="0" normalizeH="0" baseline="0" noProof="0" dirty="0">
              <a:ln>
                <a:noFill/>
              </a:ln>
              <a:solidFill>
                <a:srgbClr val="7F979D"/>
              </a:solidFill>
              <a:effectLst/>
              <a:uLnTx/>
              <a:uFillTx/>
              <a:latin typeface="Arial" pitchFamily="34" charset="0"/>
              <a:ea typeface="+mn-ea"/>
              <a:cs typeface="Arial" pitchFamily="34" charset="-120"/>
            </a:endParaRPr>
          </a:p>
        </p:txBody>
      </p:sp>
    </p:spTree>
    <p:extLst>
      <p:ext uri="{BB962C8B-B14F-4D97-AF65-F5344CB8AC3E}">
        <p14:creationId xmlns:p14="http://schemas.microsoft.com/office/powerpoint/2010/main" val="180209539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a:spLocks noGrp="1"/>
          </p:cNvSpPr>
          <p:nvPr>
            <p:ph type="title"/>
          </p:nvPr>
        </p:nvSpPr>
        <p:spPr>
          <a:xfrm>
            <a:off x="812800" y="812800"/>
            <a:ext cx="10883392" cy="398463"/>
          </a:xfrm>
          <a:prstGeom prst="rect">
            <a:avLst/>
          </a:prstGeom>
          <a:noFill/>
          <a:ln/>
        </p:spPr>
        <p:txBody>
          <a:bodyPr wrap="square" lIns="0" tIns="0" rIns="0" bIns="0" rtlCol="0" anchor="t">
            <a:normAutofit/>
          </a:bodyPr>
          <a:lstStyle/>
          <a:p>
            <a:pPr marL="0" indent="0" algn="l">
              <a:lnSpc>
                <a:spcPts val="2974"/>
              </a:lnSpc>
              <a:buNone/>
            </a:pPr>
            <a:r>
              <a:rPr lang="en-US" sz="2704" b="1" i="0" dirty="0">
                <a:solidFill>
                  <a:srgbClr val="12262E"/>
                </a:solidFill>
                <a:latin typeface="Georgia" pitchFamily="18" charset="0"/>
                <a:ea typeface="Georgia" pitchFamily="18" charset="-122"/>
                <a:cs typeface="Georgia" pitchFamily="18" charset="-120"/>
              </a:rPr>
              <a:t>Six adult faces of inherited cholestasis</a:t>
            </a:r>
            <a:endParaRPr lang="en-US" sz="2704" dirty="0">
              <a:latin typeface="Georgia" charset="0"/>
              <a:ea typeface="Georgia" charset="0"/>
              <a:cs typeface="Georgia" charset="0"/>
            </a:endParaRPr>
          </a:p>
        </p:txBody>
      </p:sp>
      <p:sp>
        <p:nvSpPr>
          <p:cNvPr id="49" name="Text 40"/>
          <p:cNvSpPr/>
          <p:nvPr/>
        </p:nvSpPr>
        <p:spPr>
          <a:xfrm>
            <a:off x="812800" y="6238280"/>
            <a:ext cx="9483725"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5E6E74"/>
                </a:solidFill>
                <a:effectLst/>
                <a:uLnTx/>
                <a:uFillTx/>
                <a:latin typeface="Arial" pitchFamily="34" charset="0"/>
                <a:ea typeface="Arial" pitchFamily="34" charset="-122"/>
                <a:cs typeface="Arial" pitchFamily="34" charset="-120"/>
              </a:rPr>
              <a:t>Thompson et al, JHEP Rep 2026  · Nayagam et al, Hepatol Commun 2022;6:2654</a:t>
            </a:r>
            <a:endParaRPr kumimoji="0" lang="en-US" sz="1200" b="0" i="0" u="none" strike="noStrike" kern="1200" cap="none" spc="0" normalizeH="0" baseline="0" noProof="0" dirty="0">
              <a:ln>
                <a:noFill/>
              </a:ln>
              <a:solidFill>
                <a:srgbClr val="12262E"/>
              </a:solidFill>
              <a:effectLst/>
              <a:uLnTx/>
              <a:uFillTx/>
              <a:latin typeface="Arial" charset="0"/>
              <a:ea typeface="Arial" charset="0"/>
              <a:cs typeface="Arial" charset="0"/>
            </a:endParaRPr>
          </a:p>
        </p:txBody>
      </p:sp>
      <p:sp>
        <p:nvSpPr>
          <p:cNvPr id="4" name="Shape 2"/>
          <p:cNvSpPr/>
          <p:nvPr/>
        </p:nvSpPr>
        <p:spPr>
          <a:xfrm>
            <a:off x="285750" y="1485900"/>
            <a:ext cx="3763906" cy="1930120"/>
          </a:xfrm>
          <a:prstGeom prst="roundRect">
            <a:avLst>
              <a:gd name="adj" fmla="val 6186"/>
            </a:avLst>
          </a:prstGeom>
          <a:solidFill>
            <a:srgbClr val="E3EFE6"/>
          </a:solidFill>
          <a:ln w="6350">
            <a:solidFill>
              <a:srgbClr val="B9D3C0"/>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dirty="0">
              <a:ln>
                <a:noFill/>
              </a:ln>
              <a:solidFill>
                <a:srgbClr val="12262E"/>
              </a:solidFill>
              <a:effectLst/>
              <a:uLnTx/>
              <a:uFillTx/>
              <a:latin typeface="Arial"/>
              <a:ea typeface="+mn-ea"/>
              <a:cs typeface="+mn-cs"/>
            </a:endParaRPr>
          </a:p>
        </p:txBody>
      </p:sp>
      <p:sp>
        <p:nvSpPr>
          <p:cNvPr id="5" name="Text 3"/>
          <p:cNvSpPr/>
          <p:nvPr/>
        </p:nvSpPr>
        <p:spPr>
          <a:xfrm>
            <a:off x="442100" y="1618418"/>
            <a:ext cx="2683355" cy="278758"/>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1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12262E"/>
                </a:solidFill>
                <a:effectLst/>
                <a:uLnTx/>
                <a:uFillTx/>
                <a:latin typeface="Arial" pitchFamily="34" charset="0"/>
                <a:ea typeface="Arial" pitchFamily="34" charset="-122"/>
                <a:cs typeface="Arial" pitchFamily="34" charset="-120"/>
              </a:rPr>
              <a:t>Early or recurrent stones</a:t>
            </a:r>
            <a:endParaRPr kumimoji="0" lang="en-US" sz="1400" b="0" i="0" u="none" strike="noStrike" kern="1200" cap="none" spc="0" normalizeH="0" baseline="0" noProof="0" dirty="0">
              <a:ln>
                <a:noFill/>
              </a:ln>
              <a:solidFill>
                <a:srgbClr val="12262E"/>
              </a:solidFill>
              <a:effectLst/>
              <a:uLnTx/>
              <a:uFillTx/>
              <a:latin typeface="Arial" charset="0"/>
              <a:ea typeface="Arial" charset="0"/>
              <a:cs typeface="Arial" charset="0"/>
            </a:endParaRPr>
          </a:p>
        </p:txBody>
      </p:sp>
      <p:sp>
        <p:nvSpPr>
          <p:cNvPr id="8" name="Text 5"/>
          <p:cNvSpPr/>
          <p:nvPr/>
        </p:nvSpPr>
        <p:spPr>
          <a:xfrm>
            <a:off x="340071" y="2028972"/>
            <a:ext cx="2241652" cy="908731"/>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56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2F4A52"/>
                </a:solidFill>
                <a:effectLst/>
                <a:uLnTx/>
                <a:uFillTx/>
                <a:latin typeface="Arial" pitchFamily="34" charset="0"/>
                <a:ea typeface="Arial" pitchFamily="34" charset="-122"/>
                <a:cs typeface="Arial" pitchFamily="34" charset="-120"/>
              </a:rPr>
              <a:t>Stones before 40; pain after cholecystectomy; intrahepatic foci</a:t>
            </a:r>
            <a:endParaRPr kumimoji="0" lang="en-US" sz="1400" b="0" i="0" u="none" strike="noStrike" kern="1200" cap="none" spc="0" normalizeH="0" baseline="0" noProof="0" dirty="0">
              <a:ln>
                <a:noFill/>
              </a:ln>
              <a:solidFill>
                <a:srgbClr val="12262E"/>
              </a:solidFill>
              <a:effectLst/>
              <a:uLnTx/>
              <a:uFillTx/>
              <a:latin typeface="Arial" charset="0"/>
              <a:ea typeface="Arial" charset="0"/>
              <a:cs typeface="Arial" charset="0"/>
            </a:endParaRPr>
          </a:p>
        </p:txBody>
      </p:sp>
      <p:sp>
        <p:nvSpPr>
          <p:cNvPr id="10" name="Text 7"/>
          <p:cNvSpPr/>
          <p:nvPr/>
        </p:nvSpPr>
        <p:spPr>
          <a:xfrm>
            <a:off x="1165110" y="2999329"/>
            <a:ext cx="769155" cy="289590"/>
          </a:xfrm>
          <a:custGeom>
            <a:avLst/>
            <a:gdLst/>
            <a:ahLst/>
            <a:cxnLst/>
            <a:rect l="l" t="t" r="r" b="b"/>
            <a:pathLst>
              <a:path w="702866" h="238720">
                <a:moveTo>
                  <a:pt x="119360" y="0"/>
                </a:moveTo>
                <a:lnTo>
                  <a:pt x="583505" y="0"/>
                </a:lnTo>
                <a:arcTo wR="119360" hR="119360" stAng="16200000" swAng="5400000"/>
                <a:lnTo>
                  <a:pt x="702866" y="119360"/>
                </a:lnTo>
                <a:arcTo wR="119360" hR="119360" stAng="0" swAng="5400000"/>
                <a:lnTo>
                  <a:pt x="119360" y="238720"/>
                </a:lnTo>
                <a:arcTo wR="119360" hR="119360" stAng="5400000" swAng="5400000"/>
                <a:lnTo>
                  <a:pt x="0" y="119360"/>
                </a:lnTo>
                <a:arcTo wR="119360" hR="119360" stAng="10800000" swAng="5400000"/>
                <a:close/>
              </a:path>
            </a:pathLst>
          </a:custGeom>
          <a:solidFill>
            <a:srgbClr val="12262E"/>
          </a:solidFill>
          <a:ln/>
        </p:spPr>
        <p:txBody>
          <a:bodyPr wrap="none" lIns="0" tIns="0" rIns="0" bIns="0" rtlCol="0" anchor="ctr">
            <a:normAutofit/>
          </a:bodyPr>
          <a:lstStyle/>
          <a:p>
            <a:pPr marL="0" marR="0" lvl="0" indent="0" algn="ctr"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2EFE6"/>
                </a:solidFill>
                <a:effectLst/>
                <a:uLnTx/>
                <a:uFillTx/>
                <a:latin typeface="Arial" pitchFamily="34" charset="0"/>
                <a:ea typeface="Arial" pitchFamily="34" charset="-122"/>
                <a:cs typeface="Arial" pitchFamily="34" charset="-120"/>
              </a:rPr>
              <a:t>ABCB4</a:t>
            </a:r>
            <a:endParaRPr kumimoji="0" lang="en-US" sz="1200" b="0" i="0" u="none" strike="noStrike" kern="1200" cap="none" spc="0" normalizeH="0" baseline="0" noProof="0" dirty="0">
              <a:ln>
                <a:noFill/>
              </a:ln>
              <a:solidFill>
                <a:srgbClr val="12262E"/>
              </a:solidFill>
              <a:effectLst/>
              <a:uLnTx/>
              <a:uFillTx/>
              <a:latin typeface="Arial" charset="0"/>
              <a:ea typeface="Arial" charset="0"/>
              <a:cs typeface="Arial" charset="0"/>
            </a:endParaRPr>
          </a:p>
        </p:txBody>
      </p:sp>
      <p:sp>
        <p:nvSpPr>
          <p:cNvPr id="11" name="Shape 8"/>
          <p:cNvSpPr/>
          <p:nvPr/>
        </p:nvSpPr>
        <p:spPr>
          <a:xfrm>
            <a:off x="4181685" y="1485900"/>
            <a:ext cx="3764015" cy="1930120"/>
          </a:xfrm>
          <a:prstGeom prst="roundRect">
            <a:avLst>
              <a:gd name="adj" fmla="val 6186"/>
            </a:avLst>
          </a:prstGeom>
          <a:solidFill>
            <a:schemeClr val="bg2">
              <a:lumMod val="90000"/>
            </a:schemeClr>
          </a:solidFill>
          <a:ln w="6350">
            <a:solidFill>
              <a:srgbClr val="DCD7C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12262E"/>
              </a:solidFill>
              <a:effectLst/>
              <a:uLnTx/>
              <a:uFillTx/>
              <a:latin typeface="Arial"/>
              <a:ea typeface="+mn-ea"/>
              <a:cs typeface="+mn-cs"/>
            </a:endParaRPr>
          </a:p>
        </p:txBody>
      </p:sp>
      <p:sp>
        <p:nvSpPr>
          <p:cNvPr id="12" name="Text 9"/>
          <p:cNvSpPr/>
          <p:nvPr/>
        </p:nvSpPr>
        <p:spPr>
          <a:xfrm>
            <a:off x="4338035" y="1613002"/>
            <a:ext cx="3554854" cy="278758"/>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1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12262E"/>
                </a:solidFill>
                <a:effectLst/>
                <a:uLnTx/>
                <a:uFillTx/>
                <a:latin typeface="Arial" pitchFamily="34" charset="0"/>
                <a:ea typeface="Arial" pitchFamily="34" charset="-122"/>
                <a:cs typeface="Arial" pitchFamily="34" charset="-120"/>
              </a:rPr>
              <a:t>Recurrent or severe ICP</a:t>
            </a:r>
            <a:endParaRPr kumimoji="0" lang="en-US" sz="1400" b="0" i="0" u="none" strike="noStrike" kern="1200" cap="none" spc="0" normalizeH="0" baseline="0" noProof="0" dirty="0">
              <a:ln>
                <a:noFill/>
              </a:ln>
              <a:solidFill>
                <a:srgbClr val="12262E"/>
              </a:solidFill>
              <a:effectLst/>
              <a:uLnTx/>
              <a:uFillTx/>
              <a:latin typeface="Arial" charset="0"/>
              <a:ea typeface="Arial" charset="0"/>
              <a:cs typeface="Arial" charset="0"/>
            </a:endParaRPr>
          </a:p>
        </p:txBody>
      </p:sp>
      <p:pic>
        <p:nvPicPr>
          <p:cNvPr id="13" name="Image 1" descr="Liver-test course: a rise in each pregnancy, shaded; the last rise does not return below the upper limit of normal after delivery"/>
          <p:cNvPicPr>
            <a:picLocks noChangeAspect="1"/>
          </p:cNvPicPr>
          <p:nvPr/>
        </p:nvPicPr>
        <p:blipFill>
          <a:blip r:embed="rId3"/>
          <a:srcRect/>
          <a:stretch/>
        </p:blipFill>
        <p:spPr>
          <a:xfrm>
            <a:off x="4338035" y="1922573"/>
            <a:ext cx="3432749" cy="462189"/>
          </a:xfrm>
          <a:prstGeom prst="rect">
            <a:avLst/>
          </a:prstGeom>
        </p:spPr>
      </p:pic>
      <p:sp>
        <p:nvSpPr>
          <p:cNvPr id="14" name="Text 10"/>
          <p:cNvSpPr/>
          <p:nvPr/>
        </p:nvSpPr>
        <p:spPr>
          <a:xfrm>
            <a:off x="4338035" y="2446387"/>
            <a:ext cx="3554854" cy="511296"/>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56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2F4A52"/>
                </a:solidFill>
                <a:effectLst/>
                <a:uLnTx/>
                <a:uFillTx/>
                <a:latin typeface="Arial" pitchFamily="34" charset="0"/>
                <a:ea typeface="Arial" pitchFamily="34" charset="-122"/>
                <a:cs typeface="Arial" pitchFamily="34" charset="-120"/>
              </a:rPr>
              <a:t>ICP in each pregnancy; liver tests still abnormal after delivery</a:t>
            </a:r>
            <a:endParaRPr kumimoji="0" lang="en-US" sz="1400" b="0" i="0" u="none" strike="noStrike" kern="1200" cap="none" spc="0" normalizeH="0" baseline="0" noProof="0" dirty="0">
              <a:ln>
                <a:noFill/>
              </a:ln>
              <a:solidFill>
                <a:srgbClr val="12262E"/>
              </a:solidFill>
              <a:effectLst/>
              <a:uLnTx/>
              <a:uFillTx/>
              <a:latin typeface="Arial" charset="0"/>
              <a:ea typeface="Arial" charset="0"/>
              <a:cs typeface="Arial" charset="0"/>
            </a:endParaRPr>
          </a:p>
        </p:txBody>
      </p:sp>
      <p:sp>
        <p:nvSpPr>
          <p:cNvPr id="16" name="Text 12"/>
          <p:cNvSpPr/>
          <p:nvPr/>
        </p:nvSpPr>
        <p:spPr>
          <a:xfrm>
            <a:off x="5061045" y="2988496"/>
            <a:ext cx="769155" cy="289590"/>
          </a:xfrm>
          <a:custGeom>
            <a:avLst/>
            <a:gdLst/>
            <a:ahLst/>
            <a:cxnLst/>
            <a:rect l="l" t="t" r="r" b="b"/>
            <a:pathLst>
              <a:path w="702866" h="238720">
                <a:moveTo>
                  <a:pt x="119360" y="0"/>
                </a:moveTo>
                <a:lnTo>
                  <a:pt x="583505" y="0"/>
                </a:lnTo>
                <a:arcTo wR="119360" hR="119360" stAng="16200000" swAng="5400000"/>
                <a:lnTo>
                  <a:pt x="702866" y="119360"/>
                </a:lnTo>
                <a:arcTo wR="119360" hR="119360" stAng="0" swAng="5400000"/>
                <a:lnTo>
                  <a:pt x="119360" y="238720"/>
                </a:lnTo>
                <a:arcTo wR="119360" hR="119360" stAng="5400000" swAng="5400000"/>
                <a:lnTo>
                  <a:pt x="0" y="119360"/>
                </a:lnTo>
                <a:arcTo wR="119360" hR="119360" stAng="10800000" swAng="5400000"/>
                <a:close/>
              </a:path>
            </a:pathLst>
          </a:custGeom>
          <a:solidFill>
            <a:srgbClr val="12262E"/>
          </a:solidFill>
          <a:ln/>
        </p:spPr>
        <p:txBody>
          <a:bodyPr wrap="none" lIns="0" tIns="0" rIns="0" bIns="0" rtlCol="0" anchor="ctr">
            <a:normAutofit/>
          </a:bodyPr>
          <a:lstStyle/>
          <a:p>
            <a:pPr marL="0" marR="0" lvl="0" indent="0" algn="ctr"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2EFE6"/>
                </a:solidFill>
                <a:effectLst/>
                <a:uLnTx/>
                <a:uFillTx/>
                <a:latin typeface="Arial" pitchFamily="34" charset="0"/>
                <a:ea typeface="Arial" pitchFamily="34" charset="-122"/>
                <a:cs typeface="Arial" pitchFamily="34" charset="-120"/>
              </a:rPr>
              <a:t>ABCB4</a:t>
            </a:r>
            <a:endParaRPr kumimoji="0" lang="en-US" sz="1200" b="0" i="0" u="none" strike="noStrike" kern="1200" cap="none" spc="0" normalizeH="0" baseline="0" noProof="0" dirty="0">
              <a:ln>
                <a:noFill/>
              </a:ln>
              <a:solidFill>
                <a:srgbClr val="12262E"/>
              </a:solidFill>
              <a:effectLst/>
              <a:uLnTx/>
              <a:uFillTx/>
              <a:latin typeface="Arial" charset="0"/>
              <a:ea typeface="Arial" charset="0"/>
              <a:cs typeface="Arial" charset="0"/>
            </a:endParaRPr>
          </a:p>
        </p:txBody>
      </p:sp>
      <p:sp>
        <p:nvSpPr>
          <p:cNvPr id="17" name="Text 13"/>
          <p:cNvSpPr/>
          <p:nvPr/>
        </p:nvSpPr>
        <p:spPr>
          <a:xfrm>
            <a:off x="5885790" y="2988496"/>
            <a:ext cx="852650" cy="289590"/>
          </a:xfrm>
          <a:custGeom>
            <a:avLst/>
            <a:gdLst/>
            <a:ahLst/>
            <a:cxnLst/>
            <a:rect l="l" t="t" r="r" b="b"/>
            <a:pathLst>
              <a:path w="779165" h="238720">
                <a:moveTo>
                  <a:pt x="119360" y="0"/>
                </a:moveTo>
                <a:lnTo>
                  <a:pt x="659805" y="0"/>
                </a:lnTo>
                <a:arcTo wR="119360" hR="119360" stAng="16200000" swAng="5400000"/>
                <a:lnTo>
                  <a:pt x="779165" y="119360"/>
                </a:lnTo>
                <a:arcTo wR="119360" hR="119360" stAng="0" swAng="5400000"/>
                <a:lnTo>
                  <a:pt x="119360" y="238720"/>
                </a:lnTo>
                <a:arcTo wR="119360" hR="119360" stAng="5400000" swAng="5400000"/>
                <a:lnTo>
                  <a:pt x="0" y="119360"/>
                </a:lnTo>
                <a:arcTo wR="119360" hR="119360" stAng="10800000" swAng="5400000"/>
                <a:close/>
              </a:path>
            </a:pathLst>
          </a:custGeom>
          <a:solidFill>
            <a:srgbClr val="12262E"/>
          </a:solidFill>
          <a:ln/>
        </p:spPr>
        <p:txBody>
          <a:bodyPr wrap="none" lIns="0" tIns="0" rIns="0" bIns="0" rtlCol="0" anchor="ctr">
            <a:normAutofit/>
          </a:bodyPr>
          <a:lstStyle/>
          <a:p>
            <a:pPr marL="0" marR="0" lvl="0" indent="0" algn="ctr"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2EFE6"/>
                </a:solidFill>
                <a:effectLst/>
                <a:uLnTx/>
                <a:uFillTx/>
                <a:latin typeface="Arial" pitchFamily="34" charset="0"/>
                <a:ea typeface="Arial" pitchFamily="34" charset="-122"/>
                <a:cs typeface="Arial" pitchFamily="34" charset="-120"/>
              </a:rPr>
              <a:t>ABCB11</a:t>
            </a:r>
            <a:endParaRPr kumimoji="0" lang="en-US" sz="1200" b="0" i="0" u="none" strike="noStrike" kern="1200" cap="none" spc="0" normalizeH="0" baseline="0" noProof="0" dirty="0">
              <a:ln>
                <a:noFill/>
              </a:ln>
              <a:solidFill>
                <a:srgbClr val="12262E"/>
              </a:solidFill>
              <a:effectLst/>
              <a:uLnTx/>
              <a:uFillTx/>
              <a:latin typeface="Arial" charset="0"/>
              <a:ea typeface="Arial" charset="0"/>
              <a:cs typeface="Arial" charset="0"/>
            </a:endParaRPr>
          </a:p>
        </p:txBody>
      </p:sp>
      <p:sp>
        <p:nvSpPr>
          <p:cNvPr id="18" name="Shape 14"/>
          <p:cNvSpPr/>
          <p:nvPr/>
        </p:nvSpPr>
        <p:spPr>
          <a:xfrm>
            <a:off x="8077730" y="1485900"/>
            <a:ext cx="3764015" cy="1930120"/>
          </a:xfrm>
          <a:prstGeom prst="roundRect">
            <a:avLst>
              <a:gd name="adj" fmla="val 6186"/>
            </a:avLst>
          </a:prstGeom>
          <a:solidFill>
            <a:schemeClr val="bg1">
              <a:lumMod val="90000"/>
            </a:schemeClr>
          </a:solidFill>
          <a:ln w="6350">
            <a:solidFill>
              <a:srgbClr val="DCD7C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12262E"/>
              </a:solidFill>
              <a:effectLst/>
              <a:uLnTx/>
              <a:uFillTx/>
              <a:latin typeface="Arial"/>
              <a:ea typeface="+mn-ea"/>
              <a:cs typeface="+mn-cs"/>
            </a:endParaRPr>
          </a:p>
        </p:txBody>
      </p:sp>
      <p:sp>
        <p:nvSpPr>
          <p:cNvPr id="19" name="Text 15"/>
          <p:cNvSpPr/>
          <p:nvPr/>
        </p:nvSpPr>
        <p:spPr>
          <a:xfrm>
            <a:off x="8234080" y="1613002"/>
            <a:ext cx="3554854" cy="278758"/>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1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12262E"/>
                </a:solidFill>
                <a:effectLst/>
                <a:uLnTx/>
                <a:uFillTx/>
                <a:latin typeface="Arial" pitchFamily="34" charset="0"/>
                <a:ea typeface="Arial" pitchFamily="34" charset="-122"/>
                <a:cs typeface="Arial" pitchFamily="34" charset="-120"/>
              </a:rPr>
              <a:t>Episodic itch or jaundice</a:t>
            </a:r>
            <a:endParaRPr kumimoji="0" lang="en-US" sz="1400" b="0" i="0" u="none" strike="noStrike" kern="1200" cap="none" spc="0" normalizeH="0" baseline="0" noProof="0" dirty="0">
              <a:ln>
                <a:noFill/>
              </a:ln>
              <a:solidFill>
                <a:srgbClr val="12262E"/>
              </a:solidFill>
              <a:effectLst/>
              <a:uLnTx/>
              <a:uFillTx/>
              <a:latin typeface="Arial" charset="0"/>
              <a:ea typeface="Arial" charset="0"/>
              <a:cs typeface="Arial" charset="0"/>
            </a:endParaRPr>
          </a:p>
        </p:txBody>
      </p:sp>
      <p:sp>
        <p:nvSpPr>
          <p:cNvPr id="21" name="Text 16"/>
          <p:cNvSpPr/>
          <p:nvPr/>
        </p:nvSpPr>
        <p:spPr>
          <a:xfrm>
            <a:off x="8234080" y="2028972"/>
            <a:ext cx="2007703" cy="1012001"/>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56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2F4A52"/>
                </a:solidFill>
                <a:effectLst/>
                <a:uLnTx/>
                <a:uFillTx/>
                <a:latin typeface="Arial" pitchFamily="34" charset="0"/>
                <a:ea typeface="Arial" pitchFamily="34" charset="-122"/>
                <a:cs typeface="Arial" pitchFamily="34" charset="-120"/>
              </a:rPr>
              <a:t>Attacks years apart, normal in between; GGT often normal</a:t>
            </a:r>
            <a:endParaRPr kumimoji="0" lang="en-US" sz="1400" b="0" i="0" u="none" strike="noStrike" kern="1200" cap="none" spc="0" normalizeH="0" baseline="0" noProof="0" dirty="0">
              <a:ln>
                <a:noFill/>
              </a:ln>
              <a:solidFill>
                <a:srgbClr val="12262E"/>
              </a:solidFill>
              <a:effectLst/>
              <a:uLnTx/>
              <a:uFillTx/>
              <a:latin typeface="Arial" charset="0"/>
              <a:ea typeface="Arial" charset="0"/>
              <a:cs typeface="Arial" charset="0"/>
            </a:endParaRPr>
          </a:p>
        </p:txBody>
      </p:sp>
      <p:sp>
        <p:nvSpPr>
          <p:cNvPr id="23" name="Text 18"/>
          <p:cNvSpPr/>
          <p:nvPr/>
        </p:nvSpPr>
        <p:spPr>
          <a:xfrm>
            <a:off x="8957088" y="2988496"/>
            <a:ext cx="821706" cy="289590"/>
          </a:xfrm>
          <a:custGeom>
            <a:avLst/>
            <a:gdLst/>
            <a:ahLst/>
            <a:cxnLst/>
            <a:rect l="l" t="t" r="r" b="b"/>
            <a:pathLst>
              <a:path w="750888" h="238720">
                <a:moveTo>
                  <a:pt x="119360" y="0"/>
                </a:moveTo>
                <a:lnTo>
                  <a:pt x="631527" y="0"/>
                </a:lnTo>
                <a:arcTo wR="119360" hR="119360" stAng="16200000" swAng="5400000"/>
                <a:lnTo>
                  <a:pt x="750888" y="119360"/>
                </a:lnTo>
                <a:arcTo wR="119360" hR="119360" stAng="0" swAng="5400000"/>
                <a:lnTo>
                  <a:pt x="119360" y="238720"/>
                </a:lnTo>
                <a:arcTo wR="119360" hR="119360" stAng="5400000" swAng="5400000"/>
                <a:lnTo>
                  <a:pt x="0" y="119360"/>
                </a:lnTo>
                <a:arcTo wR="119360" hR="119360" stAng="10800000" swAng="5400000"/>
                <a:close/>
              </a:path>
            </a:pathLst>
          </a:custGeom>
          <a:solidFill>
            <a:srgbClr val="12262E"/>
          </a:solidFill>
          <a:ln/>
        </p:spPr>
        <p:txBody>
          <a:bodyPr wrap="none" lIns="0" tIns="0" rIns="0" bIns="0" rtlCol="0" anchor="ctr">
            <a:normAutofit/>
          </a:bodyPr>
          <a:lstStyle/>
          <a:p>
            <a:pPr marL="0" marR="0" lvl="0" indent="0" algn="ctr"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2EFE6"/>
                </a:solidFill>
                <a:effectLst/>
                <a:uLnTx/>
                <a:uFillTx/>
                <a:latin typeface="Arial" pitchFamily="34" charset="0"/>
                <a:ea typeface="Arial" pitchFamily="34" charset="-122"/>
                <a:cs typeface="Arial" pitchFamily="34" charset="-120"/>
              </a:rPr>
              <a:t>ATP8B1</a:t>
            </a:r>
            <a:endParaRPr kumimoji="0" lang="en-US" sz="1200" b="0" i="0" u="none" strike="noStrike" kern="1200" cap="none" spc="0" normalizeH="0" baseline="0" noProof="0" dirty="0">
              <a:ln>
                <a:noFill/>
              </a:ln>
              <a:solidFill>
                <a:srgbClr val="12262E"/>
              </a:solidFill>
              <a:effectLst/>
              <a:uLnTx/>
              <a:uFillTx/>
              <a:latin typeface="Arial" charset="0"/>
              <a:ea typeface="Arial" charset="0"/>
              <a:cs typeface="Arial" charset="0"/>
            </a:endParaRPr>
          </a:p>
        </p:txBody>
      </p:sp>
      <p:sp>
        <p:nvSpPr>
          <p:cNvPr id="24" name="Text 19"/>
          <p:cNvSpPr/>
          <p:nvPr/>
        </p:nvSpPr>
        <p:spPr>
          <a:xfrm>
            <a:off x="9834386" y="2988496"/>
            <a:ext cx="852650" cy="289590"/>
          </a:xfrm>
          <a:custGeom>
            <a:avLst/>
            <a:gdLst/>
            <a:ahLst/>
            <a:cxnLst/>
            <a:rect l="l" t="t" r="r" b="b"/>
            <a:pathLst>
              <a:path w="779165" h="238720">
                <a:moveTo>
                  <a:pt x="119360" y="0"/>
                </a:moveTo>
                <a:lnTo>
                  <a:pt x="659805" y="0"/>
                </a:lnTo>
                <a:arcTo wR="119360" hR="119360" stAng="16200000" swAng="5400000"/>
                <a:lnTo>
                  <a:pt x="779165" y="119360"/>
                </a:lnTo>
                <a:arcTo wR="119360" hR="119360" stAng="0" swAng="5400000"/>
                <a:lnTo>
                  <a:pt x="119360" y="238720"/>
                </a:lnTo>
                <a:arcTo wR="119360" hR="119360" stAng="5400000" swAng="5400000"/>
                <a:lnTo>
                  <a:pt x="0" y="119360"/>
                </a:lnTo>
                <a:arcTo wR="119360" hR="119360" stAng="10800000" swAng="5400000"/>
                <a:close/>
              </a:path>
            </a:pathLst>
          </a:custGeom>
          <a:solidFill>
            <a:srgbClr val="12262E"/>
          </a:solidFill>
          <a:ln/>
        </p:spPr>
        <p:txBody>
          <a:bodyPr wrap="none" lIns="0" tIns="0" rIns="0" bIns="0" rtlCol="0" anchor="ctr">
            <a:normAutofit/>
          </a:bodyPr>
          <a:lstStyle/>
          <a:p>
            <a:pPr marL="0" marR="0" lvl="0" indent="0" algn="ctr"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2EFE6"/>
                </a:solidFill>
                <a:effectLst/>
                <a:uLnTx/>
                <a:uFillTx/>
                <a:latin typeface="Arial" pitchFamily="34" charset="0"/>
                <a:ea typeface="Arial" pitchFamily="34" charset="-122"/>
                <a:cs typeface="Arial" pitchFamily="34" charset="-120"/>
              </a:rPr>
              <a:t>ABCB11</a:t>
            </a:r>
            <a:endParaRPr kumimoji="0" lang="en-US" sz="1200" b="0" i="0" u="none" strike="noStrike" kern="1200" cap="none" spc="0" normalizeH="0" baseline="0" noProof="0" dirty="0">
              <a:ln>
                <a:noFill/>
              </a:ln>
              <a:solidFill>
                <a:srgbClr val="12262E"/>
              </a:solidFill>
              <a:effectLst/>
              <a:uLnTx/>
              <a:uFillTx/>
              <a:latin typeface="Arial" charset="0"/>
              <a:ea typeface="Arial" charset="0"/>
              <a:cs typeface="Arial" charset="0"/>
            </a:endParaRPr>
          </a:p>
        </p:txBody>
      </p:sp>
      <p:sp>
        <p:nvSpPr>
          <p:cNvPr id="25" name="Shape 20"/>
          <p:cNvSpPr/>
          <p:nvPr/>
        </p:nvSpPr>
        <p:spPr>
          <a:xfrm>
            <a:off x="285750" y="3562380"/>
            <a:ext cx="3763906" cy="1971645"/>
          </a:xfrm>
          <a:prstGeom prst="roundRect">
            <a:avLst>
              <a:gd name="adj" fmla="val 6056"/>
            </a:avLst>
          </a:prstGeom>
          <a:solidFill>
            <a:schemeClr val="tx2">
              <a:lumMod val="20000"/>
              <a:lumOff val="80000"/>
            </a:schemeClr>
          </a:solidFill>
          <a:ln w="6350">
            <a:solidFill>
              <a:srgbClr val="DCD7C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12262E"/>
              </a:solidFill>
              <a:effectLst/>
              <a:uLnTx/>
              <a:uFillTx/>
              <a:latin typeface="Arial"/>
              <a:ea typeface="+mn-ea"/>
              <a:cs typeface="+mn-cs"/>
            </a:endParaRPr>
          </a:p>
        </p:txBody>
      </p:sp>
      <p:sp>
        <p:nvSpPr>
          <p:cNvPr id="26" name="Text 21"/>
          <p:cNvSpPr/>
          <p:nvPr/>
        </p:nvSpPr>
        <p:spPr>
          <a:xfrm>
            <a:off x="442100" y="3689482"/>
            <a:ext cx="3604082" cy="470614"/>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535"/>
              </a:lnSpc>
              <a:spcBef>
                <a:spcPts val="0"/>
              </a:spcBef>
              <a:spcAft>
                <a:spcPts val="0"/>
              </a:spcAft>
              <a:buClrTx/>
              <a:buSzTx/>
              <a:buFontTx/>
              <a:buNone/>
              <a:tabLst/>
              <a:defRPr/>
            </a:pPr>
            <a:r>
              <a:rPr kumimoji="0" lang="en-US" sz="1334" b="1" i="0" u="none" strike="noStrike" kern="1200" cap="none" spc="0" normalizeH="0" baseline="0" noProof="0" dirty="0">
                <a:ln>
                  <a:noFill/>
                </a:ln>
                <a:solidFill>
                  <a:srgbClr val="12262E"/>
                </a:solidFill>
                <a:effectLst/>
                <a:uLnTx/>
                <a:uFillTx/>
                <a:latin typeface="Arial" pitchFamily="34" charset="0"/>
                <a:ea typeface="Arial" pitchFamily="34" charset="-122"/>
                <a:cs typeface="Arial" pitchFamily="34" charset="-120"/>
              </a:rPr>
              <a:t>“Seronegative PBC” or small-duct PSC</a:t>
            </a:r>
            <a:endParaRPr kumimoji="0" lang="en-US" sz="1334" b="0" i="0" u="none" strike="noStrike" kern="1200" cap="none" spc="0" normalizeH="0" baseline="0" noProof="0" dirty="0">
              <a:ln>
                <a:noFill/>
              </a:ln>
              <a:solidFill>
                <a:srgbClr val="12262E"/>
              </a:solidFill>
              <a:effectLst/>
              <a:uLnTx/>
              <a:uFillTx/>
              <a:latin typeface="Arial" charset="0"/>
              <a:ea typeface="Arial" charset="0"/>
              <a:cs typeface="Arial" charset="0"/>
            </a:endParaRPr>
          </a:p>
        </p:txBody>
      </p:sp>
      <p:sp>
        <p:nvSpPr>
          <p:cNvPr id="28" name="Text 22"/>
          <p:cNvSpPr/>
          <p:nvPr/>
        </p:nvSpPr>
        <p:spPr>
          <a:xfrm>
            <a:off x="442099" y="4160096"/>
            <a:ext cx="2240647" cy="806105"/>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487"/>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2F4A52"/>
                </a:solidFill>
                <a:effectLst/>
                <a:uLnTx/>
                <a:uFillTx/>
                <a:latin typeface="Arial" pitchFamily="34" charset="0"/>
                <a:ea typeface="Arial" pitchFamily="34" charset="-122"/>
                <a:cs typeface="Arial" pitchFamily="34" charset="-120"/>
              </a:rPr>
              <a:t>AMA-negative, normal MRCP, onset in the young</a:t>
            </a:r>
            <a:endParaRPr kumimoji="0" lang="en-US" sz="1400" b="0" i="0" u="none" strike="noStrike" kern="1200" cap="none" spc="0" normalizeH="0" baseline="0" noProof="0" dirty="0">
              <a:ln>
                <a:noFill/>
              </a:ln>
              <a:solidFill>
                <a:srgbClr val="12262E"/>
              </a:solidFill>
              <a:effectLst/>
              <a:uLnTx/>
              <a:uFillTx/>
              <a:latin typeface="Arial" charset="0"/>
              <a:ea typeface="Arial" charset="0"/>
              <a:cs typeface="Arial" charset="0"/>
            </a:endParaRPr>
          </a:p>
        </p:txBody>
      </p:sp>
      <p:sp>
        <p:nvSpPr>
          <p:cNvPr id="30" name="Text 24"/>
          <p:cNvSpPr/>
          <p:nvPr/>
        </p:nvSpPr>
        <p:spPr>
          <a:xfrm>
            <a:off x="1165110" y="5133703"/>
            <a:ext cx="769155" cy="289590"/>
          </a:xfrm>
          <a:custGeom>
            <a:avLst/>
            <a:gdLst/>
            <a:ahLst/>
            <a:cxnLst/>
            <a:rect l="l" t="t" r="r" b="b"/>
            <a:pathLst>
              <a:path w="702866" h="238720">
                <a:moveTo>
                  <a:pt x="119360" y="0"/>
                </a:moveTo>
                <a:lnTo>
                  <a:pt x="583505" y="0"/>
                </a:lnTo>
                <a:arcTo wR="119360" hR="119360" stAng="16200000" swAng="5400000"/>
                <a:lnTo>
                  <a:pt x="702866" y="119360"/>
                </a:lnTo>
                <a:arcTo wR="119360" hR="119360" stAng="0" swAng="5400000"/>
                <a:lnTo>
                  <a:pt x="119360" y="238720"/>
                </a:lnTo>
                <a:arcTo wR="119360" hR="119360" stAng="5400000" swAng="5400000"/>
                <a:lnTo>
                  <a:pt x="0" y="119360"/>
                </a:lnTo>
                <a:arcTo wR="119360" hR="119360" stAng="10800000" swAng="5400000"/>
                <a:close/>
              </a:path>
            </a:pathLst>
          </a:custGeom>
          <a:solidFill>
            <a:srgbClr val="12262E"/>
          </a:solidFill>
          <a:ln/>
        </p:spPr>
        <p:txBody>
          <a:bodyPr wrap="none" lIns="0" tIns="0" rIns="0" bIns="0" rtlCol="0" anchor="ctr">
            <a:normAutofit/>
          </a:bodyPr>
          <a:lstStyle/>
          <a:p>
            <a:pPr marL="0" marR="0" lvl="0" indent="0" algn="ctr"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2EFE6"/>
                </a:solidFill>
                <a:effectLst/>
                <a:uLnTx/>
                <a:uFillTx/>
                <a:latin typeface="Arial" pitchFamily="34" charset="0"/>
                <a:ea typeface="Arial" pitchFamily="34" charset="-122"/>
                <a:cs typeface="Arial" pitchFamily="34" charset="-120"/>
              </a:rPr>
              <a:t>ABCB4</a:t>
            </a:r>
            <a:endParaRPr kumimoji="0" lang="en-US" sz="1200" b="0" i="0" u="none" strike="noStrike" kern="1200" cap="none" spc="0" normalizeH="0" baseline="0" noProof="0" dirty="0">
              <a:ln>
                <a:noFill/>
              </a:ln>
              <a:solidFill>
                <a:srgbClr val="12262E"/>
              </a:solidFill>
              <a:effectLst/>
              <a:uLnTx/>
              <a:uFillTx/>
              <a:latin typeface="Arial" charset="0"/>
              <a:ea typeface="Arial" charset="0"/>
              <a:cs typeface="Arial" charset="0"/>
            </a:endParaRPr>
          </a:p>
        </p:txBody>
      </p:sp>
      <p:sp>
        <p:nvSpPr>
          <p:cNvPr id="31" name="Shape 25"/>
          <p:cNvSpPr/>
          <p:nvPr/>
        </p:nvSpPr>
        <p:spPr>
          <a:xfrm>
            <a:off x="4181685" y="3562380"/>
            <a:ext cx="3764015" cy="1971645"/>
          </a:xfrm>
          <a:prstGeom prst="roundRect">
            <a:avLst>
              <a:gd name="adj" fmla="val 6056"/>
            </a:avLst>
          </a:prstGeom>
          <a:solidFill>
            <a:srgbClr val="FBFAF6"/>
          </a:solidFill>
          <a:ln w="6350">
            <a:solidFill>
              <a:srgbClr val="DCD7C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12262E"/>
              </a:solidFill>
              <a:effectLst/>
              <a:uLnTx/>
              <a:uFillTx/>
              <a:latin typeface="Arial"/>
              <a:ea typeface="+mn-ea"/>
              <a:cs typeface="+mn-cs"/>
            </a:endParaRPr>
          </a:p>
        </p:txBody>
      </p:sp>
      <p:sp>
        <p:nvSpPr>
          <p:cNvPr id="32" name="Text 26"/>
          <p:cNvSpPr/>
          <p:nvPr/>
        </p:nvSpPr>
        <p:spPr>
          <a:xfrm>
            <a:off x="4338035" y="3689482"/>
            <a:ext cx="3554854" cy="278758"/>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1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12262E"/>
                </a:solidFill>
                <a:effectLst/>
                <a:uLnTx/>
                <a:uFillTx/>
                <a:latin typeface="Arial" pitchFamily="34" charset="0"/>
                <a:ea typeface="Arial" pitchFamily="34" charset="-122"/>
                <a:cs typeface="Arial" pitchFamily="34" charset="-120"/>
              </a:rPr>
              <a:t>Repeated or prolonged DILI</a:t>
            </a:r>
            <a:endParaRPr kumimoji="0" lang="en-US" sz="1400" b="0" i="0" u="none" strike="noStrike" kern="1200" cap="none" spc="0" normalizeH="0" baseline="0" noProof="0" dirty="0">
              <a:ln>
                <a:noFill/>
              </a:ln>
              <a:solidFill>
                <a:srgbClr val="12262E"/>
              </a:solidFill>
              <a:effectLst/>
              <a:uLnTx/>
              <a:uFillTx/>
              <a:latin typeface="Arial" charset="0"/>
              <a:ea typeface="Arial" charset="0"/>
              <a:cs typeface="Arial" charset="0"/>
            </a:endParaRPr>
          </a:p>
        </p:txBody>
      </p:sp>
      <p:pic>
        <p:nvPicPr>
          <p:cNvPr id="33" name="Image 4" descr="Liver-test course: a rise after a drug exposure, shown as a dot, then a second, slower-resolving rise after a drug during a shaded pregnancy"/>
          <p:cNvPicPr>
            <a:picLocks noChangeAspect="1"/>
          </p:cNvPicPr>
          <p:nvPr/>
        </p:nvPicPr>
        <p:blipFill>
          <a:blip r:embed="rId4"/>
          <a:srcRect/>
          <a:stretch/>
        </p:blipFill>
        <p:spPr>
          <a:xfrm>
            <a:off x="4338035" y="3999053"/>
            <a:ext cx="3432749" cy="462189"/>
          </a:xfrm>
          <a:prstGeom prst="rect">
            <a:avLst/>
          </a:prstGeom>
        </p:spPr>
      </p:pic>
      <p:sp>
        <p:nvSpPr>
          <p:cNvPr id="34" name="Text 27"/>
          <p:cNvSpPr/>
          <p:nvPr/>
        </p:nvSpPr>
        <p:spPr>
          <a:xfrm>
            <a:off x="4338035" y="4522867"/>
            <a:ext cx="3554854" cy="511296"/>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56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2F4A52"/>
                </a:solidFill>
                <a:effectLst/>
                <a:uLnTx/>
                <a:uFillTx/>
                <a:latin typeface="Arial" pitchFamily="34" charset="0"/>
                <a:ea typeface="Arial" pitchFamily="34" charset="-122"/>
                <a:cs typeface="Arial" pitchFamily="34" charset="-120"/>
              </a:rPr>
              <a:t>More than one episode, or a drug plus pregnancy</a:t>
            </a:r>
            <a:endParaRPr kumimoji="0" lang="en-US" sz="1400" b="0" i="0" u="none" strike="noStrike" kern="1200" cap="none" spc="0" normalizeH="0" baseline="0" noProof="0" dirty="0">
              <a:ln>
                <a:noFill/>
              </a:ln>
              <a:solidFill>
                <a:srgbClr val="12262E"/>
              </a:solidFill>
              <a:effectLst/>
              <a:uLnTx/>
              <a:uFillTx/>
              <a:latin typeface="Arial" charset="0"/>
              <a:ea typeface="Arial" charset="0"/>
              <a:cs typeface="Arial" charset="0"/>
            </a:endParaRPr>
          </a:p>
        </p:txBody>
      </p:sp>
      <p:sp>
        <p:nvSpPr>
          <p:cNvPr id="36" name="Text 29"/>
          <p:cNvSpPr/>
          <p:nvPr/>
        </p:nvSpPr>
        <p:spPr>
          <a:xfrm>
            <a:off x="5061045" y="5064976"/>
            <a:ext cx="852650" cy="289590"/>
          </a:xfrm>
          <a:custGeom>
            <a:avLst/>
            <a:gdLst/>
            <a:ahLst/>
            <a:cxnLst/>
            <a:rect l="l" t="t" r="r" b="b"/>
            <a:pathLst>
              <a:path w="779165" h="238720">
                <a:moveTo>
                  <a:pt x="119360" y="0"/>
                </a:moveTo>
                <a:lnTo>
                  <a:pt x="659805" y="0"/>
                </a:lnTo>
                <a:arcTo wR="119360" hR="119360" stAng="16200000" swAng="5400000"/>
                <a:lnTo>
                  <a:pt x="779165" y="119360"/>
                </a:lnTo>
                <a:arcTo wR="119360" hR="119360" stAng="0" swAng="5400000"/>
                <a:lnTo>
                  <a:pt x="119360" y="238720"/>
                </a:lnTo>
                <a:arcTo wR="119360" hR="119360" stAng="5400000" swAng="5400000"/>
                <a:lnTo>
                  <a:pt x="0" y="119360"/>
                </a:lnTo>
                <a:arcTo wR="119360" hR="119360" stAng="10800000" swAng="5400000"/>
                <a:close/>
              </a:path>
            </a:pathLst>
          </a:custGeom>
          <a:solidFill>
            <a:srgbClr val="12262E"/>
          </a:solidFill>
          <a:ln/>
        </p:spPr>
        <p:txBody>
          <a:bodyPr wrap="none" lIns="0" tIns="0" rIns="0" bIns="0" rtlCol="0" anchor="ctr">
            <a:normAutofit/>
          </a:bodyPr>
          <a:lstStyle/>
          <a:p>
            <a:pPr marL="0" marR="0" lvl="0" indent="0" algn="ctr"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2EFE6"/>
                </a:solidFill>
                <a:effectLst/>
                <a:uLnTx/>
                <a:uFillTx/>
                <a:latin typeface="Arial" pitchFamily="34" charset="0"/>
                <a:ea typeface="Arial" pitchFamily="34" charset="-122"/>
                <a:cs typeface="Arial" pitchFamily="34" charset="-120"/>
              </a:rPr>
              <a:t>ABCB11</a:t>
            </a:r>
            <a:endParaRPr kumimoji="0" lang="en-US" sz="1200" b="0" i="0" u="none" strike="noStrike" kern="1200" cap="none" spc="0" normalizeH="0" baseline="0" noProof="0" dirty="0">
              <a:ln>
                <a:noFill/>
              </a:ln>
              <a:solidFill>
                <a:srgbClr val="12262E"/>
              </a:solidFill>
              <a:effectLst/>
              <a:uLnTx/>
              <a:uFillTx/>
              <a:latin typeface="Arial" charset="0"/>
              <a:ea typeface="Arial" charset="0"/>
              <a:cs typeface="Arial" charset="0"/>
            </a:endParaRPr>
          </a:p>
        </p:txBody>
      </p:sp>
      <p:sp>
        <p:nvSpPr>
          <p:cNvPr id="37" name="Text 30"/>
          <p:cNvSpPr/>
          <p:nvPr/>
        </p:nvSpPr>
        <p:spPr>
          <a:xfrm>
            <a:off x="5969286" y="5064976"/>
            <a:ext cx="769155" cy="289590"/>
          </a:xfrm>
          <a:custGeom>
            <a:avLst/>
            <a:gdLst/>
            <a:ahLst/>
            <a:cxnLst/>
            <a:rect l="l" t="t" r="r" b="b"/>
            <a:pathLst>
              <a:path w="702866" h="238720">
                <a:moveTo>
                  <a:pt x="119360" y="0"/>
                </a:moveTo>
                <a:lnTo>
                  <a:pt x="583505" y="0"/>
                </a:lnTo>
                <a:arcTo wR="119360" hR="119360" stAng="16200000" swAng="5400000"/>
                <a:lnTo>
                  <a:pt x="702866" y="119360"/>
                </a:lnTo>
                <a:arcTo wR="119360" hR="119360" stAng="0" swAng="5400000"/>
                <a:lnTo>
                  <a:pt x="119360" y="238720"/>
                </a:lnTo>
                <a:arcTo wR="119360" hR="119360" stAng="5400000" swAng="5400000"/>
                <a:lnTo>
                  <a:pt x="0" y="119360"/>
                </a:lnTo>
                <a:arcTo wR="119360" hR="119360" stAng="10800000" swAng="5400000"/>
                <a:close/>
              </a:path>
            </a:pathLst>
          </a:custGeom>
          <a:solidFill>
            <a:srgbClr val="12262E"/>
          </a:solidFill>
          <a:ln/>
        </p:spPr>
        <p:txBody>
          <a:bodyPr wrap="none" lIns="0" tIns="0" rIns="0" bIns="0" rtlCol="0" anchor="ctr">
            <a:normAutofit/>
          </a:bodyPr>
          <a:lstStyle/>
          <a:p>
            <a:pPr marL="0" marR="0" lvl="0" indent="0" algn="ctr"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2EFE6"/>
                </a:solidFill>
                <a:effectLst/>
                <a:uLnTx/>
                <a:uFillTx/>
                <a:latin typeface="Arial" pitchFamily="34" charset="0"/>
                <a:ea typeface="Arial" pitchFamily="34" charset="-122"/>
                <a:cs typeface="Arial" pitchFamily="34" charset="-120"/>
              </a:rPr>
              <a:t>ABCB4</a:t>
            </a:r>
            <a:endParaRPr kumimoji="0" lang="en-US" sz="1200" b="0" i="0" u="none" strike="noStrike" kern="1200" cap="none" spc="0" normalizeH="0" baseline="0" noProof="0" dirty="0">
              <a:ln>
                <a:noFill/>
              </a:ln>
              <a:solidFill>
                <a:srgbClr val="12262E"/>
              </a:solidFill>
              <a:effectLst/>
              <a:uLnTx/>
              <a:uFillTx/>
              <a:latin typeface="Arial" charset="0"/>
              <a:ea typeface="Arial" charset="0"/>
              <a:cs typeface="Arial" charset="0"/>
            </a:endParaRPr>
          </a:p>
        </p:txBody>
      </p:sp>
      <p:sp>
        <p:nvSpPr>
          <p:cNvPr id="38" name="Shape 31"/>
          <p:cNvSpPr/>
          <p:nvPr/>
        </p:nvSpPr>
        <p:spPr>
          <a:xfrm>
            <a:off x="8077730" y="3562380"/>
            <a:ext cx="3764015" cy="1971645"/>
          </a:xfrm>
          <a:prstGeom prst="roundRect">
            <a:avLst>
              <a:gd name="adj" fmla="val 6056"/>
            </a:avLst>
          </a:prstGeom>
          <a:solidFill>
            <a:schemeClr val="accent4">
              <a:lumMod val="20000"/>
              <a:lumOff val="80000"/>
            </a:schemeClr>
          </a:solidFill>
          <a:ln w="6350">
            <a:solidFill>
              <a:srgbClr val="DCD7C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12262E"/>
              </a:solidFill>
              <a:effectLst/>
              <a:uLnTx/>
              <a:uFillTx/>
              <a:latin typeface="Arial"/>
              <a:ea typeface="+mn-ea"/>
              <a:cs typeface="+mn-cs"/>
            </a:endParaRPr>
          </a:p>
        </p:txBody>
      </p:sp>
      <p:sp>
        <p:nvSpPr>
          <p:cNvPr id="39" name="Text 32"/>
          <p:cNvSpPr/>
          <p:nvPr/>
        </p:nvSpPr>
        <p:spPr>
          <a:xfrm>
            <a:off x="8234080" y="3689482"/>
            <a:ext cx="3554854" cy="278758"/>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1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12262E"/>
                </a:solidFill>
                <a:effectLst/>
                <a:uLnTx/>
                <a:uFillTx/>
                <a:latin typeface="Arial" pitchFamily="34" charset="0"/>
                <a:ea typeface="Arial" pitchFamily="34" charset="-122"/>
                <a:cs typeface="Arial" pitchFamily="34" charset="-120"/>
              </a:rPr>
              <a:t>Cirrhosis or liver cancer</a:t>
            </a:r>
            <a:endParaRPr kumimoji="0" lang="en-US" sz="1400" b="0" i="0" u="none" strike="noStrike" kern="1200" cap="none" spc="0" normalizeH="0" baseline="0" noProof="0" dirty="0">
              <a:ln>
                <a:noFill/>
              </a:ln>
              <a:solidFill>
                <a:srgbClr val="12262E"/>
              </a:solidFill>
              <a:effectLst/>
              <a:uLnTx/>
              <a:uFillTx/>
              <a:latin typeface="Arial" charset="0"/>
              <a:ea typeface="Arial" charset="0"/>
              <a:cs typeface="Arial" charset="0"/>
            </a:endParaRPr>
          </a:p>
        </p:txBody>
      </p:sp>
      <p:sp>
        <p:nvSpPr>
          <p:cNvPr id="41" name="Text 33"/>
          <p:cNvSpPr/>
          <p:nvPr/>
        </p:nvSpPr>
        <p:spPr>
          <a:xfrm>
            <a:off x="8181105" y="4095342"/>
            <a:ext cx="2373673" cy="738755"/>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56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2F4A52"/>
                </a:solidFill>
                <a:effectLst/>
                <a:uLnTx/>
                <a:uFillTx/>
                <a:latin typeface="Arial" pitchFamily="34" charset="0"/>
                <a:ea typeface="Arial" pitchFamily="34" charset="-122"/>
                <a:cs typeface="Arial" pitchFamily="34" charset="-120"/>
              </a:rPr>
              <a:t>Sometimes the first presentation; ask about family liver disease</a:t>
            </a:r>
            <a:endParaRPr kumimoji="0" lang="en-US" sz="1400" b="0" i="0" u="none" strike="noStrike" kern="1200" cap="none" spc="0" normalizeH="0" baseline="0" noProof="0" dirty="0">
              <a:ln>
                <a:noFill/>
              </a:ln>
              <a:solidFill>
                <a:srgbClr val="12262E"/>
              </a:solidFill>
              <a:effectLst/>
              <a:uLnTx/>
              <a:uFillTx/>
              <a:latin typeface="Arial" charset="0"/>
              <a:ea typeface="Arial" charset="0"/>
              <a:cs typeface="Arial" charset="0"/>
            </a:endParaRPr>
          </a:p>
        </p:txBody>
      </p:sp>
      <p:sp>
        <p:nvSpPr>
          <p:cNvPr id="43" name="Text 35"/>
          <p:cNvSpPr/>
          <p:nvPr/>
        </p:nvSpPr>
        <p:spPr>
          <a:xfrm>
            <a:off x="8957088" y="5064976"/>
            <a:ext cx="769155" cy="289590"/>
          </a:xfrm>
          <a:custGeom>
            <a:avLst/>
            <a:gdLst/>
            <a:ahLst/>
            <a:cxnLst/>
            <a:rect l="l" t="t" r="r" b="b"/>
            <a:pathLst>
              <a:path w="702866" h="238720">
                <a:moveTo>
                  <a:pt x="119360" y="0"/>
                </a:moveTo>
                <a:lnTo>
                  <a:pt x="583505" y="0"/>
                </a:lnTo>
                <a:arcTo wR="119360" hR="119360" stAng="16200000" swAng="5400000"/>
                <a:lnTo>
                  <a:pt x="702866" y="119360"/>
                </a:lnTo>
                <a:arcTo wR="119360" hR="119360" stAng="0" swAng="5400000"/>
                <a:lnTo>
                  <a:pt x="119360" y="238720"/>
                </a:lnTo>
                <a:arcTo wR="119360" hR="119360" stAng="5400000" swAng="5400000"/>
                <a:lnTo>
                  <a:pt x="0" y="119360"/>
                </a:lnTo>
                <a:arcTo wR="119360" hR="119360" stAng="10800000" swAng="5400000"/>
                <a:close/>
              </a:path>
            </a:pathLst>
          </a:custGeom>
          <a:solidFill>
            <a:srgbClr val="12262E"/>
          </a:solidFill>
          <a:ln/>
        </p:spPr>
        <p:txBody>
          <a:bodyPr wrap="none" lIns="0" tIns="0" rIns="0" bIns="0" rtlCol="0" anchor="ctr">
            <a:normAutofit/>
          </a:bodyPr>
          <a:lstStyle/>
          <a:p>
            <a:pPr marL="0" marR="0" lvl="0" indent="0" algn="ctr"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2EFE6"/>
                </a:solidFill>
                <a:effectLst/>
                <a:uLnTx/>
                <a:uFillTx/>
                <a:latin typeface="Arial" pitchFamily="34" charset="0"/>
                <a:ea typeface="Arial" pitchFamily="34" charset="-122"/>
                <a:cs typeface="Arial" pitchFamily="34" charset="-120"/>
              </a:rPr>
              <a:t>ABCB4</a:t>
            </a:r>
            <a:endParaRPr kumimoji="0" lang="en-US" sz="1200" b="0" i="0" u="none" strike="noStrike" kern="1200" cap="none" spc="0" normalizeH="0" baseline="0" noProof="0" dirty="0">
              <a:ln>
                <a:noFill/>
              </a:ln>
              <a:solidFill>
                <a:srgbClr val="12262E"/>
              </a:solidFill>
              <a:effectLst/>
              <a:uLnTx/>
              <a:uFillTx/>
              <a:latin typeface="Arial" charset="0"/>
              <a:ea typeface="Arial" charset="0"/>
              <a:cs typeface="Arial" charset="0"/>
            </a:endParaRPr>
          </a:p>
        </p:txBody>
      </p:sp>
      <p:sp>
        <p:nvSpPr>
          <p:cNvPr id="44" name="Text 36"/>
          <p:cNvSpPr/>
          <p:nvPr/>
        </p:nvSpPr>
        <p:spPr>
          <a:xfrm>
            <a:off x="9781835" y="5064976"/>
            <a:ext cx="852650" cy="289590"/>
          </a:xfrm>
          <a:custGeom>
            <a:avLst/>
            <a:gdLst/>
            <a:ahLst/>
            <a:cxnLst/>
            <a:rect l="l" t="t" r="r" b="b"/>
            <a:pathLst>
              <a:path w="779165" h="238720">
                <a:moveTo>
                  <a:pt x="119360" y="0"/>
                </a:moveTo>
                <a:lnTo>
                  <a:pt x="659805" y="0"/>
                </a:lnTo>
                <a:arcTo wR="119360" hR="119360" stAng="16200000" swAng="5400000"/>
                <a:lnTo>
                  <a:pt x="779165" y="119360"/>
                </a:lnTo>
                <a:arcTo wR="119360" hR="119360" stAng="0" swAng="5400000"/>
                <a:lnTo>
                  <a:pt x="119360" y="238720"/>
                </a:lnTo>
                <a:arcTo wR="119360" hR="119360" stAng="5400000" swAng="5400000"/>
                <a:lnTo>
                  <a:pt x="0" y="119360"/>
                </a:lnTo>
                <a:arcTo wR="119360" hR="119360" stAng="10800000" swAng="5400000"/>
                <a:close/>
              </a:path>
            </a:pathLst>
          </a:custGeom>
          <a:solidFill>
            <a:srgbClr val="12262E"/>
          </a:solidFill>
          <a:ln/>
        </p:spPr>
        <p:txBody>
          <a:bodyPr wrap="none" lIns="0" tIns="0" rIns="0" bIns="0" rtlCol="0" anchor="ctr">
            <a:normAutofit/>
          </a:bodyPr>
          <a:lstStyle/>
          <a:p>
            <a:pPr marL="0" marR="0" lvl="0" indent="0" algn="ctr"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2EFE6"/>
                </a:solidFill>
                <a:effectLst/>
                <a:uLnTx/>
                <a:uFillTx/>
                <a:latin typeface="Arial" pitchFamily="34" charset="0"/>
                <a:ea typeface="Arial" pitchFamily="34" charset="-122"/>
                <a:cs typeface="Arial" pitchFamily="34" charset="-120"/>
              </a:rPr>
              <a:t>ABCB11</a:t>
            </a:r>
            <a:endParaRPr kumimoji="0" lang="en-US" sz="1200" b="0" i="0" u="none" strike="noStrike" kern="1200" cap="none" spc="0" normalizeH="0" baseline="0" noProof="0" dirty="0">
              <a:ln>
                <a:noFill/>
              </a:ln>
              <a:solidFill>
                <a:srgbClr val="12262E"/>
              </a:solidFill>
              <a:effectLst/>
              <a:uLnTx/>
              <a:uFillTx/>
              <a:latin typeface="Arial" charset="0"/>
              <a:ea typeface="Arial" charset="0"/>
              <a:cs typeface="Arial" charset="0"/>
            </a:endParaRPr>
          </a:p>
        </p:txBody>
      </p:sp>
      <p:pic>
        <p:nvPicPr>
          <p:cNvPr id="52" name="Picture 51">
            <a:extLst>
              <a:ext uri="{FF2B5EF4-FFF2-40B4-BE49-F238E27FC236}">
                <a16:creationId xmlns:a16="http://schemas.microsoft.com/office/drawing/2014/main" id="{C8319469-6CFB-C526-50F5-483238845FDD}"/>
              </a:ext>
            </a:extLst>
          </p:cNvPr>
          <p:cNvPicPr>
            <a:picLocks noChangeAspect="1"/>
          </p:cNvPicPr>
          <p:nvPr/>
        </p:nvPicPr>
        <p:blipFill>
          <a:blip r:embed="rId5"/>
          <a:stretch>
            <a:fillRect/>
          </a:stretch>
        </p:blipFill>
        <p:spPr>
          <a:xfrm>
            <a:off x="2992312" y="1713986"/>
            <a:ext cx="1012963" cy="1122915"/>
          </a:xfrm>
          <a:prstGeom prst="rect">
            <a:avLst/>
          </a:prstGeom>
        </p:spPr>
      </p:pic>
      <p:pic>
        <p:nvPicPr>
          <p:cNvPr id="54" name="Picture 53">
            <a:extLst>
              <a:ext uri="{FF2B5EF4-FFF2-40B4-BE49-F238E27FC236}">
                <a16:creationId xmlns:a16="http://schemas.microsoft.com/office/drawing/2014/main" id="{2B58BEC2-6F41-E512-AA7C-D3319E5562F4}"/>
              </a:ext>
            </a:extLst>
          </p:cNvPr>
          <p:cNvPicPr>
            <a:picLocks noChangeAspect="1"/>
          </p:cNvPicPr>
          <p:nvPr/>
        </p:nvPicPr>
        <p:blipFill>
          <a:blip r:embed="rId6"/>
          <a:srcRect l="69064" t="57579" b="17906"/>
          <a:stretch>
            <a:fillRect/>
          </a:stretch>
        </p:blipFill>
        <p:spPr>
          <a:xfrm>
            <a:off x="10577843" y="3875562"/>
            <a:ext cx="1336037" cy="1090639"/>
          </a:xfrm>
          <a:prstGeom prst="rect">
            <a:avLst/>
          </a:prstGeom>
        </p:spPr>
      </p:pic>
      <p:sp>
        <p:nvSpPr>
          <p:cNvPr id="55" name="Oval 54">
            <a:extLst>
              <a:ext uri="{FF2B5EF4-FFF2-40B4-BE49-F238E27FC236}">
                <a16:creationId xmlns:a16="http://schemas.microsoft.com/office/drawing/2014/main" id="{1F3739D2-1542-D2D6-2881-699CAFA5ABF3}"/>
              </a:ext>
            </a:extLst>
          </p:cNvPr>
          <p:cNvSpPr/>
          <p:nvPr/>
        </p:nvSpPr>
        <p:spPr>
          <a:xfrm>
            <a:off x="2857662" y="4146793"/>
            <a:ext cx="810000" cy="810000"/>
          </a:xfrm>
          <a:prstGeom prst="ellipse">
            <a:avLst/>
          </a:prstGeom>
          <a:solidFill>
            <a:srgbClr val="AF574E"/>
          </a:solidFill>
          <a:scene3d>
            <a:camera prst="orthographicFront"/>
            <a:lightRig rig="threePt" dir="t"/>
          </a:scene3d>
          <a:sp3d>
            <a:bevelT/>
          </a:sp3d>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6F3EC"/>
                </a:solidFill>
                <a:effectLst>
                  <a:outerShdw blurRad="38100" dist="38100" dir="2700000" algn="tl">
                    <a:srgbClr val="000000">
                      <a:alpha val="43137"/>
                    </a:srgbClr>
                  </a:outerShdw>
                </a:effectLst>
                <a:uLnTx/>
                <a:uFillTx/>
                <a:latin typeface="Arial"/>
                <a:ea typeface="+mn-ea"/>
                <a:cs typeface="+mn-cs"/>
              </a:rPr>
              <a:t>AMA -</a:t>
            </a:r>
            <a:r>
              <a:rPr kumimoji="0" lang="en-US" sz="1400" b="1" i="0" u="none" strike="noStrike" kern="1200" cap="none" spc="0" normalizeH="0" baseline="0" noProof="0" dirty="0" err="1">
                <a:ln>
                  <a:noFill/>
                </a:ln>
                <a:solidFill>
                  <a:srgbClr val="F6F3EC"/>
                </a:solidFill>
                <a:effectLst>
                  <a:outerShdw blurRad="38100" dist="38100" dir="2700000" algn="tl">
                    <a:srgbClr val="000000">
                      <a:alpha val="43137"/>
                    </a:srgbClr>
                  </a:outerShdw>
                </a:effectLst>
                <a:uLnTx/>
                <a:uFillTx/>
                <a:latin typeface="Arial"/>
                <a:ea typeface="+mn-ea"/>
                <a:cs typeface="+mn-cs"/>
              </a:rPr>
              <a:t>ve</a:t>
            </a:r>
            <a:endParaRPr kumimoji="0" lang="en-AU" sz="1400" b="1" i="0" u="none" strike="noStrike" kern="1200" cap="none" spc="0" normalizeH="0" baseline="0" noProof="0" dirty="0">
              <a:ln>
                <a:noFill/>
              </a:ln>
              <a:solidFill>
                <a:srgbClr val="F6F3EC"/>
              </a:solidFill>
              <a:effectLst>
                <a:outerShdw blurRad="38100" dist="38100" dir="2700000" algn="tl">
                  <a:srgbClr val="000000">
                    <a:alpha val="43137"/>
                  </a:srgbClr>
                </a:outerShdw>
              </a:effectLst>
              <a:uLnTx/>
              <a:uFillTx/>
              <a:latin typeface="Arial"/>
              <a:ea typeface="+mn-ea"/>
              <a:cs typeface="+mn-cs"/>
            </a:endParaRPr>
          </a:p>
        </p:txBody>
      </p:sp>
      <p:pic>
        <p:nvPicPr>
          <p:cNvPr id="57" name="Picture 56">
            <a:extLst>
              <a:ext uri="{FF2B5EF4-FFF2-40B4-BE49-F238E27FC236}">
                <a16:creationId xmlns:a16="http://schemas.microsoft.com/office/drawing/2014/main" id="{17B667D1-F64A-C3D4-C4F7-F3924A9799FD}"/>
              </a:ext>
            </a:extLst>
          </p:cNvPr>
          <p:cNvPicPr>
            <a:picLocks noChangeAspect="1"/>
          </p:cNvPicPr>
          <p:nvPr/>
        </p:nvPicPr>
        <p:blipFill>
          <a:blip r:embed="rId6"/>
          <a:srcRect l="49861" t="12153" r="1869" b="55208"/>
          <a:stretch>
            <a:fillRect/>
          </a:stretch>
        </p:blipFill>
        <p:spPr>
          <a:xfrm>
            <a:off x="10477612" y="1856058"/>
            <a:ext cx="1274774" cy="887939"/>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7"/>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8"/>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9"/>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1"/>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3"/>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4"/>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57"/>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25"/>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6"/>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8"/>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30"/>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55"/>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31"/>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32"/>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33"/>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34"/>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36"/>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37"/>
                                        </p:tgtEl>
                                        <p:attrNameLst>
                                          <p:attrName>style.visibility</p:attrName>
                                        </p:attrNameLst>
                                      </p:cBhvr>
                                      <p:to>
                                        <p:strVal val="visible"/>
                                      </p:to>
                                    </p:set>
                                  </p:childTnLst>
                                </p:cTn>
                              </p:par>
                            </p:childTnLst>
                          </p:cTn>
                        </p:par>
                      </p:childTnLst>
                    </p:cTn>
                  </p:par>
                  <p:par>
                    <p:cTn id="69" fill="hold">
                      <p:stCondLst>
                        <p:cond delay="indefinite"/>
                      </p:stCondLst>
                      <p:childTnLst>
                        <p:par>
                          <p:cTn id="70" fill="hold">
                            <p:stCondLst>
                              <p:cond delay="0"/>
                            </p:stCondLst>
                            <p:childTnLst>
                              <p:par>
                                <p:cTn id="71" presetID="1" presetClass="entr" presetSubtype="0" fill="hold" grpId="0" nodeType="clickEffect">
                                  <p:stCondLst>
                                    <p:cond delay="0"/>
                                  </p:stCondLst>
                                  <p:childTnLst>
                                    <p:set>
                                      <p:cBhvr>
                                        <p:cTn id="72" dur="1" fill="hold">
                                          <p:stCondLst>
                                            <p:cond delay="0"/>
                                          </p:stCondLst>
                                        </p:cTn>
                                        <p:tgtEl>
                                          <p:spTgt spid="38"/>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39"/>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41"/>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43"/>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44"/>
                                        </p:tgtEl>
                                        <p:attrNameLst>
                                          <p:attrName>style.visibility</p:attrName>
                                        </p:attrNameLst>
                                      </p:cBhvr>
                                      <p:to>
                                        <p:strVal val="visible"/>
                                      </p:to>
                                    </p:set>
                                  </p:childTnLst>
                                </p:cTn>
                              </p:par>
                              <p:par>
                                <p:cTn id="81" presetID="1" presetClass="entr" presetSubtype="0" fill="hold" nodeType="withEffect">
                                  <p:stCondLst>
                                    <p:cond delay="0"/>
                                  </p:stCondLst>
                                  <p:childTnLst>
                                    <p:set>
                                      <p:cBhvr>
                                        <p:cTn id="82" dur="1" fill="hold">
                                          <p:stCondLst>
                                            <p:cond delay="0"/>
                                          </p:stCondLst>
                                        </p:cTn>
                                        <p:tgtEl>
                                          <p:spTgt spid="5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8" grpId="0" animBg="1"/>
      <p:bldP spid="10" grpId="0" animBg="1"/>
      <p:bldP spid="11" grpId="0" animBg="1"/>
      <p:bldP spid="12" grpId="0" animBg="1"/>
      <p:bldP spid="14" grpId="0" animBg="1"/>
      <p:bldP spid="16" grpId="0" animBg="1"/>
      <p:bldP spid="17" grpId="0" animBg="1"/>
      <p:bldP spid="18" grpId="0" animBg="1"/>
      <p:bldP spid="19" grpId="0" animBg="1"/>
      <p:bldP spid="21" grpId="0" animBg="1"/>
      <p:bldP spid="23" grpId="0" animBg="1"/>
      <p:bldP spid="24" grpId="0" animBg="1"/>
      <p:bldP spid="25" grpId="0" animBg="1"/>
      <p:bldP spid="26" grpId="0" animBg="1"/>
      <p:bldP spid="28" grpId="0" animBg="1"/>
      <p:bldP spid="30" grpId="0" animBg="1"/>
      <p:bldP spid="31" grpId="0" animBg="1"/>
      <p:bldP spid="32" grpId="0" animBg="1"/>
      <p:bldP spid="34" grpId="0" animBg="1"/>
      <p:bldP spid="36" grpId="0" animBg="1"/>
      <p:bldP spid="37" grpId="0" animBg="1"/>
      <p:bldP spid="38" grpId="0" animBg="1"/>
      <p:bldP spid="39" grpId="0" animBg="1"/>
      <p:bldP spid="41" grpId="0" animBg="1"/>
      <p:bldP spid="43" grpId="0" animBg="1"/>
      <p:bldP spid="44" grpId="0" animBg="1"/>
      <p:bldP spid="55"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6F3EC"/>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366453" y="178791"/>
            <a:ext cx="8945710" cy="388541"/>
          </a:xfrm>
          <a:prstGeom prst="rect">
            <a:avLst/>
          </a:prstGeom>
          <a:noFill/>
          <a:ln/>
        </p:spPr>
        <p:txBody>
          <a:bodyPr wrap="square" lIns="0" tIns="0" rIns="0" bIns="0" rtlCol="0" anchor="t">
            <a:normAutofit fontScale="90000"/>
          </a:bodyPr>
          <a:lstStyle/>
          <a:p>
            <a:pPr marL="0" indent="0" algn="l">
              <a:lnSpc>
                <a:spcPts val="2860"/>
              </a:lnSpc>
              <a:buNone/>
            </a:pPr>
            <a:r>
              <a:rPr lang="en-US" sz="2600" b="1" i="0" dirty="0">
                <a:solidFill>
                  <a:srgbClr val="12262E"/>
                </a:solidFill>
                <a:latin typeface="Georgia" pitchFamily="18" charset="0"/>
                <a:ea typeface="Georgia" pitchFamily="18" charset="-122"/>
                <a:cs typeface="Georgia" pitchFamily="18" charset="-120"/>
              </a:rPr>
              <a:t>Genetic severity shapes disease expression; modifiers influence penetrance</a:t>
            </a:r>
            <a:endParaRPr lang="en-US" sz="2600" dirty="0">
              <a:latin typeface="Georgia" charset="0"/>
              <a:ea typeface="Georgia" charset="0"/>
              <a:cs typeface="Georgia" charset="0"/>
            </a:endParaRPr>
          </a:p>
        </p:txBody>
      </p:sp>
      <p:sp>
        <p:nvSpPr>
          <p:cNvPr id="4" name="Shape 2"/>
          <p:cNvSpPr/>
          <p:nvPr/>
        </p:nvSpPr>
        <p:spPr>
          <a:xfrm>
            <a:off x="880962" y="1028839"/>
            <a:ext cx="10525992" cy="453347"/>
          </a:xfrm>
          <a:prstGeom prst="roundRect">
            <a:avLst>
              <a:gd name="adj" fmla="val 24027"/>
            </a:avLst>
          </a:prstGeom>
          <a:solidFill>
            <a:srgbClr val="FBFAF6"/>
          </a:solidFill>
          <a:ln w="6350">
            <a:solidFill>
              <a:srgbClr val="DCD7C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5E6E74"/>
              </a:solidFill>
              <a:effectLst/>
              <a:uLnTx/>
              <a:uFillTx/>
              <a:latin typeface="Arial"/>
              <a:ea typeface="+mn-ea"/>
              <a:cs typeface="+mn-cs"/>
            </a:endParaRPr>
          </a:p>
        </p:txBody>
      </p:sp>
      <p:sp>
        <p:nvSpPr>
          <p:cNvPr id="5" name="Shape 3"/>
          <p:cNvSpPr/>
          <p:nvPr/>
        </p:nvSpPr>
        <p:spPr>
          <a:xfrm>
            <a:off x="1040990" y="1172827"/>
            <a:ext cx="217397" cy="152400"/>
          </a:xfrm>
          <a:prstGeom prst="roundRect">
            <a:avLst>
              <a:gd name="adj" fmla="val 25000"/>
            </a:avLst>
          </a:prstGeom>
          <a:solidFill>
            <a:srgbClr val="0E667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5E6E74"/>
              </a:solidFill>
              <a:effectLst/>
              <a:uLnTx/>
              <a:uFillTx/>
              <a:latin typeface="Arial"/>
              <a:ea typeface="+mn-ea"/>
              <a:cs typeface="+mn-cs"/>
            </a:endParaRPr>
          </a:p>
        </p:txBody>
      </p:sp>
      <p:sp>
        <p:nvSpPr>
          <p:cNvPr id="6" name="Text 4"/>
          <p:cNvSpPr/>
          <p:nvPr/>
        </p:nvSpPr>
        <p:spPr>
          <a:xfrm>
            <a:off x="1427473" y="1150007"/>
            <a:ext cx="1038957" cy="223441"/>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56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12262E"/>
                </a:solidFill>
                <a:effectLst/>
                <a:uLnTx/>
                <a:uFillTx/>
                <a:latin typeface="Arial" pitchFamily="34" charset="0"/>
                <a:ea typeface="Arial" pitchFamily="34" charset="-122"/>
                <a:cs typeface="Arial" pitchFamily="34" charset="-120"/>
              </a:rPr>
              <a:t>Genetic load</a:t>
            </a:r>
            <a:endParaRPr kumimoji="0" lang="en-US" sz="1200" b="0" i="0" u="none" strike="noStrike" kern="1200" cap="none" spc="0" normalizeH="0" baseline="0" noProof="0" dirty="0">
              <a:ln>
                <a:noFill/>
              </a:ln>
              <a:solidFill>
                <a:srgbClr val="5E6E74"/>
              </a:solidFill>
              <a:effectLst/>
              <a:uLnTx/>
              <a:uFillTx/>
              <a:latin typeface="Arial" charset="0"/>
              <a:ea typeface="Arial" charset="0"/>
              <a:cs typeface="Arial" charset="0"/>
            </a:endParaRPr>
          </a:p>
        </p:txBody>
      </p:sp>
      <p:sp>
        <p:nvSpPr>
          <p:cNvPr id="7" name="Shape 5"/>
          <p:cNvSpPr/>
          <p:nvPr/>
        </p:nvSpPr>
        <p:spPr>
          <a:xfrm>
            <a:off x="2466430" y="1172827"/>
            <a:ext cx="217397" cy="152400"/>
          </a:xfrm>
          <a:prstGeom prst="roundRect">
            <a:avLst>
              <a:gd name="adj" fmla="val 25000"/>
            </a:avLst>
          </a:prstGeom>
          <a:gradFill rotWithShape="1">
            <a:gsLst>
              <a:gs pos="0">
                <a:srgbClr val="E8923A"/>
              </a:gs>
              <a:gs pos="50000">
                <a:srgbClr val="E8923A"/>
              </a:gs>
              <a:gs pos="50000">
                <a:srgbClr val="F4C48E"/>
              </a:gs>
              <a:gs pos="100000">
                <a:srgbClr val="F4C48E"/>
              </a:gs>
            </a:gsLst>
            <a:lin ang="18900000" scaled="0"/>
          </a:gra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5E6E74"/>
              </a:solidFill>
              <a:effectLst/>
              <a:uLnTx/>
              <a:uFillTx/>
              <a:latin typeface="Arial"/>
              <a:ea typeface="+mn-ea"/>
              <a:cs typeface="+mn-cs"/>
            </a:endParaRPr>
          </a:p>
        </p:txBody>
      </p:sp>
      <p:sp>
        <p:nvSpPr>
          <p:cNvPr id="8" name="Text 6"/>
          <p:cNvSpPr/>
          <p:nvPr/>
        </p:nvSpPr>
        <p:spPr>
          <a:xfrm>
            <a:off x="2852914" y="1150007"/>
            <a:ext cx="888949" cy="223441"/>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56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12262E"/>
                </a:solidFill>
                <a:effectLst/>
                <a:uLnTx/>
                <a:uFillTx/>
                <a:latin typeface="Arial" pitchFamily="34" charset="0"/>
                <a:ea typeface="Arial" pitchFamily="34" charset="-122"/>
                <a:cs typeface="Arial" pitchFamily="34" charset="-120"/>
              </a:rPr>
              <a:t>Second hit</a:t>
            </a:r>
            <a:endParaRPr kumimoji="0" lang="en-US" sz="1200" b="0" i="0" u="none" strike="noStrike" kern="1200" cap="none" spc="0" normalizeH="0" baseline="0" noProof="0" dirty="0">
              <a:ln>
                <a:noFill/>
              </a:ln>
              <a:solidFill>
                <a:srgbClr val="5E6E74"/>
              </a:solidFill>
              <a:effectLst/>
              <a:uLnTx/>
              <a:uFillTx/>
              <a:latin typeface="Arial" charset="0"/>
              <a:ea typeface="Arial" charset="0"/>
              <a:cs typeface="Arial" charset="0"/>
            </a:endParaRPr>
          </a:p>
        </p:txBody>
      </p:sp>
      <p:sp>
        <p:nvSpPr>
          <p:cNvPr id="9" name="Text 7"/>
          <p:cNvSpPr/>
          <p:nvPr/>
        </p:nvSpPr>
        <p:spPr>
          <a:xfrm>
            <a:off x="3762791" y="1147296"/>
            <a:ext cx="7320724" cy="302816"/>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560"/>
              </a:lnSpc>
              <a:spcBef>
                <a:spcPts val="0"/>
              </a:spcBef>
              <a:spcAft>
                <a:spcPts val="0"/>
              </a:spcAft>
              <a:buClrTx/>
              <a:buSzTx/>
              <a:buFontTx/>
              <a:buNone/>
              <a:tabLst/>
              <a:defRPr/>
            </a:pPr>
            <a:r>
              <a:rPr lang="en-US" sz="1200" b="1" dirty="0">
                <a:solidFill>
                  <a:srgbClr val="12262E"/>
                </a:solidFill>
                <a:effectLst>
                  <a:outerShdw blurRad="38100" dist="38100" dir="2700000" algn="tl">
                    <a:srgbClr val="000000">
                      <a:alpha val="43137"/>
                    </a:srgbClr>
                  </a:outerShdw>
                </a:effectLst>
                <a:latin typeface="Arial" pitchFamily="34" charset="0"/>
                <a:cs typeface="Arial" pitchFamily="34" charset="-120"/>
              </a:rPr>
              <a:t>Pregnancy, hormones, drugs, infection and cytokines, coexisting liver disease</a:t>
            </a:r>
          </a:p>
        </p:txBody>
      </p:sp>
      <p:sp>
        <p:nvSpPr>
          <p:cNvPr id="10" name="Text 8"/>
          <p:cNvSpPr/>
          <p:nvPr/>
        </p:nvSpPr>
        <p:spPr>
          <a:xfrm>
            <a:off x="1886481" y="1914178"/>
            <a:ext cx="3731979"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0" cap="none" spc="100" normalizeH="0" baseline="0" noProof="0" dirty="0">
                <a:ln>
                  <a:noFill/>
                </a:ln>
                <a:solidFill>
                  <a:srgbClr val="5E6E74"/>
                </a:solidFill>
                <a:effectLst/>
                <a:uLnTx/>
                <a:uFillTx/>
                <a:latin typeface="Arial" pitchFamily="34" charset="0"/>
                <a:ea typeface="Arial" pitchFamily="34" charset="-122"/>
                <a:cs typeface="Arial" pitchFamily="34" charset="-120"/>
              </a:rPr>
              <a:t>GENOTYPE AND PHENOTYPE</a:t>
            </a:r>
            <a:endParaRPr kumimoji="0" lang="en-US" sz="1200" b="0" i="0" u="none" strike="noStrike" kern="1200" cap="none" spc="0" normalizeH="0" baseline="0" noProof="0" dirty="0">
              <a:ln>
                <a:noFill/>
              </a:ln>
              <a:solidFill>
                <a:srgbClr val="5E6E74"/>
              </a:solidFill>
              <a:effectLst/>
              <a:uLnTx/>
              <a:uFillTx/>
              <a:latin typeface="Arial" charset="0"/>
              <a:ea typeface="Arial" charset="0"/>
              <a:cs typeface="Arial" charset="0"/>
            </a:endParaRPr>
          </a:p>
        </p:txBody>
      </p:sp>
      <p:sp>
        <p:nvSpPr>
          <p:cNvPr id="11" name="Text 9"/>
          <p:cNvSpPr/>
          <p:nvPr/>
        </p:nvSpPr>
        <p:spPr>
          <a:xfrm>
            <a:off x="5678848" y="1914178"/>
            <a:ext cx="4204696"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0" cap="none" spc="100" normalizeH="0" baseline="0" noProof="0" dirty="0">
                <a:ln>
                  <a:noFill/>
                </a:ln>
                <a:solidFill>
                  <a:srgbClr val="5E6E74"/>
                </a:solidFill>
                <a:effectLst/>
                <a:uLnTx/>
                <a:uFillTx/>
                <a:latin typeface="Arial" pitchFamily="34" charset="0"/>
                <a:ea typeface="Arial" pitchFamily="34" charset="-122"/>
                <a:cs typeface="Arial" pitchFamily="34" charset="-120"/>
              </a:rPr>
              <a:t>TO REACH DISEASE THRESHOLD</a:t>
            </a:r>
            <a:endParaRPr kumimoji="0" lang="en-US" sz="1200" b="0" i="0" u="none" strike="noStrike" kern="1200" cap="none" spc="0" normalizeH="0" baseline="0" noProof="0" dirty="0">
              <a:ln>
                <a:noFill/>
              </a:ln>
              <a:solidFill>
                <a:srgbClr val="5E6E74"/>
              </a:solidFill>
              <a:effectLst/>
              <a:uLnTx/>
              <a:uFillTx/>
              <a:latin typeface="Arial" charset="0"/>
              <a:ea typeface="Arial" charset="0"/>
              <a:cs typeface="Arial" charset="0"/>
            </a:endParaRPr>
          </a:p>
        </p:txBody>
      </p:sp>
      <p:sp>
        <p:nvSpPr>
          <p:cNvPr id="12" name="Text 10"/>
          <p:cNvSpPr/>
          <p:nvPr/>
        </p:nvSpPr>
        <p:spPr>
          <a:xfrm>
            <a:off x="9930163" y="1914178"/>
            <a:ext cx="1741590"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0" cap="none" spc="100" normalizeH="0" baseline="0" noProof="0" dirty="0">
                <a:ln>
                  <a:noFill/>
                </a:ln>
                <a:solidFill>
                  <a:srgbClr val="5E6E74"/>
                </a:solidFill>
                <a:effectLst/>
                <a:uLnTx/>
                <a:uFillTx/>
                <a:latin typeface="Arial" pitchFamily="34" charset="0"/>
                <a:ea typeface="Arial" pitchFamily="34" charset="-122"/>
                <a:cs typeface="Arial" pitchFamily="34" charset="-120"/>
              </a:rPr>
              <a:t>SECOND HIT</a:t>
            </a:r>
            <a:endParaRPr kumimoji="0" lang="en-US" sz="1200" b="0" i="0" u="none" strike="noStrike" kern="1200" cap="none" spc="0" normalizeH="0" baseline="0" noProof="0" dirty="0">
              <a:ln>
                <a:noFill/>
              </a:ln>
              <a:solidFill>
                <a:srgbClr val="5E6E74"/>
              </a:solidFill>
              <a:effectLst/>
              <a:uLnTx/>
              <a:uFillTx/>
              <a:latin typeface="Arial" charset="0"/>
              <a:ea typeface="Arial" charset="0"/>
              <a:cs typeface="Arial" charset="0"/>
            </a:endParaRPr>
          </a:p>
        </p:txBody>
      </p:sp>
      <p:sp>
        <p:nvSpPr>
          <p:cNvPr id="13" name="Shape 11"/>
          <p:cNvSpPr/>
          <p:nvPr/>
        </p:nvSpPr>
        <p:spPr>
          <a:xfrm>
            <a:off x="1473730" y="2253574"/>
            <a:ext cx="10042525" cy="820800"/>
          </a:xfrm>
          <a:prstGeom prst="roundRect">
            <a:avLst>
              <a:gd name="adj" fmla="val 17823"/>
            </a:avLst>
          </a:prstGeom>
          <a:solidFill>
            <a:srgbClr val="FBFAF6"/>
          </a:solidFill>
          <a:ln w="6350">
            <a:solidFill>
              <a:srgbClr val="DCD7C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5E6E74"/>
              </a:solidFill>
              <a:effectLst/>
              <a:uLnTx/>
              <a:uFillTx/>
              <a:latin typeface="Arial"/>
              <a:ea typeface="+mn-ea"/>
              <a:cs typeface="+mn-cs"/>
            </a:endParaRPr>
          </a:p>
        </p:txBody>
      </p:sp>
      <p:sp>
        <p:nvSpPr>
          <p:cNvPr id="14" name="Text 12"/>
          <p:cNvSpPr/>
          <p:nvPr/>
        </p:nvSpPr>
        <p:spPr>
          <a:xfrm>
            <a:off x="1633758" y="2423284"/>
            <a:ext cx="3731978" cy="25400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8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12262E"/>
                </a:solidFill>
                <a:effectLst/>
                <a:uLnTx/>
                <a:uFillTx/>
                <a:latin typeface="Arial" pitchFamily="34" charset="0"/>
                <a:ea typeface="Arial" pitchFamily="34" charset="-122"/>
                <a:cs typeface="Arial" pitchFamily="34" charset="-120"/>
              </a:rPr>
              <a:t>Biallelic, truncating</a:t>
            </a:r>
            <a:endParaRPr kumimoji="0" lang="en-US" sz="1400" b="0" i="0" u="none" strike="noStrike" kern="1200" cap="none" spc="0" normalizeH="0" baseline="0" noProof="0" dirty="0">
              <a:ln>
                <a:noFill/>
              </a:ln>
              <a:solidFill>
                <a:srgbClr val="5E6E74"/>
              </a:solidFill>
              <a:effectLst/>
              <a:uLnTx/>
              <a:uFillTx/>
              <a:latin typeface="Arial" charset="0"/>
              <a:ea typeface="Arial" charset="0"/>
              <a:cs typeface="Arial" charset="0"/>
            </a:endParaRPr>
          </a:p>
        </p:txBody>
      </p:sp>
      <p:sp>
        <p:nvSpPr>
          <p:cNvPr id="15" name="Text 13"/>
          <p:cNvSpPr/>
          <p:nvPr/>
        </p:nvSpPr>
        <p:spPr>
          <a:xfrm>
            <a:off x="1633758" y="2664584"/>
            <a:ext cx="3731978" cy="223441"/>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56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5E6E74"/>
                </a:solidFill>
                <a:effectLst/>
                <a:uLnTx/>
                <a:uFillTx/>
                <a:latin typeface="Arial" pitchFamily="34" charset="0"/>
                <a:ea typeface="Arial" pitchFamily="34" charset="-122"/>
                <a:cs typeface="Arial" pitchFamily="34" charset="-120"/>
              </a:rPr>
              <a:t>Early-onset progressive PFIC</a:t>
            </a:r>
            <a:endParaRPr kumimoji="0" lang="en-US" sz="1200" b="0" i="0" u="none" strike="noStrike" kern="1200" cap="none" spc="0" normalizeH="0" baseline="0" noProof="0" dirty="0">
              <a:ln>
                <a:noFill/>
              </a:ln>
              <a:solidFill>
                <a:srgbClr val="5E6E74"/>
              </a:solidFill>
              <a:effectLst/>
              <a:uLnTx/>
              <a:uFillTx/>
              <a:latin typeface="Arial" charset="0"/>
              <a:ea typeface="Arial" charset="0"/>
              <a:cs typeface="Arial" charset="0"/>
            </a:endParaRPr>
          </a:p>
        </p:txBody>
      </p:sp>
      <p:sp>
        <p:nvSpPr>
          <p:cNvPr id="16" name="Shape 14"/>
          <p:cNvSpPr/>
          <p:nvPr/>
        </p:nvSpPr>
        <p:spPr>
          <a:xfrm>
            <a:off x="5426125" y="2515954"/>
            <a:ext cx="3961453" cy="254000"/>
          </a:xfrm>
          <a:prstGeom prst="roundRect">
            <a:avLst>
              <a:gd name="adj" fmla="val 50000"/>
            </a:avLst>
          </a:prstGeom>
          <a:solidFill>
            <a:srgbClr val="E4E0D5"/>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5E6E74"/>
              </a:solidFill>
              <a:effectLst/>
              <a:uLnTx/>
              <a:uFillTx/>
              <a:latin typeface="Arial"/>
              <a:ea typeface="+mn-ea"/>
              <a:cs typeface="+mn-cs"/>
            </a:endParaRPr>
          </a:p>
        </p:txBody>
      </p:sp>
      <p:sp>
        <p:nvSpPr>
          <p:cNvPr id="17" name="Shape 15"/>
          <p:cNvSpPr/>
          <p:nvPr/>
        </p:nvSpPr>
        <p:spPr>
          <a:xfrm>
            <a:off x="5426125" y="2515954"/>
            <a:ext cx="3961453" cy="254000"/>
          </a:xfrm>
          <a:prstGeom prst="roundRect">
            <a:avLst>
              <a:gd name="adj" fmla="val 50000"/>
            </a:avLst>
          </a:prstGeom>
          <a:solidFill>
            <a:srgbClr val="0E667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5E6E74"/>
              </a:solidFill>
              <a:effectLst/>
              <a:uLnTx/>
              <a:uFillTx/>
              <a:latin typeface="Arial"/>
              <a:ea typeface="+mn-ea"/>
              <a:cs typeface="+mn-cs"/>
            </a:endParaRPr>
          </a:p>
        </p:txBody>
      </p:sp>
      <p:sp>
        <p:nvSpPr>
          <p:cNvPr id="18" name="Shape 16"/>
          <p:cNvSpPr/>
          <p:nvPr/>
        </p:nvSpPr>
        <p:spPr>
          <a:xfrm>
            <a:off x="9423811" y="2465154"/>
            <a:ext cx="72466" cy="355600"/>
          </a:xfrm>
          <a:prstGeom prst="roundRect">
            <a:avLst>
              <a:gd name="adj" fmla="val 50000"/>
            </a:avLst>
          </a:prstGeom>
          <a:solidFill>
            <a:srgbClr val="12262E"/>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5E6E74"/>
              </a:solidFill>
              <a:effectLst/>
              <a:uLnTx/>
              <a:uFillTx/>
              <a:latin typeface="Arial"/>
              <a:ea typeface="+mn-ea"/>
              <a:cs typeface="+mn-cs"/>
            </a:endParaRPr>
          </a:p>
        </p:txBody>
      </p:sp>
      <p:sp>
        <p:nvSpPr>
          <p:cNvPr id="19" name="Text 17"/>
          <p:cNvSpPr/>
          <p:nvPr/>
        </p:nvSpPr>
        <p:spPr>
          <a:xfrm>
            <a:off x="9665364" y="2535599"/>
            <a:ext cx="1741590" cy="24001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9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12262E"/>
                </a:solidFill>
                <a:effectLst/>
                <a:uLnTx/>
                <a:uFillTx/>
                <a:latin typeface="Arial" pitchFamily="34" charset="0"/>
                <a:ea typeface="Arial" pitchFamily="34" charset="-122"/>
                <a:cs typeface="Arial" pitchFamily="34" charset="-120"/>
              </a:rPr>
              <a:t>Not required</a:t>
            </a:r>
            <a:endParaRPr kumimoji="0" lang="en-US" sz="1300" b="0" i="0" u="none" strike="noStrike" kern="1200" cap="none" spc="0" normalizeH="0" baseline="0" noProof="0" dirty="0">
              <a:ln>
                <a:noFill/>
              </a:ln>
              <a:solidFill>
                <a:srgbClr val="5E6E74"/>
              </a:solidFill>
              <a:effectLst/>
              <a:uLnTx/>
              <a:uFillTx/>
              <a:latin typeface="Arial" charset="0"/>
              <a:ea typeface="Arial" charset="0"/>
              <a:cs typeface="Arial" charset="0"/>
            </a:endParaRPr>
          </a:p>
        </p:txBody>
      </p:sp>
      <p:sp>
        <p:nvSpPr>
          <p:cNvPr id="20" name="Shape 18"/>
          <p:cNvSpPr/>
          <p:nvPr/>
        </p:nvSpPr>
        <p:spPr>
          <a:xfrm>
            <a:off x="1473730" y="3205723"/>
            <a:ext cx="10042525" cy="820800"/>
          </a:xfrm>
          <a:prstGeom prst="roundRect">
            <a:avLst>
              <a:gd name="adj" fmla="val 17823"/>
            </a:avLst>
          </a:prstGeom>
          <a:solidFill>
            <a:srgbClr val="FBFAF6"/>
          </a:solidFill>
          <a:ln w="6350">
            <a:solidFill>
              <a:srgbClr val="DCD7C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5E6E74"/>
              </a:solidFill>
              <a:effectLst/>
              <a:uLnTx/>
              <a:uFillTx/>
              <a:latin typeface="Arial"/>
              <a:ea typeface="+mn-ea"/>
              <a:cs typeface="+mn-cs"/>
            </a:endParaRPr>
          </a:p>
        </p:txBody>
      </p:sp>
      <p:sp>
        <p:nvSpPr>
          <p:cNvPr id="21" name="Text 19"/>
          <p:cNvSpPr/>
          <p:nvPr/>
        </p:nvSpPr>
        <p:spPr>
          <a:xfrm>
            <a:off x="1633758" y="3415868"/>
            <a:ext cx="3731978" cy="25400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8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12262E"/>
                </a:solidFill>
                <a:effectLst/>
                <a:uLnTx/>
                <a:uFillTx/>
                <a:latin typeface="Arial" pitchFamily="34" charset="0"/>
                <a:ea typeface="Arial" pitchFamily="34" charset="-122"/>
                <a:cs typeface="Arial" pitchFamily="34" charset="-120"/>
              </a:rPr>
              <a:t>Biallelic, residual function</a:t>
            </a:r>
            <a:endParaRPr kumimoji="0" lang="en-US" sz="1400" b="0" i="0" u="none" strike="noStrike" kern="1200" cap="none" spc="0" normalizeH="0" baseline="0" noProof="0" dirty="0">
              <a:ln>
                <a:noFill/>
              </a:ln>
              <a:solidFill>
                <a:srgbClr val="5E6E74"/>
              </a:solidFill>
              <a:effectLst/>
              <a:uLnTx/>
              <a:uFillTx/>
              <a:latin typeface="Arial" charset="0"/>
              <a:ea typeface="Arial" charset="0"/>
              <a:cs typeface="Arial" charset="0"/>
            </a:endParaRPr>
          </a:p>
        </p:txBody>
      </p:sp>
      <p:sp>
        <p:nvSpPr>
          <p:cNvPr id="22" name="Text 20"/>
          <p:cNvSpPr/>
          <p:nvPr/>
        </p:nvSpPr>
        <p:spPr>
          <a:xfrm>
            <a:off x="1633758" y="3657168"/>
            <a:ext cx="3731978" cy="223441"/>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56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5E6E74"/>
                </a:solidFill>
                <a:effectLst/>
                <a:uLnTx/>
                <a:uFillTx/>
                <a:latin typeface="Arial" pitchFamily="34" charset="0"/>
                <a:ea typeface="Arial" pitchFamily="34" charset="-122"/>
                <a:cs typeface="Arial" pitchFamily="34" charset="-120"/>
              </a:rPr>
              <a:t>Late-onset PFIC or recurrent episodes</a:t>
            </a:r>
            <a:endParaRPr kumimoji="0" lang="en-US" sz="1200" b="0" i="0" u="none" strike="noStrike" kern="1200" cap="none" spc="0" normalizeH="0" baseline="0" noProof="0" dirty="0">
              <a:ln>
                <a:noFill/>
              </a:ln>
              <a:solidFill>
                <a:srgbClr val="5E6E74"/>
              </a:solidFill>
              <a:effectLst/>
              <a:uLnTx/>
              <a:uFillTx/>
              <a:latin typeface="Arial" charset="0"/>
              <a:ea typeface="Arial" charset="0"/>
              <a:cs typeface="Arial" charset="0"/>
            </a:endParaRPr>
          </a:p>
        </p:txBody>
      </p:sp>
      <p:sp>
        <p:nvSpPr>
          <p:cNvPr id="23" name="Shape 21"/>
          <p:cNvSpPr/>
          <p:nvPr/>
        </p:nvSpPr>
        <p:spPr>
          <a:xfrm>
            <a:off x="5426125" y="3508539"/>
            <a:ext cx="3961453" cy="254000"/>
          </a:xfrm>
          <a:prstGeom prst="roundRect">
            <a:avLst>
              <a:gd name="adj" fmla="val 50000"/>
            </a:avLst>
          </a:prstGeom>
          <a:solidFill>
            <a:srgbClr val="E4E0D5"/>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5E6E74"/>
              </a:solidFill>
              <a:effectLst/>
              <a:uLnTx/>
              <a:uFillTx/>
              <a:latin typeface="Arial"/>
              <a:ea typeface="+mn-ea"/>
              <a:cs typeface="+mn-cs"/>
            </a:endParaRPr>
          </a:p>
        </p:txBody>
      </p:sp>
      <p:sp>
        <p:nvSpPr>
          <p:cNvPr id="24" name="Shape 22"/>
          <p:cNvSpPr/>
          <p:nvPr/>
        </p:nvSpPr>
        <p:spPr>
          <a:xfrm>
            <a:off x="5426125" y="3508539"/>
            <a:ext cx="3089979" cy="254000"/>
          </a:xfrm>
          <a:custGeom>
            <a:avLst/>
            <a:gdLst/>
            <a:ahLst/>
            <a:cxnLst/>
            <a:rect l="l" t="t" r="r" b="b"/>
            <a:pathLst>
              <a:path w="3249216" h="254000">
                <a:moveTo>
                  <a:pt x="0" y="127000"/>
                </a:moveTo>
                <a:arcTo wR="127000" hR="127000" stAng="10800000" swAng="5400000"/>
                <a:lnTo>
                  <a:pt x="3249216" y="0"/>
                </a:lnTo>
                <a:lnTo>
                  <a:pt x="3249216" y="254000"/>
                </a:lnTo>
                <a:lnTo>
                  <a:pt x="127000" y="254000"/>
                </a:lnTo>
                <a:arcTo wR="127000" hR="127000" stAng="5400000" swAng="5400000"/>
                <a:close/>
              </a:path>
            </a:pathLst>
          </a:custGeom>
          <a:solidFill>
            <a:srgbClr val="0E667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5E6E74"/>
              </a:solidFill>
              <a:effectLst/>
              <a:uLnTx/>
              <a:uFillTx/>
              <a:latin typeface="Arial"/>
              <a:ea typeface="+mn-ea"/>
              <a:cs typeface="+mn-cs"/>
            </a:endParaRPr>
          </a:p>
        </p:txBody>
      </p:sp>
      <p:sp>
        <p:nvSpPr>
          <p:cNvPr id="25" name="Shape 23"/>
          <p:cNvSpPr/>
          <p:nvPr/>
        </p:nvSpPr>
        <p:spPr>
          <a:xfrm>
            <a:off x="8516105" y="3508539"/>
            <a:ext cx="871474" cy="254000"/>
          </a:xfrm>
          <a:custGeom>
            <a:avLst/>
            <a:gdLst/>
            <a:ahLst/>
            <a:cxnLst/>
            <a:rect l="l" t="t" r="r" b="b"/>
            <a:pathLst>
              <a:path w="916384" h="254000">
                <a:moveTo>
                  <a:pt x="789384" y="0"/>
                </a:moveTo>
                <a:arcTo wR="127000" hR="127000" stAng="16200000" swAng="5400000"/>
                <a:lnTo>
                  <a:pt x="916384" y="127000"/>
                </a:lnTo>
                <a:arcTo wR="127000" hR="127000" stAng="0" swAng="5400000"/>
                <a:lnTo>
                  <a:pt x="0" y="254000"/>
                </a:lnTo>
                <a:lnTo>
                  <a:pt x="0" y="0"/>
                </a:lnTo>
                <a:close/>
              </a:path>
            </a:pathLst>
          </a:custGeom>
          <a:gradFill rotWithShape="1">
            <a:gsLst>
              <a:gs pos="0">
                <a:srgbClr val="E8923A"/>
              </a:gs>
              <a:gs pos="50000">
                <a:srgbClr val="E8923A"/>
              </a:gs>
              <a:gs pos="50000">
                <a:srgbClr val="F4C48E"/>
              </a:gs>
              <a:gs pos="100000">
                <a:srgbClr val="F4C48E"/>
              </a:gs>
            </a:gsLst>
            <a:lin ang="18900000" scaled="0"/>
          </a:gra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5E6E74"/>
              </a:solidFill>
              <a:effectLst/>
              <a:uLnTx/>
              <a:uFillTx/>
              <a:latin typeface="Arial"/>
              <a:ea typeface="+mn-ea"/>
              <a:cs typeface="+mn-cs"/>
            </a:endParaRPr>
          </a:p>
        </p:txBody>
      </p:sp>
      <p:sp>
        <p:nvSpPr>
          <p:cNvPr id="26" name="Shape 24"/>
          <p:cNvSpPr/>
          <p:nvPr/>
        </p:nvSpPr>
        <p:spPr>
          <a:xfrm>
            <a:off x="9423811" y="3457739"/>
            <a:ext cx="72466" cy="355600"/>
          </a:xfrm>
          <a:prstGeom prst="roundRect">
            <a:avLst>
              <a:gd name="adj" fmla="val 50000"/>
            </a:avLst>
          </a:prstGeom>
          <a:solidFill>
            <a:srgbClr val="12262E"/>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5E6E74"/>
              </a:solidFill>
              <a:effectLst/>
              <a:uLnTx/>
              <a:uFillTx/>
              <a:latin typeface="Arial"/>
              <a:ea typeface="+mn-ea"/>
              <a:cs typeface="+mn-cs"/>
            </a:endParaRPr>
          </a:p>
        </p:txBody>
      </p:sp>
      <p:sp>
        <p:nvSpPr>
          <p:cNvPr id="27" name="Text 25"/>
          <p:cNvSpPr/>
          <p:nvPr/>
        </p:nvSpPr>
        <p:spPr>
          <a:xfrm>
            <a:off x="9665364" y="3528184"/>
            <a:ext cx="1741590" cy="24001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9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12262E"/>
                </a:solidFill>
                <a:effectLst/>
                <a:uLnTx/>
                <a:uFillTx/>
                <a:latin typeface="Arial" pitchFamily="34" charset="0"/>
                <a:ea typeface="Arial" pitchFamily="34" charset="-122"/>
                <a:cs typeface="Arial" pitchFamily="34" charset="-120"/>
              </a:rPr>
              <a:t>Small trigger</a:t>
            </a:r>
            <a:endParaRPr kumimoji="0" lang="en-US" sz="1300" b="0" i="0" u="none" strike="noStrike" kern="1200" cap="none" spc="0" normalizeH="0" baseline="0" noProof="0" dirty="0">
              <a:ln>
                <a:noFill/>
              </a:ln>
              <a:solidFill>
                <a:srgbClr val="5E6E74"/>
              </a:solidFill>
              <a:effectLst/>
              <a:uLnTx/>
              <a:uFillTx/>
              <a:latin typeface="Arial" charset="0"/>
              <a:ea typeface="Arial" charset="0"/>
              <a:cs typeface="Arial" charset="0"/>
            </a:endParaRPr>
          </a:p>
        </p:txBody>
      </p:sp>
      <p:grpSp>
        <p:nvGrpSpPr>
          <p:cNvPr id="50" name="Group 49">
            <a:extLst>
              <a:ext uri="{FF2B5EF4-FFF2-40B4-BE49-F238E27FC236}">
                <a16:creationId xmlns:a16="http://schemas.microsoft.com/office/drawing/2014/main" id="{3949C9DA-B97F-58DF-5757-C60C12CFFAD3}"/>
              </a:ext>
            </a:extLst>
          </p:cNvPr>
          <p:cNvGrpSpPr/>
          <p:nvPr/>
        </p:nvGrpSpPr>
        <p:grpSpPr>
          <a:xfrm>
            <a:off x="1473730" y="4316377"/>
            <a:ext cx="10042525" cy="821531"/>
            <a:chOff x="1333499" y="3585468"/>
            <a:chExt cx="10042525" cy="821531"/>
          </a:xfrm>
        </p:grpSpPr>
        <p:sp>
          <p:nvSpPr>
            <p:cNvPr id="28" name="Shape 26"/>
            <p:cNvSpPr/>
            <p:nvPr/>
          </p:nvSpPr>
          <p:spPr>
            <a:xfrm>
              <a:off x="1333499" y="3585468"/>
              <a:ext cx="10042525" cy="821531"/>
            </a:xfrm>
            <a:prstGeom prst="roundRect">
              <a:avLst>
                <a:gd name="adj" fmla="val 13527"/>
              </a:avLst>
            </a:prstGeom>
            <a:solidFill>
              <a:srgbClr val="FBFAF6"/>
            </a:solidFill>
            <a:ln w="6350">
              <a:solidFill>
                <a:srgbClr val="DCD7C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dirty="0">
                <a:ln>
                  <a:noFill/>
                </a:ln>
                <a:solidFill>
                  <a:srgbClr val="5E6E74"/>
                </a:solidFill>
                <a:effectLst/>
                <a:uLnTx/>
                <a:uFillTx/>
                <a:latin typeface="Arial"/>
                <a:ea typeface="+mn-ea"/>
                <a:cs typeface="+mn-cs"/>
              </a:endParaRPr>
            </a:p>
          </p:txBody>
        </p:sp>
        <p:sp>
          <p:nvSpPr>
            <p:cNvPr id="29" name="Text 27"/>
            <p:cNvSpPr/>
            <p:nvPr/>
          </p:nvSpPr>
          <p:spPr>
            <a:xfrm>
              <a:off x="1493527" y="3677543"/>
              <a:ext cx="3731978" cy="25400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8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12262E"/>
                  </a:solidFill>
                  <a:effectLst/>
                  <a:uLnTx/>
                  <a:uFillTx/>
                  <a:latin typeface="Arial" pitchFamily="34" charset="0"/>
                  <a:ea typeface="Arial" pitchFamily="34" charset="-122"/>
                  <a:cs typeface="Arial" pitchFamily="34" charset="-120"/>
                </a:rPr>
                <a:t>Monoallelic, deleterious</a:t>
              </a:r>
              <a:endParaRPr kumimoji="0" lang="en-US" sz="1400" b="0" i="0" u="none" strike="noStrike" kern="1200" cap="none" spc="0" normalizeH="0" baseline="0" noProof="0" dirty="0">
                <a:ln>
                  <a:noFill/>
                </a:ln>
                <a:solidFill>
                  <a:srgbClr val="5E6E74"/>
                </a:solidFill>
                <a:effectLst/>
                <a:uLnTx/>
                <a:uFillTx/>
                <a:latin typeface="Arial" charset="0"/>
                <a:ea typeface="Arial" charset="0"/>
                <a:cs typeface="Arial" charset="0"/>
              </a:endParaRPr>
            </a:p>
          </p:txBody>
        </p:sp>
        <p:sp>
          <p:nvSpPr>
            <p:cNvPr id="30" name="Text 28"/>
            <p:cNvSpPr/>
            <p:nvPr/>
          </p:nvSpPr>
          <p:spPr>
            <a:xfrm>
              <a:off x="1493527" y="3918843"/>
              <a:ext cx="3731978" cy="421481"/>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56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5E6E74"/>
                  </a:solidFill>
                  <a:effectLst/>
                  <a:uLnTx/>
                  <a:uFillTx/>
                  <a:latin typeface="Arial" pitchFamily="34" charset="0"/>
                  <a:ea typeface="Arial" pitchFamily="34" charset="-122"/>
                  <a:cs typeface="Arial" pitchFamily="34" charset="-120"/>
                </a:rPr>
                <a:t>Adult phenotypes, incomplete penetrance: ICP, LPAC, DILI, chronic cholestasis</a:t>
              </a:r>
              <a:endParaRPr kumimoji="0" lang="en-US" sz="1200" b="0" i="0" u="none" strike="noStrike" kern="1200" cap="none" spc="0" normalizeH="0" baseline="0" noProof="0" dirty="0">
                <a:ln>
                  <a:noFill/>
                </a:ln>
                <a:solidFill>
                  <a:srgbClr val="5E6E74"/>
                </a:solidFill>
                <a:effectLst/>
                <a:uLnTx/>
                <a:uFillTx/>
                <a:latin typeface="Arial" charset="0"/>
                <a:ea typeface="Arial" charset="0"/>
                <a:cs typeface="Arial" charset="0"/>
              </a:endParaRPr>
            </a:p>
          </p:txBody>
        </p:sp>
        <p:sp>
          <p:nvSpPr>
            <p:cNvPr id="31" name="Shape 29"/>
            <p:cNvSpPr/>
            <p:nvPr/>
          </p:nvSpPr>
          <p:spPr>
            <a:xfrm>
              <a:off x="5285894" y="3869234"/>
              <a:ext cx="3961453" cy="254000"/>
            </a:xfrm>
            <a:prstGeom prst="roundRect">
              <a:avLst>
                <a:gd name="adj" fmla="val 50000"/>
              </a:avLst>
            </a:prstGeom>
            <a:solidFill>
              <a:srgbClr val="E4E0D5"/>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5E6E74"/>
                </a:solidFill>
                <a:effectLst/>
                <a:uLnTx/>
                <a:uFillTx/>
                <a:latin typeface="Arial"/>
                <a:ea typeface="+mn-ea"/>
                <a:cs typeface="+mn-cs"/>
              </a:endParaRPr>
            </a:p>
          </p:txBody>
        </p:sp>
        <p:sp>
          <p:nvSpPr>
            <p:cNvPr id="32" name="Shape 30"/>
            <p:cNvSpPr/>
            <p:nvPr/>
          </p:nvSpPr>
          <p:spPr>
            <a:xfrm>
              <a:off x="5285894" y="3869234"/>
              <a:ext cx="1782673" cy="254000"/>
            </a:xfrm>
            <a:custGeom>
              <a:avLst/>
              <a:gdLst/>
              <a:ahLst/>
              <a:cxnLst/>
              <a:rect l="l" t="t" r="r" b="b"/>
              <a:pathLst>
                <a:path w="1874540" h="254000">
                  <a:moveTo>
                    <a:pt x="0" y="127000"/>
                  </a:moveTo>
                  <a:arcTo wR="127000" hR="127000" stAng="10800000" swAng="5400000"/>
                  <a:lnTo>
                    <a:pt x="1874540" y="0"/>
                  </a:lnTo>
                  <a:lnTo>
                    <a:pt x="1874540" y="254000"/>
                  </a:lnTo>
                  <a:lnTo>
                    <a:pt x="127000" y="254000"/>
                  </a:lnTo>
                  <a:arcTo wR="127000" hR="127000" stAng="5400000" swAng="5400000"/>
                  <a:close/>
                </a:path>
              </a:pathLst>
            </a:custGeom>
            <a:solidFill>
              <a:srgbClr val="0E667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5E6E74"/>
                </a:solidFill>
                <a:effectLst/>
                <a:uLnTx/>
                <a:uFillTx/>
                <a:latin typeface="Arial"/>
                <a:ea typeface="+mn-ea"/>
                <a:cs typeface="+mn-cs"/>
              </a:endParaRPr>
            </a:p>
          </p:txBody>
        </p:sp>
        <p:sp>
          <p:nvSpPr>
            <p:cNvPr id="33" name="Shape 31"/>
            <p:cNvSpPr/>
            <p:nvPr/>
          </p:nvSpPr>
          <p:spPr>
            <a:xfrm>
              <a:off x="7068567" y="3869234"/>
              <a:ext cx="2178780" cy="254000"/>
            </a:xfrm>
            <a:custGeom>
              <a:avLst/>
              <a:gdLst/>
              <a:ahLst/>
              <a:cxnLst/>
              <a:rect l="l" t="t" r="r" b="b"/>
              <a:pathLst>
                <a:path w="2291060" h="254000">
                  <a:moveTo>
                    <a:pt x="2164060" y="0"/>
                  </a:moveTo>
                  <a:arcTo wR="127000" hR="127000" stAng="16200000" swAng="5400000"/>
                  <a:lnTo>
                    <a:pt x="2291060" y="127000"/>
                  </a:lnTo>
                  <a:arcTo wR="127000" hR="127000" stAng="0" swAng="5400000"/>
                  <a:lnTo>
                    <a:pt x="0" y="254000"/>
                  </a:lnTo>
                  <a:lnTo>
                    <a:pt x="0" y="0"/>
                  </a:lnTo>
                  <a:close/>
                </a:path>
              </a:pathLst>
            </a:custGeom>
            <a:gradFill rotWithShape="1">
              <a:gsLst>
                <a:gs pos="0">
                  <a:srgbClr val="E8923A"/>
                </a:gs>
                <a:gs pos="50000">
                  <a:srgbClr val="E8923A"/>
                </a:gs>
                <a:gs pos="50000">
                  <a:srgbClr val="F4C48E"/>
                </a:gs>
                <a:gs pos="100000">
                  <a:srgbClr val="F4C48E"/>
                </a:gs>
              </a:gsLst>
              <a:lin ang="18900000" scaled="0"/>
            </a:gra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5E6E74"/>
                </a:solidFill>
                <a:effectLst/>
                <a:uLnTx/>
                <a:uFillTx/>
                <a:latin typeface="Arial"/>
                <a:ea typeface="+mn-ea"/>
                <a:cs typeface="+mn-cs"/>
              </a:endParaRPr>
            </a:p>
          </p:txBody>
        </p:sp>
        <p:sp>
          <p:nvSpPr>
            <p:cNvPr id="34" name="Shape 32"/>
            <p:cNvSpPr/>
            <p:nvPr/>
          </p:nvSpPr>
          <p:spPr>
            <a:xfrm>
              <a:off x="9283580" y="3818434"/>
              <a:ext cx="72466" cy="355600"/>
            </a:xfrm>
            <a:prstGeom prst="roundRect">
              <a:avLst>
                <a:gd name="adj" fmla="val 50000"/>
              </a:avLst>
            </a:prstGeom>
            <a:solidFill>
              <a:srgbClr val="12262E"/>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5E6E74"/>
                </a:solidFill>
                <a:effectLst/>
                <a:uLnTx/>
                <a:uFillTx/>
                <a:latin typeface="Arial"/>
                <a:ea typeface="+mn-ea"/>
                <a:cs typeface="+mn-cs"/>
              </a:endParaRPr>
            </a:p>
          </p:txBody>
        </p:sp>
        <p:sp>
          <p:nvSpPr>
            <p:cNvPr id="35" name="Text 33"/>
            <p:cNvSpPr/>
            <p:nvPr/>
          </p:nvSpPr>
          <p:spPr>
            <a:xfrm>
              <a:off x="9474406" y="3818434"/>
              <a:ext cx="1741591" cy="451445"/>
            </a:xfrm>
            <a:prstGeom prst="rect">
              <a:avLst/>
            </a:prstGeom>
            <a:noFill/>
            <a:ln/>
          </p:spPr>
          <p:txBody>
            <a:bodyPr wrap="square" lIns="0" tIns="0" rIns="0" bIns="0" rtlCol="0" anchor="t">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12262E"/>
                  </a:solidFill>
                  <a:effectLst/>
                  <a:uLnTx/>
                  <a:uFillTx/>
                  <a:latin typeface="Arial" pitchFamily="34" charset="0"/>
                  <a:ea typeface="Arial" pitchFamily="34" charset="-122"/>
                  <a:cs typeface="Arial" pitchFamily="34" charset="-120"/>
                </a:rPr>
                <a:t>Variable, Typically Substantial trigger</a:t>
              </a:r>
              <a:endParaRPr kumimoji="0" lang="en-US" sz="1300" b="0" i="0" u="none" strike="noStrike" kern="1200" cap="none" spc="0" normalizeH="0" baseline="0" noProof="0" dirty="0">
                <a:ln>
                  <a:noFill/>
                </a:ln>
                <a:solidFill>
                  <a:srgbClr val="5E6E74"/>
                </a:solidFill>
                <a:effectLst/>
                <a:uLnTx/>
                <a:uFillTx/>
                <a:latin typeface="Arial" charset="0"/>
                <a:ea typeface="Arial" charset="0"/>
                <a:cs typeface="Arial" charset="0"/>
              </a:endParaRPr>
            </a:p>
          </p:txBody>
        </p:sp>
      </p:grpSp>
      <p:grpSp>
        <p:nvGrpSpPr>
          <p:cNvPr id="53" name="Group 52">
            <a:extLst>
              <a:ext uri="{FF2B5EF4-FFF2-40B4-BE49-F238E27FC236}">
                <a16:creationId xmlns:a16="http://schemas.microsoft.com/office/drawing/2014/main" id="{9BD666B1-C91F-0254-7BAA-BC38AD9919BA}"/>
              </a:ext>
            </a:extLst>
          </p:cNvPr>
          <p:cNvGrpSpPr/>
          <p:nvPr/>
        </p:nvGrpSpPr>
        <p:grpSpPr>
          <a:xfrm>
            <a:off x="1473730" y="5429367"/>
            <a:ext cx="10042525" cy="820800"/>
            <a:chOff x="1333499" y="4424614"/>
            <a:chExt cx="10042525" cy="820800"/>
          </a:xfrm>
        </p:grpSpPr>
        <p:sp>
          <p:nvSpPr>
            <p:cNvPr id="36" name="Shape 34"/>
            <p:cNvSpPr/>
            <p:nvPr/>
          </p:nvSpPr>
          <p:spPr>
            <a:xfrm>
              <a:off x="1333499" y="4424614"/>
              <a:ext cx="10042525" cy="820800"/>
            </a:xfrm>
            <a:prstGeom prst="roundRect">
              <a:avLst>
                <a:gd name="adj" fmla="val 17823"/>
              </a:avLst>
            </a:prstGeom>
            <a:solidFill>
              <a:srgbClr val="FBFAF6"/>
            </a:solidFill>
            <a:ln w="6350">
              <a:solidFill>
                <a:srgbClr val="DCD7C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dirty="0">
                <a:ln>
                  <a:noFill/>
                </a:ln>
                <a:solidFill>
                  <a:srgbClr val="5E6E74"/>
                </a:solidFill>
                <a:effectLst/>
                <a:uLnTx/>
                <a:uFillTx/>
                <a:latin typeface="Arial"/>
                <a:ea typeface="+mn-ea"/>
                <a:cs typeface="+mn-cs"/>
              </a:endParaRPr>
            </a:p>
          </p:txBody>
        </p:sp>
        <p:sp>
          <p:nvSpPr>
            <p:cNvPr id="37" name="Text 35"/>
            <p:cNvSpPr/>
            <p:nvPr/>
          </p:nvSpPr>
          <p:spPr>
            <a:xfrm>
              <a:off x="1493527" y="4594324"/>
              <a:ext cx="3731978" cy="25400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8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12262E"/>
                  </a:solidFill>
                  <a:effectLst/>
                  <a:uLnTx/>
                  <a:uFillTx/>
                  <a:latin typeface="Arial" pitchFamily="34" charset="0"/>
                  <a:ea typeface="Arial" pitchFamily="34" charset="-122"/>
                  <a:cs typeface="Arial" pitchFamily="34" charset="-120"/>
                </a:rPr>
                <a:t>Common variant</a:t>
              </a:r>
              <a:endParaRPr kumimoji="0" lang="en-US" sz="1400" b="0" i="0" u="none" strike="noStrike" kern="1200" cap="none" spc="0" normalizeH="0" baseline="0" noProof="0" dirty="0">
                <a:ln>
                  <a:noFill/>
                </a:ln>
                <a:solidFill>
                  <a:srgbClr val="5E6E74"/>
                </a:solidFill>
                <a:effectLst/>
                <a:uLnTx/>
                <a:uFillTx/>
                <a:latin typeface="Arial" charset="0"/>
                <a:ea typeface="Arial" charset="0"/>
                <a:cs typeface="Arial" charset="0"/>
              </a:endParaRPr>
            </a:p>
          </p:txBody>
        </p:sp>
        <p:sp>
          <p:nvSpPr>
            <p:cNvPr id="38" name="Text 36"/>
            <p:cNvSpPr/>
            <p:nvPr/>
          </p:nvSpPr>
          <p:spPr>
            <a:xfrm>
              <a:off x="1493527" y="4835624"/>
              <a:ext cx="3731978" cy="223441"/>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56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5E6E74"/>
                  </a:solidFill>
                  <a:effectLst/>
                  <a:uLnTx/>
                  <a:uFillTx/>
                  <a:latin typeface="Arial" pitchFamily="34" charset="0"/>
                  <a:ea typeface="Arial" pitchFamily="34" charset="-122"/>
                  <a:cs typeface="Arial" pitchFamily="34" charset="-120"/>
                </a:rPr>
                <a:t>Risk modifier, mainly alongside a deleterious variant</a:t>
              </a:r>
              <a:endParaRPr kumimoji="0" lang="en-US" sz="1200" b="0" i="0" u="none" strike="noStrike" kern="1200" cap="none" spc="0" normalizeH="0" baseline="0" noProof="0" dirty="0">
                <a:ln>
                  <a:noFill/>
                </a:ln>
                <a:solidFill>
                  <a:srgbClr val="5E6E74"/>
                </a:solidFill>
                <a:effectLst/>
                <a:uLnTx/>
                <a:uFillTx/>
                <a:latin typeface="Arial" charset="0"/>
                <a:ea typeface="Arial" charset="0"/>
                <a:cs typeface="Arial" charset="0"/>
              </a:endParaRPr>
            </a:p>
          </p:txBody>
        </p:sp>
        <p:sp>
          <p:nvSpPr>
            <p:cNvPr id="39" name="Shape 37"/>
            <p:cNvSpPr/>
            <p:nvPr/>
          </p:nvSpPr>
          <p:spPr>
            <a:xfrm>
              <a:off x="5285894" y="4686995"/>
              <a:ext cx="3961453" cy="254000"/>
            </a:xfrm>
            <a:prstGeom prst="roundRect">
              <a:avLst>
                <a:gd name="adj" fmla="val 50000"/>
              </a:avLst>
            </a:prstGeom>
            <a:solidFill>
              <a:srgbClr val="E4E0D5"/>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5E6E74"/>
                </a:solidFill>
                <a:effectLst/>
                <a:uLnTx/>
                <a:uFillTx/>
                <a:latin typeface="Arial"/>
                <a:ea typeface="+mn-ea"/>
                <a:cs typeface="+mn-cs"/>
              </a:endParaRPr>
            </a:p>
          </p:txBody>
        </p:sp>
        <p:sp>
          <p:nvSpPr>
            <p:cNvPr id="40" name="Shape 38"/>
            <p:cNvSpPr/>
            <p:nvPr/>
          </p:nvSpPr>
          <p:spPr>
            <a:xfrm>
              <a:off x="5285895" y="4686995"/>
              <a:ext cx="475367" cy="254000"/>
            </a:xfrm>
            <a:custGeom>
              <a:avLst/>
              <a:gdLst/>
              <a:ahLst/>
              <a:cxnLst/>
              <a:rect l="l" t="t" r="r" b="b"/>
              <a:pathLst>
                <a:path w="499864" h="254000">
                  <a:moveTo>
                    <a:pt x="0" y="127000"/>
                  </a:moveTo>
                  <a:arcTo wR="127000" hR="127000" stAng="10800000" swAng="5400000"/>
                  <a:lnTo>
                    <a:pt x="499864" y="0"/>
                  </a:lnTo>
                  <a:lnTo>
                    <a:pt x="499864" y="254000"/>
                  </a:lnTo>
                  <a:lnTo>
                    <a:pt x="127000" y="254000"/>
                  </a:lnTo>
                  <a:arcTo wR="127000" hR="127000" stAng="5400000" swAng="5400000"/>
                  <a:close/>
                </a:path>
              </a:pathLst>
            </a:custGeom>
            <a:solidFill>
              <a:srgbClr val="0E667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5E6E74"/>
                </a:solidFill>
                <a:effectLst/>
                <a:uLnTx/>
                <a:uFillTx/>
                <a:latin typeface="Arial"/>
                <a:ea typeface="+mn-ea"/>
                <a:cs typeface="+mn-cs"/>
              </a:endParaRPr>
            </a:p>
          </p:txBody>
        </p:sp>
        <p:sp>
          <p:nvSpPr>
            <p:cNvPr id="41" name="Shape 39"/>
            <p:cNvSpPr/>
            <p:nvPr/>
          </p:nvSpPr>
          <p:spPr>
            <a:xfrm>
              <a:off x="5761260" y="4686995"/>
              <a:ext cx="3486085" cy="254000"/>
            </a:xfrm>
            <a:custGeom>
              <a:avLst/>
              <a:gdLst/>
              <a:ahLst/>
              <a:cxnLst/>
              <a:rect l="l" t="t" r="r" b="b"/>
              <a:pathLst>
                <a:path w="3665736" h="254000">
                  <a:moveTo>
                    <a:pt x="3538736" y="0"/>
                  </a:moveTo>
                  <a:arcTo wR="127000" hR="127000" stAng="16200000" swAng="5400000"/>
                  <a:lnTo>
                    <a:pt x="3665736" y="127000"/>
                  </a:lnTo>
                  <a:arcTo wR="127000" hR="127000" stAng="0" swAng="5400000"/>
                  <a:lnTo>
                    <a:pt x="0" y="254000"/>
                  </a:lnTo>
                  <a:lnTo>
                    <a:pt x="0" y="0"/>
                  </a:lnTo>
                  <a:close/>
                </a:path>
              </a:pathLst>
            </a:custGeom>
            <a:gradFill rotWithShape="1">
              <a:gsLst>
                <a:gs pos="0">
                  <a:srgbClr val="E8923A"/>
                </a:gs>
                <a:gs pos="50000">
                  <a:srgbClr val="E8923A"/>
                </a:gs>
                <a:gs pos="50000">
                  <a:srgbClr val="F4C48E"/>
                </a:gs>
                <a:gs pos="100000">
                  <a:srgbClr val="F4C48E"/>
                </a:gs>
              </a:gsLst>
              <a:lin ang="18900000" scaled="0"/>
            </a:gra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5E6E74"/>
                </a:solidFill>
                <a:effectLst/>
                <a:uLnTx/>
                <a:uFillTx/>
                <a:latin typeface="Arial"/>
                <a:ea typeface="+mn-ea"/>
                <a:cs typeface="+mn-cs"/>
              </a:endParaRPr>
            </a:p>
          </p:txBody>
        </p:sp>
        <p:sp>
          <p:nvSpPr>
            <p:cNvPr id="42" name="Shape 40"/>
            <p:cNvSpPr/>
            <p:nvPr/>
          </p:nvSpPr>
          <p:spPr>
            <a:xfrm>
              <a:off x="9283579" y="4636195"/>
              <a:ext cx="72466" cy="355600"/>
            </a:xfrm>
            <a:prstGeom prst="roundRect">
              <a:avLst>
                <a:gd name="adj" fmla="val 50000"/>
              </a:avLst>
            </a:prstGeom>
            <a:solidFill>
              <a:srgbClr val="12262E"/>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5E6E74"/>
                </a:solidFill>
                <a:effectLst/>
                <a:uLnTx/>
                <a:uFillTx/>
                <a:latin typeface="Arial"/>
                <a:ea typeface="+mn-ea"/>
                <a:cs typeface="+mn-cs"/>
              </a:endParaRPr>
            </a:p>
          </p:txBody>
        </p:sp>
        <p:sp>
          <p:nvSpPr>
            <p:cNvPr id="43" name="Text 41"/>
            <p:cNvSpPr/>
            <p:nvPr/>
          </p:nvSpPr>
          <p:spPr>
            <a:xfrm>
              <a:off x="9525134" y="4599384"/>
              <a:ext cx="1741590" cy="4546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9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12262E"/>
                  </a:solidFill>
                  <a:effectLst/>
                  <a:uLnTx/>
                  <a:uFillTx/>
                  <a:latin typeface="Arial" pitchFamily="34" charset="0"/>
                  <a:ea typeface="Arial" pitchFamily="34" charset="-122"/>
                  <a:cs typeface="Arial" pitchFamily="34" charset="-120"/>
                </a:rPr>
                <a:t>Essential, with other hits</a:t>
              </a:r>
              <a:endParaRPr kumimoji="0" lang="en-US" sz="1300" b="0" i="0" u="none" strike="noStrike" kern="1200" cap="none" spc="0" normalizeH="0" baseline="0" noProof="0" dirty="0">
                <a:ln>
                  <a:noFill/>
                </a:ln>
                <a:solidFill>
                  <a:srgbClr val="5E6E74"/>
                </a:solidFill>
                <a:effectLst/>
                <a:uLnTx/>
                <a:uFillTx/>
                <a:latin typeface="Arial" charset="0"/>
                <a:ea typeface="Arial" charset="0"/>
                <a:cs typeface="Arial" charset="0"/>
              </a:endParaRPr>
            </a:p>
          </p:txBody>
        </p:sp>
      </p:grpSp>
      <p:sp>
        <p:nvSpPr>
          <p:cNvPr id="54" name="Star: 7 Points 53">
            <a:extLst>
              <a:ext uri="{FF2B5EF4-FFF2-40B4-BE49-F238E27FC236}">
                <a16:creationId xmlns:a16="http://schemas.microsoft.com/office/drawing/2014/main" id="{9B5FA815-2D8E-DE55-AAF7-D0FE01F3F432}"/>
              </a:ext>
            </a:extLst>
          </p:cNvPr>
          <p:cNvSpPr/>
          <p:nvPr/>
        </p:nvSpPr>
        <p:spPr>
          <a:xfrm>
            <a:off x="29115" y="2093218"/>
            <a:ext cx="1444615" cy="914132"/>
          </a:xfrm>
          <a:prstGeom prst="star7">
            <a:avLst/>
          </a:prstGeom>
          <a:solidFill>
            <a:srgbClr val="0E6670"/>
          </a:solidFill>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E8923A"/>
                </a:solidFill>
                <a:effectLst>
                  <a:outerShdw blurRad="38100" dist="38100" dir="2700000" algn="tl">
                    <a:srgbClr val="000000">
                      <a:alpha val="43137"/>
                    </a:srgbClr>
                  </a:outerShdw>
                </a:effectLst>
                <a:uLnTx/>
                <a:uFillTx/>
                <a:latin typeface="Arial"/>
                <a:ea typeface="+mn-ea"/>
                <a:cs typeface="+mn-cs"/>
              </a:rPr>
              <a:t>Early Death/ Transplant</a:t>
            </a:r>
            <a:endParaRPr kumimoji="0" lang="en-AU" sz="1100" b="1" i="0" u="none" strike="noStrike" kern="1200" cap="none" spc="0" normalizeH="0" baseline="0" noProof="0" dirty="0">
              <a:ln>
                <a:noFill/>
              </a:ln>
              <a:solidFill>
                <a:srgbClr val="E8923A"/>
              </a:solidFill>
              <a:effectLst>
                <a:outerShdw blurRad="38100" dist="38100" dir="2700000" algn="tl">
                  <a:srgbClr val="000000">
                    <a:alpha val="43137"/>
                  </a:srgbClr>
                </a:outerShdw>
              </a:effectLst>
              <a:uLnTx/>
              <a:uFillTx/>
              <a:latin typeface="Arial"/>
              <a:ea typeface="+mn-ea"/>
              <a:cs typeface="+mn-cs"/>
            </a:endParaRPr>
          </a:p>
        </p:txBody>
      </p:sp>
      <p:sp>
        <p:nvSpPr>
          <p:cNvPr id="56" name="Star: 7 Points 55">
            <a:extLst>
              <a:ext uri="{FF2B5EF4-FFF2-40B4-BE49-F238E27FC236}">
                <a16:creationId xmlns:a16="http://schemas.microsoft.com/office/drawing/2014/main" id="{8A886A38-19C3-A928-3DD6-0FE58D2231DE}"/>
              </a:ext>
            </a:extLst>
          </p:cNvPr>
          <p:cNvSpPr/>
          <p:nvPr/>
        </p:nvSpPr>
        <p:spPr>
          <a:xfrm>
            <a:off x="53503" y="3071118"/>
            <a:ext cx="1444615" cy="914132"/>
          </a:xfrm>
          <a:prstGeom prst="star7">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0E6670"/>
                </a:solidFill>
                <a:effectLst>
                  <a:outerShdw blurRad="38100" dist="38100" dir="2700000" algn="tl">
                    <a:srgbClr val="000000">
                      <a:alpha val="43137"/>
                    </a:srgbClr>
                  </a:outerShdw>
                </a:effectLst>
                <a:uLnTx/>
                <a:uFillTx/>
                <a:latin typeface="Arial"/>
                <a:ea typeface="+mn-ea"/>
                <a:cs typeface="+mn-cs"/>
              </a:rPr>
              <a:t>Pediatric and Young Adult</a:t>
            </a:r>
            <a:endParaRPr kumimoji="0" lang="en-AU" sz="1100" b="1" i="0" u="none" strike="noStrike" kern="1200" cap="none" spc="0" normalizeH="0" baseline="0" noProof="0" dirty="0">
              <a:ln>
                <a:noFill/>
              </a:ln>
              <a:solidFill>
                <a:srgbClr val="0E6670"/>
              </a:solidFill>
              <a:effectLst>
                <a:outerShdw blurRad="38100" dist="38100" dir="2700000" algn="tl">
                  <a:srgbClr val="000000">
                    <a:alpha val="43137"/>
                  </a:srgbClr>
                </a:outerShdw>
              </a:effectLst>
              <a:uLnTx/>
              <a:uFillTx/>
              <a:latin typeface="Arial"/>
              <a:ea typeface="+mn-ea"/>
              <a:cs typeface="+mn-cs"/>
            </a:endParaRPr>
          </a:p>
        </p:txBody>
      </p:sp>
      <p:sp>
        <p:nvSpPr>
          <p:cNvPr id="58" name="Star: 7 Points 57">
            <a:extLst>
              <a:ext uri="{FF2B5EF4-FFF2-40B4-BE49-F238E27FC236}">
                <a16:creationId xmlns:a16="http://schemas.microsoft.com/office/drawing/2014/main" id="{7FB5D050-D741-7742-77B6-B16C7DBE0DBB}"/>
              </a:ext>
            </a:extLst>
          </p:cNvPr>
          <p:cNvSpPr/>
          <p:nvPr/>
        </p:nvSpPr>
        <p:spPr>
          <a:xfrm>
            <a:off x="53504" y="4207596"/>
            <a:ext cx="1444615" cy="914132"/>
          </a:xfrm>
          <a:prstGeom prst="star7">
            <a:avLst/>
          </a:prstGeom>
          <a:solidFill>
            <a:srgbClr val="0E6670"/>
          </a:solidFill>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E8923A"/>
                </a:solidFill>
                <a:effectLst>
                  <a:outerShdw blurRad="38100" dist="38100" dir="2700000" algn="tl">
                    <a:srgbClr val="000000">
                      <a:alpha val="43137"/>
                    </a:srgbClr>
                  </a:outerShdw>
                </a:effectLst>
                <a:uLnTx/>
                <a:uFillTx/>
                <a:latin typeface="Arial"/>
                <a:ea typeface="+mn-ea"/>
                <a:cs typeface="+mn-cs"/>
              </a:rPr>
              <a:t>Adult Phenotypes</a:t>
            </a:r>
            <a:endParaRPr kumimoji="0" lang="en-AU" sz="1100" b="1" i="0" u="none" strike="noStrike" kern="1200" cap="none" spc="0" normalizeH="0" baseline="0" noProof="0" dirty="0">
              <a:ln>
                <a:noFill/>
              </a:ln>
              <a:solidFill>
                <a:srgbClr val="E8923A"/>
              </a:solidFill>
              <a:effectLst>
                <a:outerShdw blurRad="38100" dist="38100" dir="2700000" algn="tl">
                  <a:srgbClr val="000000">
                    <a:alpha val="43137"/>
                  </a:srgbClr>
                </a:outerShdw>
              </a:effectLst>
              <a:uLnTx/>
              <a:uFillTx/>
              <a:latin typeface="Arial"/>
              <a:ea typeface="+mn-ea"/>
              <a:cs typeface="+mn-cs"/>
            </a:endParaRPr>
          </a:p>
        </p:txBody>
      </p:sp>
      <p:sp>
        <p:nvSpPr>
          <p:cNvPr id="60" name="Star: 7 Points 59">
            <a:extLst>
              <a:ext uri="{FF2B5EF4-FFF2-40B4-BE49-F238E27FC236}">
                <a16:creationId xmlns:a16="http://schemas.microsoft.com/office/drawing/2014/main" id="{65A5D52E-9D8B-C5A4-0BFD-56C63C56DCC5}"/>
              </a:ext>
            </a:extLst>
          </p:cNvPr>
          <p:cNvSpPr/>
          <p:nvPr/>
        </p:nvSpPr>
        <p:spPr>
          <a:xfrm>
            <a:off x="0" y="5302801"/>
            <a:ext cx="1559028" cy="914132"/>
          </a:xfrm>
          <a:prstGeom prst="star7">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0E6670"/>
                </a:solidFill>
                <a:effectLst>
                  <a:outerShdw blurRad="38100" dist="38100" dir="2700000" algn="tl">
                    <a:srgbClr val="000000">
                      <a:alpha val="43137"/>
                    </a:srgbClr>
                  </a:outerShdw>
                </a:effectLst>
                <a:uLnTx/>
                <a:uFillTx/>
                <a:latin typeface="Arial"/>
                <a:ea typeface="+mn-ea"/>
                <a:cs typeface="+mn-cs"/>
              </a:rPr>
              <a:t>Minimal Significance </a:t>
            </a:r>
            <a:endParaRPr kumimoji="0" lang="en-AU" sz="1100" b="1" i="0" u="none" strike="noStrike" kern="1200" cap="none" spc="0" normalizeH="0" baseline="0" noProof="0" dirty="0">
              <a:ln>
                <a:noFill/>
              </a:ln>
              <a:solidFill>
                <a:srgbClr val="0E6670"/>
              </a:solidFill>
              <a:effectLst>
                <a:outerShdw blurRad="38100" dist="38100" dir="2700000" algn="tl">
                  <a:srgbClr val="000000">
                    <a:alpha val="43137"/>
                  </a:srgbClr>
                </a:outerShdw>
              </a:effectLst>
              <a:uLnTx/>
              <a:uFillTx/>
              <a:latin typeface="Arial"/>
              <a:ea typeface="+mn-ea"/>
              <a:cs typeface="+mn-cs"/>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3" presetClass="emph" presetSubtype="2" fill="hold" nodeType="clickEffect">
                                  <p:stCondLst>
                                    <p:cond delay="0"/>
                                  </p:stCondLst>
                                  <p:childTnLst>
                                    <p:animClr clrSpc="rgb" dir="cw">
                                      <p:cBhvr override="childStyle">
                                        <p:cTn id="14" dur="500" fill="hold"/>
                                        <p:tgtEl>
                                          <p:spTgt spid="9">
                                            <p:txEl>
                                              <p:pRg st="0" end="0"/>
                                            </p:txEl>
                                          </p:spTgt>
                                        </p:tgtEl>
                                        <p:attrNameLst>
                                          <p:attrName>style.color</p:attrName>
                                        </p:attrNameLst>
                                      </p:cBhvr>
                                      <p:to>
                                        <a:srgbClr val="A40000"/>
                                      </p:to>
                                    </p:animClr>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56" grpId="0" animBg="1"/>
      <p:bldP spid="58" grpId="0" animBg="1"/>
      <p:bldP spid="60"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6F3EC"/>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812800" y="411558"/>
            <a:ext cx="8934704" cy="805061"/>
          </a:xfrm>
          <a:prstGeom prst="rect">
            <a:avLst/>
          </a:prstGeom>
          <a:noFill/>
          <a:ln/>
        </p:spPr>
        <p:txBody>
          <a:bodyPr wrap="square" lIns="0" tIns="0" rIns="0" bIns="0" rtlCol="0" anchor="t">
            <a:normAutofit/>
          </a:bodyPr>
          <a:lstStyle/>
          <a:p>
            <a:pPr marL="0" indent="0" algn="l">
              <a:lnSpc>
                <a:spcPts val="3080"/>
              </a:lnSpc>
              <a:buNone/>
            </a:pPr>
            <a:r>
              <a:rPr lang="en-US" sz="2800" b="1" i="0" dirty="0">
                <a:solidFill>
                  <a:srgbClr val="12262E"/>
                </a:solidFill>
                <a:latin typeface="Georgia" pitchFamily="18" charset="0"/>
                <a:ea typeface="Georgia" pitchFamily="18" charset="-122"/>
                <a:cs typeface="Georgia" pitchFamily="18" charset="-120"/>
              </a:rPr>
              <a:t>Four genes that matter most in adult clinics, but you need to remember two</a:t>
            </a:r>
            <a:endParaRPr lang="en-US" sz="2800" dirty="0">
              <a:latin typeface="Georgia" charset="0"/>
              <a:ea typeface="Georgia" charset="0"/>
              <a:cs typeface="Georgia" charset="0"/>
            </a:endParaRPr>
          </a:p>
        </p:txBody>
      </p:sp>
      <p:graphicFrame>
        <p:nvGraphicFramePr>
          <p:cNvPr id="4" name="Table 0"/>
          <p:cNvGraphicFramePr>
            <a:graphicFrameLocks noGrp="1"/>
          </p:cNvGraphicFramePr>
          <p:nvPr>
            <p:extLst>
              <p:ext uri="{D42A27DB-BD31-4B8C-83A1-F6EECF244321}">
                <p14:modId xmlns:p14="http://schemas.microsoft.com/office/powerpoint/2010/main" val="847912602"/>
              </p:ext>
            </p:extLst>
          </p:nvPr>
        </p:nvGraphicFramePr>
        <p:xfrm>
          <a:off x="825500" y="1753195"/>
          <a:ext cx="10883393" cy="2951759"/>
        </p:xfrm>
        <a:graphic>
          <a:graphicData uri="http://schemas.openxmlformats.org/drawingml/2006/table">
            <a:tbl>
              <a:tblPr/>
              <a:tblGrid>
                <a:gridCol w="1959011">
                  <a:extLst>
                    <a:ext uri="{9D8B030D-6E8A-4147-A177-3AD203B41FA5}">
                      <a16:colId xmlns:a16="http://schemas.microsoft.com/office/drawing/2014/main" val="20000"/>
                    </a:ext>
                  </a:extLst>
                </a:gridCol>
                <a:gridCol w="2101525">
                  <a:extLst>
                    <a:ext uri="{9D8B030D-6E8A-4147-A177-3AD203B41FA5}">
                      <a16:colId xmlns:a16="http://schemas.microsoft.com/office/drawing/2014/main" val="20001"/>
                    </a:ext>
                  </a:extLst>
                </a:gridCol>
                <a:gridCol w="1191491">
                  <a:extLst>
                    <a:ext uri="{9D8B030D-6E8A-4147-A177-3AD203B41FA5}">
                      <a16:colId xmlns:a16="http://schemas.microsoft.com/office/drawing/2014/main" val="20002"/>
                    </a:ext>
                  </a:extLst>
                </a:gridCol>
                <a:gridCol w="2770909">
                  <a:extLst>
                    <a:ext uri="{9D8B030D-6E8A-4147-A177-3AD203B41FA5}">
                      <a16:colId xmlns:a16="http://schemas.microsoft.com/office/drawing/2014/main" val="20003"/>
                    </a:ext>
                  </a:extLst>
                </a:gridCol>
                <a:gridCol w="2860457">
                  <a:extLst>
                    <a:ext uri="{9D8B030D-6E8A-4147-A177-3AD203B41FA5}">
                      <a16:colId xmlns:a16="http://schemas.microsoft.com/office/drawing/2014/main" val="20004"/>
                    </a:ext>
                  </a:extLst>
                </a:gridCol>
              </a:tblGrid>
              <a:tr h="359271">
                <a:tc>
                  <a:txBody>
                    <a:bodyPr/>
                    <a:lstStyle/>
                    <a:p>
                      <a:pPr marL="0" indent="0">
                        <a:lnSpc>
                          <a:spcPts val="1820"/>
                        </a:lnSpc>
                        <a:buNone/>
                      </a:pPr>
                      <a:r>
                        <a:rPr lang="en-US" sz="1300" b="1" dirty="0">
                          <a:solidFill>
                            <a:srgbClr val="12262E"/>
                          </a:solidFill>
                          <a:latin typeface="Arial" pitchFamily="34" charset="0"/>
                          <a:ea typeface="Arial" pitchFamily="34" charset="-122"/>
                          <a:cs typeface="Arial" pitchFamily="34" charset="-120"/>
                        </a:rPr>
                        <a:t>Gene · protein</a:t>
                      </a:r>
                      <a:endParaRPr lang="en-US" sz="1300" dirty="0">
                        <a:latin typeface="Arial" charset="0"/>
                        <a:ea typeface="Arial" charset="0"/>
                        <a:cs typeface="Arial" charset="0"/>
                      </a:endParaRPr>
                    </a:p>
                  </a:txBody>
                  <a:tcPr marL="57785" marR="57785" marT="57785" marB="57785">
                    <a:lnL w="12700" cap="flat" cmpd="sng" algn="ctr">
                      <a:solidFill>
                        <a:srgbClr val="C4C2BC"/>
                      </a:solidFill>
                      <a:prstDash val="solid"/>
                      <a:round/>
                      <a:headEnd type="none" w="med" len="med"/>
                      <a:tailEnd type="none" w="med" len="med"/>
                    </a:lnL>
                    <a:lnR w="12700" cap="flat" cmpd="sng" algn="ctr">
                      <a:solidFill>
                        <a:srgbClr val="B6B4AF"/>
                      </a:solidFill>
                      <a:prstDash val="solid"/>
                      <a:round/>
                      <a:headEnd type="none" w="med" len="med"/>
                      <a:tailEnd type="none" w="med" len="med"/>
                    </a:lnR>
                    <a:lnT w="12700" cap="flat" cmpd="sng" algn="ctr">
                      <a:solidFill>
                        <a:srgbClr val="C4C2BC"/>
                      </a:solidFill>
                      <a:prstDash val="solid"/>
                      <a:round/>
                      <a:headEnd type="none" w="med" len="med"/>
                      <a:tailEnd type="none" w="med" len="med"/>
                    </a:lnT>
                    <a:lnB w="12700" cap="flat" cmpd="sng" algn="ctr">
                      <a:solidFill>
                        <a:srgbClr val="B6B4AF"/>
                      </a:solidFill>
                      <a:prstDash val="solid"/>
                      <a:round/>
                      <a:headEnd type="none" w="med" len="med"/>
                      <a:tailEnd type="none" w="med" len="med"/>
                    </a:lnB>
                    <a:solidFill>
                      <a:srgbClr val="E4E1DB"/>
                    </a:solidFill>
                  </a:tcPr>
                </a:tc>
                <a:tc>
                  <a:txBody>
                    <a:bodyPr/>
                    <a:lstStyle/>
                    <a:p>
                      <a:pPr marL="0" indent="0">
                        <a:lnSpc>
                          <a:spcPts val="1820"/>
                        </a:lnSpc>
                        <a:buNone/>
                      </a:pPr>
                      <a:r>
                        <a:rPr lang="en-US" sz="1300" b="1" dirty="0">
                          <a:solidFill>
                            <a:srgbClr val="12262E"/>
                          </a:solidFill>
                          <a:latin typeface="Arial" pitchFamily="34" charset="0"/>
                          <a:ea typeface="Arial" pitchFamily="34" charset="-122"/>
                          <a:cs typeface="Arial" pitchFamily="34" charset="-120"/>
                        </a:rPr>
                        <a:t>What fails</a:t>
                      </a:r>
                      <a:endParaRPr lang="en-US" sz="1300" dirty="0">
                        <a:latin typeface="Arial" charset="0"/>
                        <a:ea typeface="Arial" charset="0"/>
                        <a:cs typeface="Arial" charset="0"/>
                      </a:endParaRPr>
                    </a:p>
                  </a:txBody>
                  <a:tcPr marL="57785" marR="57785" marT="57785" marB="57785">
                    <a:lnL w="12700" cap="flat" cmpd="sng" algn="ctr">
                      <a:solidFill>
                        <a:srgbClr val="B6B4AF"/>
                      </a:solidFill>
                      <a:prstDash val="solid"/>
                      <a:round/>
                      <a:headEnd type="none" w="med" len="med"/>
                      <a:tailEnd type="none" w="med" len="med"/>
                    </a:lnL>
                    <a:lnR w="12700" cap="flat" cmpd="sng" algn="ctr">
                      <a:solidFill>
                        <a:srgbClr val="B6B4AF"/>
                      </a:solidFill>
                      <a:prstDash val="solid"/>
                      <a:round/>
                      <a:headEnd type="none" w="med" len="med"/>
                      <a:tailEnd type="none" w="med" len="med"/>
                    </a:lnR>
                    <a:lnT w="12700" cap="flat" cmpd="sng" algn="ctr">
                      <a:solidFill>
                        <a:srgbClr val="C4C2BC"/>
                      </a:solidFill>
                      <a:prstDash val="solid"/>
                      <a:round/>
                      <a:headEnd type="none" w="med" len="med"/>
                      <a:tailEnd type="none" w="med" len="med"/>
                    </a:lnT>
                    <a:lnB w="12700" cap="flat" cmpd="sng" algn="ctr">
                      <a:solidFill>
                        <a:srgbClr val="B6B4AF"/>
                      </a:solidFill>
                      <a:prstDash val="solid"/>
                      <a:round/>
                      <a:headEnd type="none" w="med" len="med"/>
                      <a:tailEnd type="none" w="med" len="med"/>
                    </a:lnB>
                    <a:solidFill>
                      <a:srgbClr val="E4E1DB"/>
                    </a:solidFill>
                  </a:tcPr>
                </a:tc>
                <a:tc>
                  <a:txBody>
                    <a:bodyPr/>
                    <a:lstStyle/>
                    <a:p>
                      <a:pPr marL="0" indent="0">
                        <a:lnSpc>
                          <a:spcPts val="1820"/>
                        </a:lnSpc>
                        <a:buNone/>
                      </a:pPr>
                      <a:r>
                        <a:rPr lang="en-US" sz="1300" b="1" dirty="0">
                          <a:solidFill>
                            <a:srgbClr val="12262E"/>
                          </a:solidFill>
                          <a:latin typeface="Arial" pitchFamily="34" charset="0"/>
                          <a:ea typeface="Arial" pitchFamily="34" charset="-122"/>
                          <a:cs typeface="Arial" pitchFamily="34" charset="-120"/>
                        </a:rPr>
                        <a:t>GGT</a:t>
                      </a:r>
                      <a:endParaRPr lang="en-US" sz="1300" dirty="0">
                        <a:latin typeface="Arial" charset="0"/>
                        <a:ea typeface="Arial" charset="0"/>
                        <a:cs typeface="Arial" charset="0"/>
                      </a:endParaRPr>
                    </a:p>
                  </a:txBody>
                  <a:tcPr marL="57785" marR="57785" marT="57785" marB="57785">
                    <a:lnL w="12700" cap="flat" cmpd="sng" algn="ctr">
                      <a:solidFill>
                        <a:srgbClr val="B6B4AF"/>
                      </a:solidFill>
                      <a:prstDash val="solid"/>
                      <a:round/>
                      <a:headEnd type="none" w="med" len="med"/>
                      <a:tailEnd type="none" w="med" len="med"/>
                    </a:lnL>
                    <a:lnR w="12700" cap="flat" cmpd="sng" algn="ctr">
                      <a:solidFill>
                        <a:srgbClr val="B6B4AF"/>
                      </a:solidFill>
                      <a:prstDash val="solid"/>
                      <a:round/>
                      <a:headEnd type="none" w="med" len="med"/>
                      <a:tailEnd type="none" w="med" len="med"/>
                    </a:lnR>
                    <a:lnT w="12700" cap="flat" cmpd="sng" algn="ctr">
                      <a:solidFill>
                        <a:srgbClr val="C4C2BC"/>
                      </a:solidFill>
                      <a:prstDash val="solid"/>
                      <a:round/>
                      <a:headEnd type="none" w="med" len="med"/>
                      <a:tailEnd type="none" w="med" len="med"/>
                    </a:lnT>
                    <a:lnB w="12700" cap="flat" cmpd="sng" algn="ctr">
                      <a:solidFill>
                        <a:srgbClr val="B6B4AF"/>
                      </a:solidFill>
                      <a:prstDash val="solid"/>
                      <a:round/>
                      <a:headEnd type="none" w="med" len="med"/>
                      <a:tailEnd type="none" w="med" len="med"/>
                    </a:lnB>
                    <a:solidFill>
                      <a:srgbClr val="E4E1DB"/>
                    </a:solidFill>
                  </a:tcPr>
                </a:tc>
                <a:tc>
                  <a:txBody>
                    <a:bodyPr/>
                    <a:lstStyle/>
                    <a:p>
                      <a:pPr marL="0" indent="0">
                        <a:lnSpc>
                          <a:spcPts val="1820"/>
                        </a:lnSpc>
                        <a:buNone/>
                      </a:pPr>
                      <a:r>
                        <a:rPr lang="en-US" sz="1300" b="1" dirty="0">
                          <a:solidFill>
                            <a:srgbClr val="12262E"/>
                          </a:solidFill>
                          <a:latin typeface="Arial" pitchFamily="34" charset="0"/>
                          <a:ea typeface="Arial" pitchFamily="34" charset="-122"/>
                          <a:cs typeface="Arial" pitchFamily="34" charset="-120"/>
                        </a:rPr>
                        <a:t>Adult presentations</a:t>
                      </a:r>
                      <a:endParaRPr lang="en-US" sz="1300" dirty="0">
                        <a:latin typeface="Arial" charset="0"/>
                        <a:ea typeface="Arial" charset="0"/>
                        <a:cs typeface="Arial" charset="0"/>
                      </a:endParaRPr>
                    </a:p>
                  </a:txBody>
                  <a:tcPr marL="57785" marR="57785" marT="57785" marB="57785">
                    <a:lnL w="12700" cap="flat" cmpd="sng" algn="ctr">
                      <a:solidFill>
                        <a:srgbClr val="B6B4AF"/>
                      </a:solidFill>
                      <a:prstDash val="solid"/>
                      <a:round/>
                      <a:headEnd type="none" w="med" len="med"/>
                      <a:tailEnd type="none" w="med" len="med"/>
                    </a:lnL>
                    <a:lnR w="12700" cap="flat" cmpd="sng" algn="ctr">
                      <a:solidFill>
                        <a:srgbClr val="B6B4AF"/>
                      </a:solidFill>
                      <a:prstDash val="solid"/>
                      <a:round/>
                      <a:headEnd type="none" w="med" len="med"/>
                      <a:tailEnd type="none" w="med" len="med"/>
                    </a:lnR>
                    <a:lnT w="12700" cap="flat" cmpd="sng" algn="ctr">
                      <a:solidFill>
                        <a:srgbClr val="C4C2BC"/>
                      </a:solidFill>
                      <a:prstDash val="solid"/>
                      <a:round/>
                      <a:headEnd type="none" w="med" len="med"/>
                      <a:tailEnd type="none" w="med" len="med"/>
                    </a:lnT>
                    <a:lnB w="12700" cap="flat" cmpd="sng" algn="ctr">
                      <a:solidFill>
                        <a:srgbClr val="B6B4AF"/>
                      </a:solidFill>
                      <a:prstDash val="solid"/>
                      <a:round/>
                      <a:headEnd type="none" w="med" len="med"/>
                      <a:tailEnd type="none" w="med" len="med"/>
                    </a:lnB>
                    <a:solidFill>
                      <a:srgbClr val="E4E1DB"/>
                    </a:solidFill>
                  </a:tcPr>
                </a:tc>
                <a:tc>
                  <a:txBody>
                    <a:bodyPr/>
                    <a:lstStyle/>
                    <a:p>
                      <a:pPr marL="0" indent="0">
                        <a:lnSpc>
                          <a:spcPts val="1820"/>
                        </a:lnSpc>
                        <a:buNone/>
                      </a:pPr>
                      <a:r>
                        <a:rPr lang="en-US" sz="1300" b="1" dirty="0">
                          <a:solidFill>
                            <a:srgbClr val="12262E"/>
                          </a:solidFill>
                          <a:latin typeface="Arial" pitchFamily="34" charset="0"/>
                          <a:ea typeface="Arial" pitchFamily="34" charset="-122"/>
                          <a:cs typeface="Arial" pitchFamily="34" charset="-120"/>
                        </a:rPr>
                        <a:t>Beyond the liver</a:t>
                      </a:r>
                      <a:endParaRPr lang="en-US" sz="1300" dirty="0">
                        <a:latin typeface="Arial" charset="0"/>
                        <a:ea typeface="Arial" charset="0"/>
                        <a:cs typeface="Arial" charset="0"/>
                      </a:endParaRPr>
                    </a:p>
                  </a:txBody>
                  <a:tcPr marL="57785" marR="57785" marT="57785" marB="57785">
                    <a:lnL w="12700" cap="flat" cmpd="sng" algn="ctr">
                      <a:solidFill>
                        <a:srgbClr val="B6B4AF"/>
                      </a:solidFill>
                      <a:prstDash val="solid"/>
                      <a:round/>
                      <a:headEnd type="none" w="med" len="med"/>
                      <a:tailEnd type="none" w="med" len="med"/>
                    </a:lnL>
                    <a:lnR w="12700" cap="flat" cmpd="sng" algn="ctr">
                      <a:solidFill>
                        <a:srgbClr val="B6B4AF"/>
                      </a:solidFill>
                      <a:prstDash val="solid"/>
                      <a:round/>
                      <a:headEnd type="none" w="med" len="med"/>
                      <a:tailEnd type="none" w="med" len="med"/>
                    </a:lnR>
                    <a:lnT w="12700" cap="flat" cmpd="sng" algn="ctr">
                      <a:solidFill>
                        <a:srgbClr val="C4C2BC"/>
                      </a:solidFill>
                      <a:prstDash val="solid"/>
                      <a:round/>
                      <a:headEnd type="none" w="med" len="med"/>
                      <a:tailEnd type="none" w="med" len="med"/>
                    </a:lnT>
                    <a:lnB w="12700" cap="flat" cmpd="sng" algn="ctr">
                      <a:solidFill>
                        <a:srgbClr val="B6B4AF"/>
                      </a:solidFill>
                      <a:prstDash val="solid"/>
                      <a:round/>
                      <a:headEnd type="none" w="med" len="med"/>
                      <a:tailEnd type="none" w="med" len="med"/>
                    </a:lnB>
                    <a:solidFill>
                      <a:srgbClr val="E4E1DB"/>
                    </a:solidFill>
                  </a:tcPr>
                </a:tc>
                <a:extLst>
                  <a:ext uri="{0D108BD9-81ED-4DB2-BD59-A6C34878D82A}">
                    <a16:rowId xmlns:a16="http://schemas.microsoft.com/office/drawing/2014/main" val="10000"/>
                  </a:ext>
                </a:extLst>
              </a:tr>
              <a:tr h="590352">
                <a:tc>
                  <a:txBody>
                    <a:bodyPr/>
                    <a:lstStyle/>
                    <a:p>
                      <a:pPr marL="0" indent="0">
                        <a:lnSpc>
                          <a:spcPts val="1820"/>
                        </a:lnSpc>
                        <a:buNone/>
                      </a:pPr>
                      <a:r>
                        <a:rPr lang="en-US" sz="1300" b="1" dirty="0">
                          <a:solidFill>
                            <a:srgbClr val="C00000"/>
                          </a:solidFill>
                          <a:effectLst>
                            <a:outerShdw blurRad="38100" dist="38100" dir="2700000" algn="tl">
                              <a:srgbClr val="000000">
                                <a:alpha val="43137"/>
                              </a:srgbClr>
                            </a:outerShdw>
                          </a:effectLst>
                          <a:latin typeface="Arial" pitchFamily="34" charset="0"/>
                          <a:ea typeface="Arial" pitchFamily="34" charset="-122"/>
                          <a:cs typeface="Arial" pitchFamily="34" charset="-120"/>
                        </a:rPr>
                        <a:t>ABCB4</a:t>
                      </a:r>
                      <a:r>
                        <a:rPr lang="en-US" sz="1300" dirty="0">
                          <a:solidFill>
                            <a:srgbClr val="12262E"/>
                          </a:solidFill>
                          <a:latin typeface="Arial" pitchFamily="34" charset="0"/>
                          <a:ea typeface="Arial" pitchFamily="34" charset="-122"/>
                          <a:cs typeface="Arial" pitchFamily="34" charset="-120"/>
                        </a:rPr>
                        <a:t> · MDR3</a:t>
                      </a:r>
                      <a:endParaRPr lang="en-US" sz="1300" dirty="0">
                        <a:latin typeface="Arial" charset="0"/>
                        <a:ea typeface="Arial" charset="0"/>
                        <a:cs typeface="Arial" charset="0"/>
                      </a:endParaRPr>
                    </a:p>
                  </a:txBody>
                  <a:tcPr marL="57785" marR="57785" marT="57785" marB="57785">
                    <a:lnL w="12700" cap="flat" cmpd="sng" algn="ctr">
                      <a:solidFill>
                        <a:srgbClr val="C4C2BC"/>
                      </a:solidFill>
                      <a:prstDash val="solid"/>
                      <a:round/>
                      <a:headEnd type="none" w="med" len="med"/>
                      <a:tailEnd type="none" w="med" len="med"/>
                    </a:lnL>
                    <a:lnR w="12700" cap="flat" cmpd="sng" algn="ctr">
                      <a:solidFill>
                        <a:srgbClr val="B5BFB8"/>
                      </a:solidFill>
                      <a:prstDash val="solid"/>
                      <a:round/>
                      <a:headEnd type="none" w="med" len="med"/>
                      <a:tailEnd type="none" w="med" len="med"/>
                    </a:lnR>
                    <a:lnT w="12700" cap="flat" cmpd="sng" algn="ctr">
                      <a:solidFill>
                        <a:srgbClr val="B6B4AF"/>
                      </a:solidFill>
                      <a:prstDash val="solid"/>
                      <a:round/>
                      <a:headEnd type="none" w="med" len="med"/>
                      <a:tailEnd type="none" w="med" len="med"/>
                    </a:lnT>
                    <a:lnB w="12700" cap="flat" cmpd="sng" algn="ctr">
                      <a:solidFill>
                        <a:srgbClr val="B5BFB8"/>
                      </a:solidFill>
                      <a:prstDash val="solid"/>
                      <a:round/>
                      <a:headEnd type="none" w="med" len="med"/>
                      <a:tailEnd type="none" w="med" len="med"/>
                    </a:lnB>
                    <a:solidFill>
                      <a:srgbClr val="E3EFE6"/>
                    </a:solidFill>
                  </a:tcPr>
                </a:tc>
                <a:tc>
                  <a:txBody>
                    <a:bodyPr/>
                    <a:lstStyle/>
                    <a:p>
                      <a:pPr marL="0" indent="0">
                        <a:lnSpc>
                          <a:spcPts val="1820"/>
                        </a:lnSpc>
                        <a:buNone/>
                      </a:pPr>
                      <a:r>
                        <a:rPr lang="en-US" sz="1300" dirty="0">
                          <a:solidFill>
                            <a:srgbClr val="12262E"/>
                          </a:solidFill>
                          <a:latin typeface="Arial" pitchFamily="34" charset="0"/>
                          <a:ea typeface="Arial" pitchFamily="34" charset="-122"/>
                          <a:cs typeface="Arial" pitchFamily="34" charset="-120"/>
                        </a:rPr>
                        <a:t>Phospholipid into bile</a:t>
                      </a:r>
                      <a:endParaRPr lang="en-US" sz="1300" dirty="0">
                        <a:latin typeface="Arial" charset="0"/>
                        <a:ea typeface="Arial" charset="0"/>
                        <a:cs typeface="Arial" charset="0"/>
                      </a:endParaRPr>
                    </a:p>
                  </a:txBody>
                  <a:tcPr marL="57785" marR="57785" marT="57785" marB="57785">
                    <a:lnL w="12700" cap="flat" cmpd="sng" algn="ctr">
                      <a:solidFill>
                        <a:srgbClr val="B5BFB8"/>
                      </a:solidFill>
                      <a:prstDash val="solid"/>
                      <a:round/>
                      <a:headEnd type="none" w="med" len="med"/>
                      <a:tailEnd type="none" w="med" len="med"/>
                    </a:lnL>
                    <a:lnR w="12700" cap="flat" cmpd="sng" algn="ctr">
                      <a:solidFill>
                        <a:srgbClr val="B5BFB8"/>
                      </a:solidFill>
                      <a:prstDash val="solid"/>
                      <a:round/>
                      <a:headEnd type="none" w="med" len="med"/>
                      <a:tailEnd type="none" w="med" len="med"/>
                    </a:lnR>
                    <a:lnT w="12700" cap="flat" cmpd="sng" algn="ctr">
                      <a:solidFill>
                        <a:srgbClr val="B6B4AF"/>
                      </a:solidFill>
                      <a:prstDash val="solid"/>
                      <a:round/>
                      <a:headEnd type="none" w="med" len="med"/>
                      <a:tailEnd type="none" w="med" len="med"/>
                    </a:lnT>
                    <a:lnB w="12700" cap="flat" cmpd="sng" algn="ctr">
                      <a:solidFill>
                        <a:srgbClr val="B5BFB8"/>
                      </a:solidFill>
                      <a:prstDash val="solid"/>
                      <a:round/>
                      <a:headEnd type="none" w="med" len="med"/>
                      <a:tailEnd type="none" w="med" len="med"/>
                    </a:lnB>
                    <a:solidFill>
                      <a:srgbClr val="E3EFE6"/>
                    </a:solidFill>
                  </a:tcPr>
                </a:tc>
                <a:tc>
                  <a:txBody>
                    <a:bodyPr/>
                    <a:lstStyle/>
                    <a:p>
                      <a:pPr marL="0" indent="0">
                        <a:lnSpc>
                          <a:spcPts val="1820"/>
                        </a:lnSpc>
                        <a:buNone/>
                      </a:pPr>
                      <a:r>
                        <a:rPr lang="en-US" sz="1300" dirty="0">
                          <a:solidFill>
                            <a:srgbClr val="12262E"/>
                          </a:solidFill>
                          <a:latin typeface="Arial" pitchFamily="34" charset="0"/>
                          <a:ea typeface="Arial" pitchFamily="34" charset="-122"/>
                          <a:cs typeface="Arial" pitchFamily="34" charset="-120"/>
                        </a:rPr>
                        <a:t>High</a:t>
                      </a:r>
                      <a:endParaRPr lang="en-US" sz="1300" dirty="0">
                        <a:latin typeface="Arial" charset="0"/>
                        <a:ea typeface="Arial" charset="0"/>
                        <a:cs typeface="Arial" charset="0"/>
                      </a:endParaRPr>
                    </a:p>
                  </a:txBody>
                  <a:tcPr marL="57785" marR="57785" marT="57785" marB="57785">
                    <a:lnL w="12700" cap="flat" cmpd="sng" algn="ctr">
                      <a:solidFill>
                        <a:srgbClr val="B5BFB8"/>
                      </a:solidFill>
                      <a:prstDash val="solid"/>
                      <a:round/>
                      <a:headEnd type="none" w="med" len="med"/>
                      <a:tailEnd type="none" w="med" len="med"/>
                    </a:lnL>
                    <a:lnR w="12700" cap="flat" cmpd="sng" algn="ctr">
                      <a:solidFill>
                        <a:srgbClr val="B5BFB8"/>
                      </a:solidFill>
                      <a:prstDash val="solid"/>
                      <a:round/>
                      <a:headEnd type="none" w="med" len="med"/>
                      <a:tailEnd type="none" w="med" len="med"/>
                    </a:lnR>
                    <a:lnT w="12700" cap="flat" cmpd="sng" algn="ctr">
                      <a:solidFill>
                        <a:srgbClr val="B6B4AF"/>
                      </a:solidFill>
                      <a:prstDash val="solid"/>
                      <a:round/>
                      <a:headEnd type="none" w="med" len="med"/>
                      <a:tailEnd type="none" w="med" len="med"/>
                    </a:lnT>
                    <a:lnB w="12700" cap="flat" cmpd="sng" algn="ctr">
                      <a:solidFill>
                        <a:srgbClr val="B5BFB8"/>
                      </a:solidFill>
                      <a:prstDash val="solid"/>
                      <a:round/>
                      <a:headEnd type="none" w="med" len="med"/>
                      <a:tailEnd type="none" w="med" len="med"/>
                    </a:lnB>
                    <a:solidFill>
                      <a:srgbClr val="E3EFE6"/>
                    </a:solidFill>
                  </a:tcPr>
                </a:tc>
                <a:tc>
                  <a:txBody>
                    <a:bodyPr/>
                    <a:lstStyle/>
                    <a:p>
                      <a:pPr marL="0" indent="0">
                        <a:lnSpc>
                          <a:spcPts val="1820"/>
                        </a:lnSpc>
                        <a:buNone/>
                      </a:pPr>
                      <a:r>
                        <a:rPr lang="en-US" sz="1300" dirty="0">
                          <a:solidFill>
                            <a:srgbClr val="12262E"/>
                          </a:solidFill>
                          <a:latin typeface="Arial" pitchFamily="34" charset="0"/>
                          <a:ea typeface="Arial" pitchFamily="34" charset="-122"/>
                          <a:cs typeface="Arial" pitchFamily="34" charset="-120"/>
                        </a:rPr>
                        <a:t>LPAC, ICP, biliary fibrosis, cirrhosis, HCC and CCA</a:t>
                      </a:r>
                      <a:endParaRPr lang="en-US" sz="1300" dirty="0">
                        <a:latin typeface="Arial" charset="0"/>
                        <a:ea typeface="Arial" charset="0"/>
                        <a:cs typeface="Arial" charset="0"/>
                      </a:endParaRPr>
                    </a:p>
                  </a:txBody>
                  <a:tcPr marL="57785" marR="57785" marT="57785" marB="57785">
                    <a:lnL w="12700" cap="flat" cmpd="sng" algn="ctr">
                      <a:solidFill>
                        <a:srgbClr val="B5BFB8"/>
                      </a:solidFill>
                      <a:prstDash val="solid"/>
                      <a:round/>
                      <a:headEnd type="none" w="med" len="med"/>
                      <a:tailEnd type="none" w="med" len="med"/>
                    </a:lnL>
                    <a:lnR w="12700" cap="flat" cmpd="sng" algn="ctr">
                      <a:solidFill>
                        <a:srgbClr val="B5BFB8"/>
                      </a:solidFill>
                      <a:prstDash val="solid"/>
                      <a:round/>
                      <a:headEnd type="none" w="med" len="med"/>
                      <a:tailEnd type="none" w="med" len="med"/>
                    </a:lnR>
                    <a:lnT w="12700" cap="flat" cmpd="sng" algn="ctr">
                      <a:solidFill>
                        <a:srgbClr val="B6B4AF"/>
                      </a:solidFill>
                      <a:prstDash val="solid"/>
                      <a:round/>
                      <a:headEnd type="none" w="med" len="med"/>
                      <a:tailEnd type="none" w="med" len="med"/>
                    </a:lnT>
                    <a:lnB w="12700" cap="flat" cmpd="sng" algn="ctr">
                      <a:solidFill>
                        <a:srgbClr val="B5BFB8"/>
                      </a:solidFill>
                      <a:prstDash val="solid"/>
                      <a:round/>
                      <a:headEnd type="none" w="med" len="med"/>
                      <a:tailEnd type="none" w="med" len="med"/>
                    </a:lnB>
                    <a:solidFill>
                      <a:srgbClr val="E3EFE6"/>
                    </a:solidFill>
                  </a:tcPr>
                </a:tc>
                <a:tc>
                  <a:txBody>
                    <a:bodyPr/>
                    <a:lstStyle/>
                    <a:p>
                      <a:pPr marL="0" indent="0">
                        <a:lnSpc>
                          <a:spcPts val="1820"/>
                        </a:lnSpc>
                        <a:buNone/>
                      </a:pPr>
                      <a:r>
                        <a:rPr lang="en-US" sz="1300" dirty="0">
                          <a:solidFill>
                            <a:srgbClr val="12262E"/>
                          </a:solidFill>
                          <a:latin typeface="Arial" pitchFamily="34" charset="0"/>
                          <a:ea typeface="Arial" pitchFamily="34" charset="-122"/>
                          <a:cs typeface="Arial" pitchFamily="34" charset="-120"/>
                        </a:rPr>
                        <a:t>—</a:t>
                      </a:r>
                      <a:endParaRPr lang="en-US" sz="1300" dirty="0">
                        <a:latin typeface="Arial" charset="0"/>
                        <a:ea typeface="Arial" charset="0"/>
                        <a:cs typeface="Arial" charset="0"/>
                      </a:endParaRPr>
                    </a:p>
                  </a:txBody>
                  <a:tcPr marL="57785" marR="57785" marT="57785" marB="57785">
                    <a:lnL w="12700" cap="flat" cmpd="sng" algn="ctr">
                      <a:solidFill>
                        <a:srgbClr val="B5BFB8"/>
                      </a:solidFill>
                      <a:prstDash val="solid"/>
                      <a:round/>
                      <a:headEnd type="none" w="med" len="med"/>
                      <a:tailEnd type="none" w="med" len="med"/>
                    </a:lnL>
                    <a:lnR w="12700" cap="flat" cmpd="sng" algn="ctr">
                      <a:solidFill>
                        <a:srgbClr val="B5BFB8"/>
                      </a:solidFill>
                      <a:prstDash val="solid"/>
                      <a:round/>
                      <a:headEnd type="none" w="med" len="med"/>
                      <a:tailEnd type="none" w="med" len="med"/>
                    </a:lnR>
                    <a:lnT w="12700" cap="flat" cmpd="sng" algn="ctr">
                      <a:solidFill>
                        <a:srgbClr val="B6B4AF"/>
                      </a:solidFill>
                      <a:prstDash val="solid"/>
                      <a:round/>
                      <a:headEnd type="none" w="med" len="med"/>
                      <a:tailEnd type="none" w="med" len="med"/>
                    </a:lnT>
                    <a:lnB w="12700" cap="flat" cmpd="sng" algn="ctr">
                      <a:solidFill>
                        <a:srgbClr val="B5BFB8"/>
                      </a:solidFill>
                      <a:prstDash val="solid"/>
                      <a:round/>
                      <a:headEnd type="none" w="med" len="med"/>
                      <a:tailEnd type="none" w="med" len="med"/>
                    </a:lnB>
                    <a:solidFill>
                      <a:srgbClr val="E3EFE6"/>
                    </a:solidFill>
                  </a:tcPr>
                </a:tc>
                <a:extLst>
                  <a:ext uri="{0D108BD9-81ED-4DB2-BD59-A6C34878D82A}">
                    <a16:rowId xmlns:a16="http://schemas.microsoft.com/office/drawing/2014/main" val="10001"/>
                  </a:ext>
                </a:extLst>
              </a:tr>
              <a:tr h="590352">
                <a:tc>
                  <a:txBody>
                    <a:bodyPr/>
                    <a:lstStyle/>
                    <a:p>
                      <a:pPr marL="0" indent="0">
                        <a:lnSpc>
                          <a:spcPts val="1820"/>
                        </a:lnSpc>
                        <a:buNone/>
                      </a:pPr>
                      <a:r>
                        <a:rPr lang="en-US" sz="1300" b="1" kern="1200" dirty="0">
                          <a:solidFill>
                            <a:srgbClr val="C00000"/>
                          </a:solidFill>
                          <a:effectLst>
                            <a:outerShdw blurRad="38100" dist="38100" dir="2700000" algn="tl">
                              <a:srgbClr val="000000">
                                <a:alpha val="43137"/>
                              </a:srgbClr>
                            </a:outerShdw>
                          </a:effectLst>
                          <a:latin typeface="Arial" pitchFamily="34" charset="0"/>
                          <a:ea typeface="Arial" pitchFamily="34" charset="-122"/>
                          <a:cs typeface="Arial" pitchFamily="34" charset="-120"/>
                        </a:rPr>
                        <a:t>ABCB11</a:t>
                      </a:r>
                      <a:r>
                        <a:rPr lang="en-US" sz="1300" dirty="0">
                          <a:solidFill>
                            <a:srgbClr val="12262E"/>
                          </a:solidFill>
                          <a:latin typeface="Arial" pitchFamily="34" charset="0"/>
                          <a:ea typeface="Arial" pitchFamily="34" charset="-122"/>
                          <a:cs typeface="Arial" pitchFamily="34" charset="-120"/>
                        </a:rPr>
                        <a:t> · BSEP</a:t>
                      </a:r>
                      <a:endParaRPr lang="en-US" sz="1300" dirty="0">
                        <a:latin typeface="Arial" charset="0"/>
                        <a:ea typeface="Arial" charset="0"/>
                        <a:cs typeface="Arial" charset="0"/>
                      </a:endParaRPr>
                    </a:p>
                  </a:txBody>
                  <a:tcPr marL="57785" marR="57785" marT="57785" marB="57785">
                    <a:lnL w="12700" cap="flat" cmpd="sng" algn="ctr">
                      <a:solidFill>
                        <a:srgbClr val="C4C2BC"/>
                      </a:solidFill>
                      <a:prstDash val="solid"/>
                      <a:round/>
                      <a:headEnd type="none" w="med" len="med"/>
                      <a:tailEnd type="none" w="med" len="med"/>
                    </a:lnL>
                    <a:lnR w="12700" cap="flat" cmpd="sng" algn="ctr">
                      <a:solidFill>
                        <a:srgbClr val="C8C7C4"/>
                      </a:solidFill>
                      <a:prstDash val="solid"/>
                      <a:round/>
                      <a:headEnd type="none" w="med" len="med"/>
                      <a:tailEnd type="none" w="med" len="med"/>
                    </a:lnR>
                    <a:lnT w="12700" cap="flat" cmpd="sng" algn="ctr">
                      <a:solidFill>
                        <a:srgbClr val="B5BFB8"/>
                      </a:solidFill>
                      <a:prstDash val="solid"/>
                      <a:round/>
                      <a:headEnd type="none" w="med" len="med"/>
                      <a:tailEnd type="none" w="med" len="med"/>
                    </a:lnT>
                    <a:lnB w="12700" cap="flat" cmpd="sng" algn="ctr">
                      <a:solidFill>
                        <a:srgbClr val="C8C7C4"/>
                      </a:solidFill>
                      <a:prstDash val="solid"/>
                      <a:round/>
                      <a:headEnd type="none" w="med" len="med"/>
                      <a:tailEnd type="none" w="med" len="med"/>
                    </a:lnB>
                    <a:solidFill>
                      <a:srgbClr val="FBFAF6"/>
                    </a:solidFill>
                  </a:tcPr>
                </a:tc>
                <a:tc>
                  <a:txBody>
                    <a:bodyPr/>
                    <a:lstStyle/>
                    <a:p>
                      <a:pPr marL="0" indent="0">
                        <a:lnSpc>
                          <a:spcPts val="1820"/>
                        </a:lnSpc>
                        <a:buNone/>
                      </a:pPr>
                      <a:r>
                        <a:rPr lang="en-US" sz="1300" dirty="0">
                          <a:solidFill>
                            <a:srgbClr val="12262E"/>
                          </a:solidFill>
                          <a:latin typeface="Arial" pitchFamily="34" charset="0"/>
                          <a:ea typeface="Arial" pitchFamily="34" charset="-122"/>
                          <a:cs typeface="Arial" pitchFamily="34" charset="-120"/>
                        </a:rPr>
                        <a:t>Bile salt export</a:t>
                      </a:r>
                      <a:endParaRPr lang="en-US" sz="1300" dirty="0">
                        <a:latin typeface="Arial" charset="0"/>
                        <a:ea typeface="Arial" charset="0"/>
                        <a:cs typeface="Arial" charset="0"/>
                      </a:endParaRPr>
                    </a:p>
                  </a:txBody>
                  <a:tcPr marL="57785" marR="57785" marT="57785" marB="57785">
                    <a:lnL w="12700" cap="flat" cmpd="sng" algn="ctr">
                      <a:solidFill>
                        <a:srgbClr val="C8C7C4"/>
                      </a:solidFill>
                      <a:prstDash val="solid"/>
                      <a:round/>
                      <a:headEnd type="none" w="med" len="med"/>
                      <a:tailEnd type="none" w="med" len="med"/>
                    </a:lnL>
                    <a:lnR w="12700" cap="flat" cmpd="sng" algn="ctr">
                      <a:solidFill>
                        <a:srgbClr val="C8C7C4"/>
                      </a:solidFill>
                      <a:prstDash val="solid"/>
                      <a:round/>
                      <a:headEnd type="none" w="med" len="med"/>
                      <a:tailEnd type="none" w="med" len="med"/>
                    </a:lnR>
                    <a:lnT w="12700" cap="flat" cmpd="sng" algn="ctr">
                      <a:solidFill>
                        <a:srgbClr val="B5BFB8"/>
                      </a:solidFill>
                      <a:prstDash val="solid"/>
                      <a:round/>
                      <a:headEnd type="none" w="med" len="med"/>
                      <a:tailEnd type="none" w="med" len="med"/>
                    </a:lnT>
                    <a:lnB w="12700" cap="flat" cmpd="sng" algn="ctr">
                      <a:solidFill>
                        <a:srgbClr val="C8C7C4"/>
                      </a:solidFill>
                      <a:prstDash val="solid"/>
                      <a:round/>
                      <a:headEnd type="none" w="med" len="med"/>
                      <a:tailEnd type="none" w="med" len="med"/>
                    </a:lnB>
                    <a:solidFill>
                      <a:srgbClr val="FBFAF6"/>
                    </a:solidFill>
                  </a:tcPr>
                </a:tc>
                <a:tc>
                  <a:txBody>
                    <a:bodyPr/>
                    <a:lstStyle/>
                    <a:p>
                      <a:pPr marL="0" indent="0">
                        <a:lnSpc>
                          <a:spcPts val="1820"/>
                        </a:lnSpc>
                        <a:buNone/>
                      </a:pPr>
                      <a:r>
                        <a:rPr lang="en-US" sz="1300" dirty="0">
                          <a:solidFill>
                            <a:srgbClr val="12262E"/>
                          </a:solidFill>
                          <a:latin typeface="Arial" pitchFamily="34" charset="0"/>
                          <a:ea typeface="Arial" pitchFamily="34" charset="-122"/>
                          <a:cs typeface="Arial" pitchFamily="34" charset="-120"/>
                        </a:rPr>
                        <a:t>Low or normal</a:t>
                      </a:r>
                      <a:endParaRPr lang="en-US" sz="1300" dirty="0">
                        <a:latin typeface="Arial" charset="0"/>
                        <a:ea typeface="Arial" charset="0"/>
                        <a:cs typeface="Arial" charset="0"/>
                      </a:endParaRPr>
                    </a:p>
                  </a:txBody>
                  <a:tcPr marL="57785" marR="57785" marT="57785" marB="57785">
                    <a:lnL w="12700" cap="flat" cmpd="sng" algn="ctr">
                      <a:solidFill>
                        <a:srgbClr val="C8C7C4"/>
                      </a:solidFill>
                      <a:prstDash val="solid"/>
                      <a:round/>
                      <a:headEnd type="none" w="med" len="med"/>
                      <a:tailEnd type="none" w="med" len="med"/>
                    </a:lnL>
                    <a:lnR w="12700" cap="flat" cmpd="sng" algn="ctr">
                      <a:solidFill>
                        <a:srgbClr val="C8C7C4"/>
                      </a:solidFill>
                      <a:prstDash val="solid"/>
                      <a:round/>
                      <a:headEnd type="none" w="med" len="med"/>
                      <a:tailEnd type="none" w="med" len="med"/>
                    </a:lnR>
                    <a:lnT w="12700" cap="flat" cmpd="sng" algn="ctr">
                      <a:solidFill>
                        <a:srgbClr val="B5BFB8"/>
                      </a:solidFill>
                      <a:prstDash val="solid"/>
                      <a:round/>
                      <a:headEnd type="none" w="med" len="med"/>
                      <a:tailEnd type="none" w="med" len="med"/>
                    </a:lnT>
                    <a:lnB w="12700" cap="flat" cmpd="sng" algn="ctr">
                      <a:solidFill>
                        <a:srgbClr val="C8C7C4"/>
                      </a:solidFill>
                      <a:prstDash val="solid"/>
                      <a:round/>
                      <a:headEnd type="none" w="med" len="med"/>
                      <a:tailEnd type="none" w="med" len="med"/>
                    </a:lnB>
                    <a:solidFill>
                      <a:srgbClr val="FBFAF6"/>
                    </a:solidFill>
                  </a:tcPr>
                </a:tc>
                <a:tc>
                  <a:txBody>
                    <a:bodyPr/>
                    <a:lstStyle/>
                    <a:p>
                      <a:pPr marL="0" indent="0">
                        <a:lnSpc>
                          <a:spcPts val="1820"/>
                        </a:lnSpc>
                        <a:buNone/>
                      </a:pPr>
                      <a:r>
                        <a:rPr lang="en-US" sz="1300" dirty="0">
                          <a:solidFill>
                            <a:srgbClr val="12262E"/>
                          </a:solidFill>
                          <a:latin typeface="Arial" pitchFamily="34" charset="0"/>
                          <a:ea typeface="Arial" pitchFamily="34" charset="-122"/>
                          <a:cs typeface="Arial" pitchFamily="34" charset="-120"/>
                        </a:rPr>
                        <a:t>Episodic cholestasis, ICP, DILI, gallstones, HCC</a:t>
                      </a:r>
                      <a:endParaRPr lang="en-US" sz="1300" dirty="0">
                        <a:latin typeface="Arial" charset="0"/>
                        <a:ea typeface="Arial" charset="0"/>
                        <a:cs typeface="Arial" charset="0"/>
                      </a:endParaRPr>
                    </a:p>
                  </a:txBody>
                  <a:tcPr marL="57785" marR="57785" marT="57785" marB="57785">
                    <a:lnL w="12700" cap="flat" cmpd="sng" algn="ctr">
                      <a:solidFill>
                        <a:srgbClr val="C8C7C4"/>
                      </a:solidFill>
                      <a:prstDash val="solid"/>
                      <a:round/>
                      <a:headEnd type="none" w="med" len="med"/>
                      <a:tailEnd type="none" w="med" len="med"/>
                    </a:lnL>
                    <a:lnR w="12700" cap="flat" cmpd="sng" algn="ctr">
                      <a:solidFill>
                        <a:srgbClr val="C8C7C4"/>
                      </a:solidFill>
                      <a:prstDash val="solid"/>
                      <a:round/>
                      <a:headEnd type="none" w="med" len="med"/>
                      <a:tailEnd type="none" w="med" len="med"/>
                    </a:lnR>
                    <a:lnT w="12700" cap="flat" cmpd="sng" algn="ctr">
                      <a:solidFill>
                        <a:srgbClr val="B5BFB8"/>
                      </a:solidFill>
                      <a:prstDash val="solid"/>
                      <a:round/>
                      <a:headEnd type="none" w="med" len="med"/>
                      <a:tailEnd type="none" w="med" len="med"/>
                    </a:lnT>
                    <a:lnB w="12700" cap="flat" cmpd="sng" algn="ctr">
                      <a:solidFill>
                        <a:srgbClr val="C8C7C4"/>
                      </a:solidFill>
                      <a:prstDash val="solid"/>
                      <a:round/>
                      <a:headEnd type="none" w="med" len="med"/>
                      <a:tailEnd type="none" w="med" len="med"/>
                    </a:lnB>
                    <a:solidFill>
                      <a:srgbClr val="FBFAF6"/>
                    </a:solidFill>
                  </a:tcPr>
                </a:tc>
                <a:tc>
                  <a:txBody>
                    <a:bodyPr/>
                    <a:lstStyle/>
                    <a:p>
                      <a:pPr marL="0" indent="0">
                        <a:lnSpc>
                          <a:spcPts val="1820"/>
                        </a:lnSpc>
                        <a:buNone/>
                      </a:pPr>
                      <a:r>
                        <a:rPr lang="en-US" sz="1300" dirty="0">
                          <a:solidFill>
                            <a:srgbClr val="12262E"/>
                          </a:solidFill>
                          <a:latin typeface="Arial" pitchFamily="34" charset="0"/>
                          <a:ea typeface="Arial" pitchFamily="34" charset="-122"/>
                          <a:cs typeface="Arial" pitchFamily="34" charset="-120"/>
                        </a:rPr>
                        <a:t>—</a:t>
                      </a:r>
                      <a:endParaRPr lang="en-US" sz="1300" dirty="0">
                        <a:latin typeface="Arial" charset="0"/>
                        <a:ea typeface="Arial" charset="0"/>
                        <a:cs typeface="Arial" charset="0"/>
                      </a:endParaRPr>
                    </a:p>
                  </a:txBody>
                  <a:tcPr marL="57785" marR="57785" marT="57785" marB="57785">
                    <a:lnL w="12700" cap="flat" cmpd="sng" algn="ctr">
                      <a:solidFill>
                        <a:srgbClr val="C8C7C4"/>
                      </a:solidFill>
                      <a:prstDash val="solid"/>
                      <a:round/>
                      <a:headEnd type="none" w="med" len="med"/>
                      <a:tailEnd type="none" w="med" len="med"/>
                    </a:lnL>
                    <a:lnR w="12700" cap="flat" cmpd="sng" algn="ctr">
                      <a:solidFill>
                        <a:srgbClr val="C8C7C4"/>
                      </a:solidFill>
                      <a:prstDash val="solid"/>
                      <a:round/>
                      <a:headEnd type="none" w="med" len="med"/>
                      <a:tailEnd type="none" w="med" len="med"/>
                    </a:lnR>
                    <a:lnT w="12700" cap="flat" cmpd="sng" algn="ctr">
                      <a:solidFill>
                        <a:srgbClr val="B5BFB8"/>
                      </a:solidFill>
                      <a:prstDash val="solid"/>
                      <a:round/>
                      <a:headEnd type="none" w="med" len="med"/>
                      <a:tailEnd type="none" w="med" len="med"/>
                    </a:lnT>
                    <a:lnB w="12700" cap="flat" cmpd="sng" algn="ctr">
                      <a:solidFill>
                        <a:srgbClr val="C8C7C4"/>
                      </a:solidFill>
                      <a:prstDash val="solid"/>
                      <a:round/>
                      <a:headEnd type="none" w="med" len="med"/>
                      <a:tailEnd type="none" w="med" len="med"/>
                    </a:lnB>
                    <a:solidFill>
                      <a:srgbClr val="FBFAF6"/>
                    </a:solidFill>
                  </a:tcPr>
                </a:tc>
                <a:extLst>
                  <a:ext uri="{0D108BD9-81ED-4DB2-BD59-A6C34878D82A}">
                    <a16:rowId xmlns:a16="http://schemas.microsoft.com/office/drawing/2014/main" val="10002"/>
                  </a:ext>
                </a:extLst>
              </a:tr>
              <a:tr h="590352">
                <a:tc>
                  <a:txBody>
                    <a:bodyPr/>
                    <a:lstStyle/>
                    <a:p>
                      <a:pPr marL="0" indent="0">
                        <a:lnSpc>
                          <a:spcPts val="1820"/>
                        </a:lnSpc>
                        <a:buNone/>
                      </a:pPr>
                      <a:r>
                        <a:rPr lang="en-US" sz="1300" dirty="0">
                          <a:solidFill>
                            <a:srgbClr val="12262E"/>
                          </a:solidFill>
                          <a:latin typeface="Arial" pitchFamily="34" charset="0"/>
                          <a:ea typeface="Arial" pitchFamily="34" charset="-122"/>
                          <a:cs typeface="Arial" pitchFamily="34" charset="-120"/>
                        </a:rPr>
                        <a:t>ATP8B1 · FIC1</a:t>
                      </a:r>
                      <a:endParaRPr lang="en-US" sz="1300" dirty="0">
                        <a:latin typeface="Arial" charset="0"/>
                        <a:ea typeface="Arial" charset="0"/>
                        <a:cs typeface="Arial" charset="0"/>
                      </a:endParaRPr>
                    </a:p>
                  </a:txBody>
                  <a:tcPr marL="57785" marR="57785" marT="57785" marB="57785">
                    <a:lnL w="12700" cap="flat" cmpd="sng" algn="ctr">
                      <a:solidFill>
                        <a:srgbClr val="C4C2BC"/>
                      </a:solidFill>
                      <a:prstDash val="solid"/>
                      <a:round/>
                      <a:headEnd type="none" w="med" len="med"/>
                      <a:tailEnd type="none" w="med" len="med"/>
                    </a:lnL>
                    <a:lnR w="12700" cap="flat" cmpd="sng" algn="ctr">
                      <a:solidFill>
                        <a:srgbClr val="B6B3AA"/>
                      </a:solidFill>
                      <a:prstDash val="solid"/>
                      <a:round/>
                      <a:headEnd type="none" w="med" len="med"/>
                      <a:tailEnd type="none" w="med" len="med"/>
                    </a:lnR>
                    <a:lnT w="12700" cap="flat" cmpd="sng" algn="ctr">
                      <a:solidFill>
                        <a:srgbClr val="C8C7C4"/>
                      </a:solidFill>
                      <a:prstDash val="solid"/>
                      <a:round/>
                      <a:headEnd type="none" w="med" len="med"/>
                      <a:tailEnd type="none" w="med" len="med"/>
                    </a:lnT>
                    <a:lnB w="12700" cap="flat" cmpd="sng" algn="ctr">
                      <a:solidFill>
                        <a:srgbClr val="B6B3AA"/>
                      </a:solidFill>
                      <a:prstDash val="solid"/>
                      <a:round/>
                      <a:headEnd type="none" w="med" len="med"/>
                      <a:tailEnd type="none" w="med" len="med"/>
                    </a:lnB>
                    <a:solidFill>
                      <a:srgbClr val="E4E0D5"/>
                    </a:solidFill>
                  </a:tcPr>
                </a:tc>
                <a:tc>
                  <a:txBody>
                    <a:bodyPr/>
                    <a:lstStyle/>
                    <a:p>
                      <a:pPr marL="0" indent="0">
                        <a:lnSpc>
                          <a:spcPts val="1820"/>
                        </a:lnSpc>
                        <a:buNone/>
                      </a:pPr>
                      <a:r>
                        <a:rPr lang="en-US" sz="1300" dirty="0">
                          <a:solidFill>
                            <a:srgbClr val="12262E"/>
                          </a:solidFill>
                          <a:latin typeface="Arial" pitchFamily="34" charset="0"/>
                          <a:ea typeface="Arial" pitchFamily="34" charset="-122"/>
                          <a:cs typeface="Arial" pitchFamily="34" charset="-120"/>
                        </a:rPr>
                        <a:t>Membrane lipid asymmetry</a:t>
                      </a:r>
                      <a:endParaRPr lang="en-US" sz="1300" dirty="0">
                        <a:latin typeface="Arial" charset="0"/>
                        <a:ea typeface="Arial" charset="0"/>
                        <a:cs typeface="Arial" charset="0"/>
                      </a:endParaRPr>
                    </a:p>
                  </a:txBody>
                  <a:tcPr marL="57785" marR="57785" marT="57785" marB="57785">
                    <a:lnL w="12700" cap="flat" cmpd="sng" algn="ctr">
                      <a:solidFill>
                        <a:srgbClr val="B6B3AA"/>
                      </a:solidFill>
                      <a:prstDash val="solid"/>
                      <a:round/>
                      <a:headEnd type="none" w="med" len="med"/>
                      <a:tailEnd type="none" w="med" len="med"/>
                    </a:lnL>
                    <a:lnR w="12700" cap="flat" cmpd="sng" algn="ctr">
                      <a:solidFill>
                        <a:srgbClr val="B6B3AA"/>
                      </a:solidFill>
                      <a:prstDash val="solid"/>
                      <a:round/>
                      <a:headEnd type="none" w="med" len="med"/>
                      <a:tailEnd type="none" w="med" len="med"/>
                    </a:lnR>
                    <a:lnT w="12700" cap="flat" cmpd="sng" algn="ctr">
                      <a:solidFill>
                        <a:srgbClr val="C8C7C4"/>
                      </a:solidFill>
                      <a:prstDash val="solid"/>
                      <a:round/>
                      <a:headEnd type="none" w="med" len="med"/>
                      <a:tailEnd type="none" w="med" len="med"/>
                    </a:lnT>
                    <a:lnB w="12700" cap="flat" cmpd="sng" algn="ctr">
                      <a:solidFill>
                        <a:srgbClr val="B6B3AA"/>
                      </a:solidFill>
                      <a:prstDash val="solid"/>
                      <a:round/>
                      <a:headEnd type="none" w="med" len="med"/>
                      <a:tailEnd type="none" w="med" len="med"/>
                    </a:lnB>
                    <a:solidFill>
                      <a:srgbClr val="E4E0D5"/>
                    </a:solidFill>
                  </a:tcPr>
                </a:tc>
                <a:tc>
                  <a:txBody>
                    <a:bodyPr/>
                    <a:lstStyle/>
                    <a:p>
                      <a:pPr marL="0" indent="0">
                        <a:lnSpc>
                          <a:spcPts val="1820"/>
                        </a:lnSpc>
                        <a:buNone/>
                      </a:pPr>
                      <a:r>
                        <a:rPr lang="en-US" sz="1300" dirty="0">
                          <a:solidFill>
                            <a:srgbClr val="12262E"/>
                          </a:solidFill>
                          <a:latin typeface="Arial" pitchFamily="34" charset="0"/>
                          <a:ea typeface="Arial" pitchFamily="34" charset="-122"/>
                          <a:cs typeface="Arial" pitchFamily="34" charset="-120"/>
                        </a:rPr>
                        <a:t>Low or normal</a:t>
                      </a:r>
                      <a:endParaRPr lang="en-US" sz="1300" dirty="0">
                        <a:latin typeface="Arial" charset="0"/>
                        <a:ea typeface="Arial" charset="0"/>
                        <a:cs typeface="Arial" charset="0"/>
                      </a:endParaRPr>
                    </a:p>
                  </a:txBody>
                  <a:tcPr marL="57785" marR="57785" marT="57785" marB="57785">
                    <a:lnL w="12700" cap="flat" cmpd="sng" algn="ctr">
                      <a:solidFill>
                        <a:srgbClr val="B6B3AA"/>
                      </a:solidFill>
                      <a:prstDash val="solid"/>
                      <a:round/>
                      <a:headEnd type="none" w="med" len="med"/>
                      <a:tailEnd type="none" w="med" len="med"/>
                    </a:lnL>
                    <a:lnR w="12700" cap="flat" cmpd="sng" algn="ctr">
                      <a:solidFill>
                        <a:srgbClr val="B6B3AA"/>
                      </a:solidFill>
                      <a:prstDash val="solid"/>
                      <a:round/>
                      <a:headEnd type="none" w="med" len="med"/>
                      <a:tailEnd type="none" w="med" len="med"/>
                    </a:lnR>
                    <a:lnT w="12700" cap="flat" cmpd="sng" algn="ctr">
                      <a:solidFill>
                        <a:srgbClr val="C8C7C4"/>
                      </a:solidFill>
                      <a:prstDash val="solid"/>
                      <a:round/>
                      <a:headEnd type="none" w="med" len="med"/>
                      <a:tailEnd type="none" w="med" len="med"/>
                    </a:lnT>
                    <a:lnB w="12700" cap="flat" cmpd="sng" algn="ctr">
                      <a:solidFill>
                        <a:srgbClr val="B6B3AA"/>
                      </a:solidFill>
                      <a:prstDash val="solid"/>
                      <a:round/>
                      <a:headEnd type="none" w="med" len="med"/>
                      <a:tailEnd type="none" w="med" len="med"/>
                    </a:lnB>
                    <a:solidFill>
                      <a:srgbClr val="E4E0D5"/>
                    </a:solidFill>
                  </a:tcPr>
                </a:tc>
                <a:tc>
                  <a:txBody>
                    <a:bodyPr/>
                    <a:lstStyle/>
                    <a:p>
                      <a:pPr marL="0" indent="0">
                        <a:lnSpc>
                          <a:spcPts val="1820"/>
                        </a:lnSpc>
                        <a:buNone/>
                      </a:pPr>
                      <a:r>
                        <a:rPr lang="en-US" sz="1300" dirty="0">
                          <a:solidFill>
                            <a:srgbClr val="12262E"/>
                          </a:solidFill>
                          <a:latin typeface="Arial" pitchFamily="34" charset="0"/>
                          <a:ea typeface="Arial" pitchFamily="34" charset="-122"/>
                          <a:cs typeface="Arial" pitchFamily="34" charset="-120"/>
                        </a:rPr>
                        <a:t>Episodic cholestasis, ICP, raised liver tests</a:t>
                      </a:r>
                      <a:endParaRPr lang="en-US" sz="1300" dirty="0">
                        <a:latin typeface="Arial" charset="0"/>
                        <a:ea typeface="Arial" charset="0"/>
                        <a:cs typeface="Arial" charset="0"/>
                      </a:endParaRPr>
                    </a:p>
                  </a:txBody>
                  <a:tcPr marL="57785" marR="57785" marT="57785" marB="57785">
                    <a:lnL w="12700" cap="flat" cmpd="sng" algn="ctr">
                      <a:solidFill>
                        <a:srgbClr val="B6B3AA"/>
                      </a:solidFill>
                      <a:prstDash val="solid"/>
                      <a:round/>
                      <a:headEnd type="none" w="med" len="med"/>
                      <a:tailEnd type="none" w="med" len="med"/>
                    </a:lnL>
                    <a:lnR w="12700" cap="flat" cmpd="sng" algn="ctr">
                      <a:solidFill>
                        <a:srgbClr val="B6B3AA"/>
                      </a:solidFill>
                      <a:prstDash val="solid"/>
                      <a:round/>
                      <a:headEnd type="none" w="med" len="med"/>
                      <a:tailEnd type="none" w="med" len="med"/>
                    </a:lnR>
                    <a:lnT w="12700" cap="flat" cmpd="sng" algn="ctr">
                      <a:solidFill>
                        <a:srgbClr val="C8C7C4"/>
                      </a:solidFill>
                      <a:prstDash val="solid"/>
                      <a:round/>
                      <a:headEnd type="none" w="med" len="med"/>
                      <a:tailEnd type="none" w="med" len="med"/>
                    </a:lnT>
                    <a:lnB w="12700" cap="flat" cmpd="sng" algn="ctr">
                      <a:solidFill>
                        <a:srgbClr val="B6B3AA"/>
                      </a:solidFill>
                      <a:prstDash val="solid"/>
                      <a:round/>
                      <a:headEnd type="none" w="med" len="med"/>
                      <a:tailEnd type="none" w="med" len="med"/>
                    </a:lnB>
                    <a:solidFill>
                      <a:srgbClr val="E4E0D5"/>
                    </a:solidFill>
                  </a:tcPr>
                </a:tc>
                <a:tc>
                  <a:txBody>
                    <a:bodyPr/>
                    <a:lstStyle/>
                    <a:p>
                      <a:pPr marL="0" indent="0">
                        <a:lnSpc>
                          <a:spcPts val="1820"/>
                        </a:lnSpc>
                        <a:buNone/>
                      </a:pPr>
                      <a:r>
                        <a:rPr lang="en-US" sz="1300" dirty="0">
                          <a:solidFill>
                            <a:srgbClr val="12262E"/>
                          </a:solidFill>
                          <a:latin typeface="Arial" pitchFamily="34" charset="0"/>
                          <a:ea typeface="Arial" pitchFamily="34" charset="-122"/>
                          <a:cs typeface="Arial" pitchFamily="34" charset="-120"/>
                        </a:rPr>
                        <a:t>Diarrhoea, hearing loss, pancreatitis</a:t>
                      </a:r>
                      <a:endParaRPr lang="en-US" sz="1300" dirty="0">
                        <a:latin typeface="Arial" charset="0"/>
                        <a:ea typeface="Arial" charset="0"/>
                        <a:cs typeface="Arial" charset="0"/>
                      </a:endParaRPr>
                    </a:p>
                  </a:txBody>
                  <a:tcPr marL="57785" marR="57785" marT="57785" marB="57785">
                    <a:lnL w="12700" cap="flat" cmpd="sng" algn="ctr">
                      <a:solidFill>
                        <a:srgbClr val="B6B3AA"/>
                      </a:solidFill>
                      <a:prstDash val="solid"/>
                      <a:round/>
                      <a:headEnd type="none" w="med" len="med"/>
                      <a:tailEnd type="none" w="med" len="med"/>
                    </a:lnL>
                    <a:lnR w="12700" cap="flat" cmpd="sng" algn="ctr">
                      <a:solidFill>
                        <a:srgbClr val="B6B3AA"/>
                      </a:solidFill>
                      <a:prstDash val="solid"/>
                      <a:round/>
                      <a:headEnd type="none" w="med" len="med"/>
                      <a:tailEnd type="none" w="med" len="med"/>
                    </a:lnR>
                    <a:lnT w="12700" cap="flat" cmpd="sng" algn="ctr">
                      <a:solidFill>
                        <a:srgbClr val="C8C7C4"/>
                      </a:solidFill>
                      <a:prstDash val="solid"/>
                      <a:round/>
                      <a:headEnd type="none" w="med" len="med"/>
                      <a:tailEnd type="none" w="med" len="med"/>
                    </a:lnT>
                    <a:lnB w="12700" cap="flat" cmpd="sng" algn="ctr">
                      <a:solidFill>
                        <a:srgbClr val="B6B3AA"/>
                      </a:solidFill>
                      <a:prstDash val="solid"/>
                      <a:round/>
                      <a:headEnd type="none" w="med" len="med"/>
                      <a:tailEnd type="none" w="med" len="med"/>
                    </a:lnB>
                    <a:solidFill>
                      <a:srgbClr val="E4E0D5"/>
                    </a:solidFill>
                  </a:tcPr>
                </a:tc>
                <a:extLst>
                  <a:ext uri="{0D108BD9-81ED-4DB2-BD59-A6C34878D82A}">
                    <a16:rowId xmlns:a16="http://schemas.microsoft.com/office/drawing/2014/main" val="10003"/>
                  </a:ext>
                </a:extLst>
              </a:tr>
              <a:tr h="821432">
                <a:tc>
                  <a:txBody>
                    <a:bodyPr/>
                    <a:lstStyle/>
                    <a:p>
                      <a:pPr marL="0" indent="0">
                        <a:lnSpc>
                          <a:spcPts val="1820"/>
                        </a:lnSpc>
                        <a:buNone/>
                      </a:pPr>
                      <a:r>
                        <a:rPr lang="en-US" sz="1300" dirty="0">
                          <a:solidFill>
                            <a:srgbClr val="12262E"/>
                          </a:solidFill>
                          <a:latin typeface="Arial" pitchFamily="34" charset="0"/>
                          <a:ea typeface="Arial" pitchFamily="34" charset="-122"/>
                          <a:cs typeface="Arial" pitchFamily="34" charset="-120"/>
                        </a:rPr>
                        <a:t>TJP2</a:t>
                      </a:r>
                      <a:endParaRPr lang="en-US" sz="1300" dirty="0">
                        <a:latin typeface="Arial" charset="0"/>
                        <a:ea typeface="Arial" charset="0"/>
                        <a:cs typeface="Arial" charset="0"/>
                      </a:endParaRPr>
                    </a:p>
                  </a:txBody>
                  <a:tcPr marL="57785" marR="57785" marT="57785" marB="57785">
                    <a:lnL w="12700" cap="flat" cmpd="sng" algn="ctr">
                      <a:solidFill>
                        <a:srgbClr val="C4C2BC"/>
                      </a:solidFill>
                      <a:prstDash val="solid"/>
                      <a:round/>
                      <a:headEnd type="none" w="med" len="med"/>
                      <a:tailEnd type="none" w="med" len="med"/>
                    </a:lnL>
                    <a:lnR w="12700" cap="flat" cmpd="sng" algn="ctr">
                      <a:solidFill>
                        <a:srgbClr val="C8C7C4"/>
                      </a:solidFill>
                      <a:prstDash val="solid"/>
                      <a:round/>
                      <a:headEnd type="none" w="med" len="med"/>
                      <a:tailEnd type="none" w="med" len="med"/>
                    </a:lnR>
                    <a:lnT w="12700" cap="flat" cmpd="sng" algn="ctr">
                      <a:solidFill>
                        <a:srgbClr val="B6B3AA"/>
                      </a:solidFill>
                      <a:prstDash val="solid"/>
                      <a:round/>
                      <a:headEnd type="none" w="med" len="med"/>
                      <a:tailEnd type="none" w="med" len="med"/>
                    </a:lnT>
                    <a:lnB w="12700" cap="flat" cmpd="sng" algn="ctr">
                      <a:solidFill>
                        <a:srgbClr val="C8C7C4"/>
                      </a:solidFill>
                      <a:prstDash val="solid"/>
                      <a:round/>
                      <a:headEnd type="none" w="med" len="med"/>
                      <a:tailEnd type="none" w="med" len="med"/>
                    </a:lnB>
                    <a:solidFill>
                      <a:schemeClr val="bg1"/>
                    </a:solidFill>
                  </a:tcPr>
                </a:tc>
                <a:tc>
                  <a:txBody>
                    <a:bodyPr/>
                    <a:lstStyle/>
                    <a:p>
                      <a:pPr marL="0" indent="0">
                        <a:lnSpc>
                          <a:spcPts val="1820"/>
                        </a:lnSpc>
                        <a:buNone/>
                      </a:pPr>
                      <a:r>
                        <a:rPr lang="en-US" sz="1300" dirty="0">
                          <a:solidFill>
                            <a:srgbClr val="12262E"/>
                          </a:solidFill>
                          <a:latin typeface="Arial" pitchFamily="34" charset="0"/>
                          <a:ea typeface="Arial" pitchFamily="34" charset="-122"/>
                          <a:cs typeface="Arial" pitchFamily="34" charset="-120"/>
                        </a:rPr>
                        <a:t>Tight-junction seal</a:t>
                      </a:r>
                      <a:endParaRPr lang="en-US" sz="1300" dirty="0">
                        <a:latin typeface="Arial" charset="0"/>
                        <a:ea typeface="Arial" charset="0"/>
                        <a:cs typeface="Arial" charset="0"/>
                      </a:endParaRPr>
                    </a:p>
                  </a:txBody>
                  <a:tcPr marL="57785" marR="57785" marT="57785" marB="57785">
                    <a:lnL w="12700" cap="flat" cmpd="sng" algn="ctr">
                      <a:solidFill>
                        <a:srgbClr val="C8C7C4"/>
                      </a:solidFill>
                      <a:prstDash val="solid"/>
                      <a:round/>
                      <a:headEnd type="none" w="med" len="med"/>
                      <a:tailEnd type="none" w="med" len="med"/>
                    </a:lnL>
                    <a:lnR w="12700" cap="flat" cmpd="sng" algn="ctr">
                      <a:solidFill>
                        <a:srgbClr val="C8C7C4"/>
                      </a:solidFill>
                      <a:prstDash val="solid"/>
                      <a:round/>
                      <a:headEnd type="none" w="med" len="med"/>
                      <a:tailEnd type="none" w="med" len="med"/>
                    </a:lnR>
                    <a:lnT w="12700" cap="flat" cmpd="sng" algn="ctr">
                      <a:solidFill>
                        <a:srgbClr val="B6B3AA"/>
                      </a:solidFill>
                      <a:prstDash val="solid"/>
                      <a:round/>
                      <a:headEnd type="none" w="med" len="med"/>
                      <a:tailEnd type="none" w="med" len="med"/>
                    </a:lnT>
                    <a:lnB w="12700" cap="flat" cmpd="sng" algn="ctr">
                      <a:solidFill>
                        <a:srgbClr val="C8C7C4"/>
                      </a:solidFill>
                      <a:prstDash val="solid"/>
                      <a:round/>
                      <a:headEnd type="none" w="med" len="med"/>
                      <a:tailEnd type="none" w="med" len="med"/>
                    </a:lnB>
                    <a:solidFill>
                      <a:schemeClr val="bg1"/>
                    </a:solidFill>
                  </a:tcPr>
                </a:tc>
                <a:tc>
                  <a:txBody>
                    <a:bodyPr/>
                    <a:lstStyle/>
                    <a:p>
                      <a:pPr marL="0" indent="0">
                        <a:lnSpc>
                          <a:spcPts val="1820"/>
                        </a:lnSpc>
                        <a:buNone/>
                      </a:pPr>
                      <a:r>
                        <a:rPr lang="en-US" sz="1300" dirty="0">
                          <a:solidFill>
                            <a:srgbClr val="12262E"/>
                          </a:solidFill>
                          <a:latin typeface="Arial" pitchFamily="34" charset="0"/>
                          <a:ea typeface="Arial" pitchFamily="34" charset="-122"/>
                          <a:cs typeface="Arial" pitchFamily="34" charset="-120"/>
                        </a:rPr>
                        <a:t>Low or normal</a:t>
                      </a:r>
                      <a:endParaRPr lang="en-US" sz="1300" dirty="0">
                        <a:latin typeface="Arial" charset="0"/>
                        <a:ea typeface="Arial" charset="0"/>
                        <a:cs typeface="Arial" charset="0"/>
                      </a:endParaRPr>
                    </a:p>
                  </a:txBody>
                  <a:tcPr marL="57785" marR="57785" marT="57785" marB="57785">
                    <a:lnL w="12700" cap="flat" cmpd="sng" algn="ctr">
                      <a:solidFill>
                        <a:srgbClr val="C8C7C4"/>
                      </a:solidFill>
                      <a:prstDash val="solid"/>
                      <a:round/>
                      <a:headEnd type="none" w="med" len="med"/>
                      <a:tailEnd type="none" w="med" len="med"/>
                    </a:lnL>
                    <a:lnR w="12700" cap="flat" cmpd="sng" algn="ctr">
                      <a:solidFill>
                        <a:srgbClr val="C8C7C4"/>
                      </a:solidFill>
                      <a:prstDash val="solid"/>
                      <a:round/>
                      <a:headEnd type="none" w="med" len="med"/>
                      <a:tailEnd type="none" w="med" len="med"/>
                    </a:lnR>
                    <a:lnT w="12700" cap="flat" cmpd="sng" algn="ctr">
                      <a:solidFill>
                        <a:srgbClr val="B6B3AA"/>
                      </a:solidFill>
                      <a:prstDash val="solid"/>
                      <a:round/>
                      <a:headEnd type="none" w="med" len="med"/>
                      <a:tailEnd type="none" w="med" len="med"/>
                    </a:lnT>
                    <a:lnB w="12700" cap="flat" cmpd="sng" algn="ctr">
                      <a:solidFill>
                        <a:srgbClr val="C8C7C4"/>
                      </a:solidFill>
                      <a:prstDash val="solid"/>
                      <a:round/>
                      <a:headEnd type="none" w="med" len="med"/>
                      <a:tailEnd type="none" w="med" len="med"/>
                    </a:lnB>
                    <a:solidFill>
                      <a:schemeClr val="bg1"/>
                    </a:solidFill>
                  </a:tcPr>
                </a:tc>
                <a:tc>
                  <a:txBody>
                    <a:bodyPr/>
                    <a:lstStyle/>
                    <a:p>
                      <a:pPr marL="0" indent="0">
                        <a:lnSpc>
                          <a:spcPts val="1820"/>
                        </a:lnSpc>
                        <a:buNone/>
                      </a:pPr>
                      <a:r>
                        <a:rPr lang="en-US" sz="1300" dirty="0">
                          <a:solidFill>
                            <a:srgbClr val="12262E"/>
                          </a:solidFill>
                          <a:latin typeface="Arial" pitchFamily="34" charset="0"/>
                          <a:ea typeface="Arial" pitchFamily="34" charset="-122"/>
                          <a:cs typeface="Arial" pitchFamily="34" charset="-120"/>
                        </a:rPr>
                        <a:t>Episodic cholestasis, ICP, gallstones, HCC</a:t>
                      </a:r>
                      <a:endParaRPr lang="en-US" sz="1300" dirty="0">
                        <a:latin typeface="Arial" charset="0"/>
                        <a:ea typeface="Arial" charset="0"/>
                        <a:cs typeface="Arial" charset="0"/>
                      </a:endParaRPr>
                    </a:p>
                  </a:txBody>
                  <a:tcPr marL="57785" marR="57785" marT="57785" marB="57785">
                    <a:lnL w="12700" cap="flat" cmpd="sng" algn="ctr">
                      <a:solidFill>
                        <a:srgbClr val="C8C7C4"/>
                      </a:solidFill>
                      <a:prstDash val="solid"/>
                      <a:round/>
                      <a:headEnd type="none" w="med" len="med"/>
                      <a:tailEnd type="none" w="med" len="med"/>
                    </a:lnL>
                    <a:lnR w="12700" cap="flat" cmpd="sng" algn="ctr">
                      <a:solidFill>
                        <a:srgbClr val="C8C7C4"/>
                      </a:solidFill>
                      <a:prstDash val="solid"/>
                      <a:round/>
                      <a:headEnd type="none" w="med" len="med"/>
                      <a:tailEnd type="none" w="med" len="med"/>
                    </a:lnR>
                    <a:lnT w="12700" cap="flat" cmpd="sng" algn="ctr">
                      <a:solidFill>
                        <a:srgbClr val="B6B3AA"/>
                      </a:solidFill>
                      <a:prstDash val="solid"/>
                      <a:round/>
                      <a:headEnd type="none" w="med" len="med"/>
                      <a:tailEnd type="none" w="med" len="med"/>
                    </a:lnT>
                    <a:lnB w="12700" cap="flat" cmpd="sng" algn="ctr">
                      <a:solidFill>
                        <a:srgbClr val="C8C7C4"/>
                      </a:solidFill>
                      <a:prstDash val="solid"/>
                      <a:round/>
                      <a:headEnd type="none" w="med" len="med"/>
                      <a:tailEnd type="none" w="med" len="med"/>
                    </a:lnB>
                    <a:solidFill>
                      <a:schemeClr val="bg1"/>
                    </a:solidFill>
                  </a:tcPr>
                </a:tc>
                <a:tc>
                  <a:txBody>
                    <a:bodyPr/>
                    <a:lstStyle/>
                    <a:p>
                      <a:pPr marL="0" indent="0">
                        <a:lnSpc>
                          <a:spcPct val="100000"/>
                        </a:lnSpc>
                        <a:buNone/>
                      </a:pPr>
                      <a:r>
                        <a:rPr lang="en-AU" sz="1400" dirty="0"/>
                        <a:t>Neurological/respiratory features reported; extrahepatic phenotype less well defined</a:t>
                      </a:r>
                      <a:endParaRPr lang="en-US" sz="1300" dirty="0">
                        <a:latin typeface="Arial" charset="0"/>
                        <a:ea typeface="Arial" charset="0"/>
                        <a:cs typeface="Arial" charset="0"/>
                      </a:endParaRPr>
                    </a:p>
                  </a:txBody>
                  <a:tcPr marL="57785" marR="57785" marT="57785" marB="57785">
                    <a:lnL w="12700" cap="flat" cmpd="sng" algn="ctr">
                      <a:solidFill>
                        <a:srgbClr val="C8C7C4"/>
                      </a:solidFill>
                      <a:prstDash val="solid"/>
                      <a:round/>
                      <a:headEnd type="none" w="med" len="med"/>
                      <a:tailEnd type="none" w="med" len="med"/>
                    </a:lnL>
                    <a:lnR w="12700" cap="flat" cmpd="sng" algn="ctr">
                      <a:solidFill>
                        <a:srgbClr val="C8C7C4"/>
                      </a:solidFill>
                      <a:prstDash val="solid"/>
                      <a:round/>
                      <a:headEnd type="none" w="med" len="med"/>
                      <a:tailEnd type="none" w="med" len="med"/>
                    </a:lnR>
                    <a:lnT w="12700" cap="flat" cmpd="sng" algn="ctr">
                      <a:solidFill>
                        <a:srgbClr val="B6B3AA"/>
                      </a:solidFill>
                      <a:prstDash val="solid"/>
                      <a:round/>
                      <a:headEnd type="none" w="med" len="med"/>
                      <a:tailEnd type="none" w="med" len="med"/>
                    </a:lnT>
                    <a:lnB w="12700" cap="flat" cmpd="sng" algn="ctr">
                      <a:solidFill>
                        <a:srgbClr val="C8C7C4"/>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bl>
          </a:graphicData>
        </a:graphic>
      </p:graphicFrame>
      <p:sp>
        <p:nvSpPr>
          <p:cNvPr id="5" name="Text 2"/>
          <p:cNvSpPr/>
          <p:nvPr/>
        </p:nvSpPr>
        <p:spPr>
          <a:xfrm>
            <a:off x="812800" y="4844653"/>
            <a:ext cx="10883392" cy="248245"/>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755"/>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5E6E74"/>
                </a:solidFill>
                <a:effectLst/>
                <a:uLnTx/>
                <a:uFillTx/>
                <a:latin typeface="Arial" pitchFamily="34" charset="0"/>
                <a:ea typeface="Arial" pitchFamily="34" charset="-122"/>
                <a:cs typeface="Arial" pitchFamily="34" charset="-120"/>
              </a:rPr>
              <a:t>Rarer genes (NR1H4, USP53, LSR, MYO5B, SEMA7A, KIF12 and others): backup slide B2.</a:t>
            </a:r>
            <a:endParaRPr kumimoji="0" lang="en-US" sz="1300" b="0" i="0" u="none" strike="noStrike" kern="1200" cap="none" spc="0" normalizeH="0" baseline="0" noProof="0" dirty="0">
              <a:ln>
                <a:noFill/>
              </a:ln>
              <a:solidFill>
                <a:srgbClr val="12262E"/>
              </a:solidFill>
              <a:effectLst/>
              <a:uLnTx/>
              <a:uFillTx/>
              <a:latin typeface="Arial" charset="0"/>
              <a:ea typeface="Arial" charset="0"/>
              <a:cs typeface="Arial" charset="0"/>
            </a:endParaRPr>
          </a:p>
        </p:txBody>
      </p:sp>
      <p:sp>
        <p:nvSpPr>
          <p:cNvPr id="6" name="Text 3"/>
          <p:cNvSpPr/>
          <p:nvPr/>
        </p:nvSpPr>
        <p:spPr>
          <a:xfrm>
            <a:off x="812800" y="6024959"/>
            <a:ext cx="10112866" cy="452041"/>
          </a:xfrm>
          <a:prstGeom prst="rect">
            <a:avLst/>
          </a:prstGeom>
          <a:noFill/>
          <a:ln/>
        </p:spPr>
        <p:txBody>
          <a:bodyPr wrap="square" lIns="0" tIns="0" rIns="0" bIns="0" rtlCol="0" anchor="t">
            <a:normAutofit/>
          </a:bodyPr>
          <a:lstStyle/>
          <a:p>
            <a:pPr>
              <a:lnSpc>
                <a:spcPts val="1680"/>
              </a:lnSpc>
              <a:defRPr/>
            </a:pPr>
            <a:r>
              <a:rPr lang="en-US" sz="1200" dirty="0">
                <a:solidFill>
                  <a:srgbClr val="5E6E74"/>
                </a:solidFill>
                <a:latin typeface="Arial" pitchFamily="34" charset="0"/>
                <a:ea typeface="Arial" pitchFamily="34" charset="-122"/>
                <a:cs typeface="Arial" pitchFamily="34" charset="-120"/>
              </a:rPr>
              <a:t>Thompson R, Vilarinho S, Miquel R ... Challenges in the diagnosis and treatment of genetic cholestasis in adults JHEP Reports, 2025; 8</a:t>
            </a:r>
          </a:p>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5E6E74"/>
                </a:solidFill>
                <a:effectLst/>
                <a:uLnTx/>
                <a:uFillTx/>
                <a:latin typeface="Arial" pitchFamily="34" charset="0"/>
                <a:ea typeface="Arial" pitchFamily="34" charset="-122"/>
                <a:cs typeface="Arial" pitchFamily="34" charset="-120"/>
              </a:rPr>
              <a:t>modified from Ibrahim et al, Hepatology 2022 · EASL genetic cholestasis CPG 2024</a:t>
            </a:r>
            <a:endParaRPr kumimoji="0" lang="en-US" sz="1200" b="0" i="0" u="none" strike="noStrike" kern="1200" cap="none" spc="0" normalizeH="0" baseline="0" noProof="0" dirty="0">
              <a:ln>
                <a:noFill/>
              </a:ln>
              <a:solidFill>
                <a:srgbClr val="12262E"/>
              </a:solidFill>
              <a:effectLst/>
              <a:uLnTx/>
              <a:uFillTx/>
              <a:latin typeface="Arial" charset="0"/>
              <a:ea typeface="Arial" charset="0"/>
              <a:cs typeface="Arial" charset="0"/>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6F3EC"/>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327958" y="273918"/>
            <a:ext cx="10883392" cy="807641"/>
          </a:xfrm>
          <a:prstGeom prst="rect">
            <a:avLst/>
          </a:prstGeom>
          <a:noFill/>
          <a:ln/>
        </p:spPr>
        <p:txBody>
          <a:bodyPr wrap="square" lIns="0" tIns="0" rIns="0" bIns="0" rtlCol="0" anchor="t">
            <a:normAutofit/>
          </a:bodyPr>
          <a:lstStyle/>
          <a:p>
            <a:pPr marL="0" indent="0" algn="l">
              <a:lnSpc>
                <a:spcPts val="3080"/>
              </a:lnSpc>
              <a:buNone/>
            </a:pPr>
            <a:r>
              <a:rPr lang="en-US" sz="2800" b="1" i="0" dirty="0">
                <a:solidFill>
                  <a:srgbClr val="12262E"/>
                </a:solidFill>
                <a:latin typeface="Georgia" pitchFamily="18" charset="0"/>
                <a:ea typeface="Georgia" pitchFamily="18" charset="-122"/>
                <a:cs typeface="Georgia" pitchFamily="18" charset="-120"/>
              </a:rPr>
              <a:t>LPAC: a transporter disease that looks like ordinary gallstones</a:t>
            </a:r>
            <a:endParaRPr lang="en-US" sz="2800" dirty="0">
              <a:latin typeface="Georgia" charset="0"/>
              <a:ea typeface="Georgia" charset="0"/>
              <a:cs typeface="Georgia" charset="0"/>
            </a:endParaRPr>
          </a:p>
        </p:txBody>
      </p:sp>
      <p:sp>
        <p:nvSpPr>
          <p:cNvPr id="3" name="Text 1"/>
          <p:cNvSpPr/>
          <p:nvPr/>
        </p:nvSpPr>
        <p:spPr>
          <a:xfrm>
            <a:off x="413512" y="1172208"/>
            <a:ext cx="10883392" cy="282575"/>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2025"/>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E6670"/>
                </a:solidFill>
                <a:effectLst/>
                <a:uLnTx/>
                <a:uFillTx/>
                <a:latin typeface="Arial" pitchFamily="34" charset="0"/>
                <a:ea typeface="Arial" pitchFamily="34" charset="-122"/>
                <a:cs typeface="Arial" pitchFamily="34" charset="-120"/>
              </a:rPr>
              <a:t>Low biliary phospholipid lets cholesterol crystallise inside the liver</a:t>
            </a:r>
            <a:endParaRPr kumimoji="0" lang="en-US" sz="1500" b="0" i="0" u="none" strike="noStrike" kern="1200" cap="none" spc="0" normalizeH="0" baseline="0" noProof="0" dirty="0">
              <a:ln>
                <a:noFill/>
              </a:ln>
              <a:solidFill>
                <a:srgbClr val="12262E"/>
              </a:solidFill>
              <a:effectLst/>
              <a:uLnTx/>
              <a:uFillTx/>
              <a:latin typeface="Arial" charset="0"/>
              <a:ea typeface="Arial" charset="0"/>
              <a:cs typeface="Arial" charset="0"/>
            </a:endParaRPr>
          </a:p>
        </p:txBody>
      </p:sp>
      <p:sp>
        <p:nvSpPr>
          <p:cNvPr id="4" name="Text 2"/>
          <p:cNvSpPr/>
          <p:nvPr/>
        </p:nvSpPr>
        <p:spPr>
          <a:xfrm>
            <a:off x="145288" y="1686160"/>
            <a:ext cx="2298700" cy="443210"/>
          </a:xfrm>
          <a:prstGeom prst="roundRect">
            <a:avLst>
              <a:gd name="adj" fmla="val 22924"/>
            </a:avLst>
          </a:prstGeom>
          <a:solidFill>
            <a:srgbClr val="E3EFE6"/>
          </a:solidFill>
          <a:ln/>
        </p:spPr>
        <p:txBody>
          <a:bodyPr wrap="square" lIns="109942" tIns="84542" rIns="49363" bIns="59142" rtlCol="0" anchor="t">
            <a:normAutofit/>
          </a:bodyPr>
          <a:lstStyle/>
          <a:p>
            <a:pPr marL="0" marR="0" lvl="0" indent="0" algn="l" defTabSz="914400" rtl="0" eaLnBrk="1" fontAlgn="auto" latinLnBrk="0" hangingPunct="1">
              <a:lnSpc>
                <a:spcPts val="1690"/>
              </a:lnSpc>
              <a:spcBef>
                <a:spcPts val="0"/>
              </a:spcBef>
              <a:spcAft>
                <a:spcPts val="0"/>
              </a:spcAft>
              <a:buClrTx/>
              <a:buSzTx/>
              <a:buFontTx/>
              <a:buNone/>
              <a:tabLst/>
              <a:defRPr/>
            </a:pPr>
            <a:r>
              <a:rPr kumimoji="0" lang="en-US" sz="1300" b="1" i="0" u="none" strike="noStrike" kern="1200" cap="none" spc="0" normalizeH="0" baseline="0" noProof="0" dirty="0">
                <a:ln>
                  <a:noFill/>
                </a:ln>
                <a:solidFill>
                  <a:srgbClr val="12262E"/>
                </a:solidFill>
                <a:effectLst/>
                <a:uLnTx/>
                <a:uFillTx/>
                <a:latin typeface="Arial" pitchFamily="34" charset="0"/>
                <a:ea typeface="Arial" pitchFamily="34" charset="-122"/>
                <a:cs typeface="Arial" pitchFamily="34" charset="-120"/>
              </a:rPr>
              <a:t>Less MDR3 activity</a:t>
            </a:r>
            <a:endParaRPr kumimoji="0" lang="en-US" sz="1300" b="0" i="0" u="none" strike="noStrike" kern="1200" cap="none" spc="0" normalizeH="0" baseline="0" noProof="0" dirty="0">
              <a:ln>
                <a:noFill/>
              </a:ln>
              <a:solidFill>
                <a:srgbClr val="12262E"/>
              </a:solidFill>
              <a:effectLst/>
              <a:uLnTx/>
              <a:uFillTx/>
              <a:latin typeface="Arial" charset="0"/>
              <a:ea typeface="Arial" charset="0"/>
              <a:cs typeface="Arial" charset="0"/>
            </a:endParaRPr>
          </a:p>
        </p:txBody>
      </p:sp>
      <p:pic>
        <p:nvPicPr>
          <p:cNvPr id="5" name="Image 0" descr="arrow-right"/>
          <p:cNvPicPr>
            <a:picLocks noChangeAspect="1"/>
          </p:cNvPicPr>
          <p:nvPr/>
        </p:nvPicPr>
        <p:blipFill>
          <a:blip r:embed="rId3"/>
          <a:srcRect/>
          <a:stretch/>
        </p:blipFill>
        <p:spPr>
          <a:xfrm>
            <a:off x="2532888" y="1818915"/>
            <a:ext cx="279400" cy="177800"/>
          </a:xfrm>
          <a:prstGeom prst="rect">
            <a:avLst/>
          </a:prstGeom>
        </p:spPr>
      </p:pic>
      <p:sp>
        <p:nvSpPr>
          <p:cNvPr id="6" name="Text 3"/>
          <p:cNvSpPr/>
          <p:nvPr/>
        </p:nvSpPr>
        <p:spPr>
          <a:xfrm>
            <a:off x="2901188" y="1686160"/>
            <a:ext cx="2298700" cy="443210"/>
          </a:xfrm>
          <a:prstGeom prst="roundRect">
            <a:avLst>
              <a:gd name="adj" fmla="val 22924"/>
            </a:avLst>
          </a:prstGeom>
          <a:solidFill>
            <a:srgbClr val="E3EFE6"/>
          </a:solidFill>
          <a:ln/>
        </p:spPr>
        <p:txBody>
          <a:bodyPr wrap="square" lIns="109942" tIns="84542" rIns="49363" bIns="59142" rtlCol="0" anchor="t">
            <a:normAutofit/>
          </a:bodyPr>
          <a:lstStyle/>
          <a:p>
            <a:pPr marL="0" marR="0" lvl="0" indent="0" algn="l" defTabSz="914400" rtl="0" eaLnBrk="1" fontAlgn="auto" latinLnBrk="0" hangingPunct="1">
              <a:lnSpc>
                <a:spcPts val="1690"/>
              </a:lnSpc>
              <a:spcBef>
                <a:spcPts val="0"/>
              </a:spcBef>
              <a:spcAft>
                <a:spcPts val="0"/>
              </a:spcAft>
              <a:buClrTx/>
              <a:buSzTx/>
              <a:buFontTx/>
              <a:buNone/>
              <a:tabLst/>
              <a:defRPr/>
            </a:pPr>
            <a:r>
              <a:rPr kumimoji="0" lang="en-US" sz="1300" b="1" i="0" u="none" strike="noStrike" kern="1200" cap="none" spc="0" normalizeH="0" baseline="0" noProof="0" dirty="0">
                <a:ln>
                  <a:noFill/>
                </a:ln>
                <a:solidFill>
                  <a:srgbClr val="12262E"/>
                </a:solidFill>
                <a:effectLst/>
                <a:uLnTx/>
                <a:uFillTx/>
                <a:latin typeface="Arial" pitchFamily="34" charset="0"/>
                <a:ea typeface="Arial" pitchFamily="34" charset="-122"/>
                <a:cs typeface="Arial" pitchFamily="34" charset="-120"/>
              </a:rPr>
              <a:t>Phospholipid-poor bile</a:t>
            </a:r>
            <a:endParaRPr kumimoji="0" lang="en-US" sz="1300" b="0" i="0" u="none" strike="noStrike" kern="1200" cap="none" spc="0" normalizeH="0" baseline="0" noProof="0" dirty="0">
              <a:ln>
                <a:noFill/>
              </a:ln>
              <a:solidFill>
                <a:srgbClr val="12262E"/>
              </a:solidFill>
              <a:effectLst/>
              <a:uLnTx/>
              <a:uFillTx/>
              <a:latin typeface="Arial" charset="0"/>
              <a:ea typeface="Arial" charset="0"/>
              <a:cs typeface="Arial" charset="0"/>
            </a:endParaRPr>
          </a:p>
        </p:txBody>
      </p:sp>
      <p:pic>
        <p:nvPicPr>
          <p:cNvPr id="7" name="Image 1" descr="arrow-right"/>
          <p:cNvPicPr>
            <a:picLocks noChangeAspect="1"/>
          </p:cNvPicPr>
          <p:nvPr/>
        </p:nvPicPr>
        <p:blipFill>
          <a:blip r:embed="rId3"/>
          <a:srcRect/>
          <a:stretch/>
        </p:blipFill>
        <p:spPr>
          <a:xfrm>
            <a:off x="5288788" y="1818915"/>
            <a:ext cx="279400" cy="177800"/>
          </a:xfrm>
          <a:prstGeom prst="rect">
            <a:avLst/>
          </a:prstGeom>
        </p:spPr>
      </p:pic>
      <p:sp>
        <p:nvSpPr>
          <p:cNvPr id="8" name="Text 4"/>
          <p:cNvSpPr/>
          <p:nvPr/>
        </p:nvSpPr>
        <p:spPr>
          <a:xfrm>
            <a:off x="5657088" y="1578905"/>
            <a:ext cx="2298700" cy="657820"/>
          </a:xfrm>
          <a:prstGeom prst="roundRect">
            <a:avLst>
              <a:gd name="adj" fmla="val 15445"/>
            </a:avLst>
          </a:prstGeom>
          <a:solidFill>
            <a:srgbClr val="E3EFE6"/>
          </a:solidFill>
          <a:ln/>
        </p:spPr>
        <p:txBody>
          <a:bodyPr wrap="square" lIns="109942" tIns="84542" rIns="49363" bIns="59142" rtlCol="0" anchor="t">
            <a:normAutofit/>
          </a:bodyPr>
          <a:lstStyle/>
          <a:p>
            <a:pPr marL="0" marR="0" lvl="0" indent="0" algn="l" defTabSz="914400" rtl="0" eaLnBrk="1" fontAlgn="auto" latinLnBrk="0" hangingPunct="1">
              <a:lnSpc>
                <a:spcPts val="1690"/>
              </a:lnSpc>
              <a:spcBef>
                <a:spcPts val="0"/>
              </a:spcBef>
              <a:spcAft>
                <a:spcPts val="0"/>
              </a:spcAft>
              <a:buClrTx/>
              <a:buSzTx/>
              <a:buFontTx/>
              <a:buNone/>
              <a:tabLst/>
              <a:defRPr/>
            </a:pPr>
            <a:r>
              <a:rPr kumimoji="0" lang="en-US" sz="1300" b="1" i="0" u="none" strike="noStrike" kern="1200" cap="none" spc="0" normalizeH="0" baseline="0" noProof="0" dirty="0">
                <a:ln>
                  <a:noFill/>
                </a:ln>
                <a:solidFill>
                  <a:srgbClr val="12262E"/>
                </a:solidFill>
                <a:effectLst/>
                <a:uLnTx/>
                <a:uFillTx/>
                <a:latin typeface="Arial" pitchFamily="34" charset="0"/>
                <a:ea typeface="Arial" pitchFamily="34" charset="-122"/>
                <a:cs typeface="Arial" pitchFamily="34" charset="-120"/>
              </a:rPr>
              <a:t>Cholesterol crystals and microliths</a:t>
            </a:r>
            <a:endParaRPr kumimoji="0" lang="en-US" sz="1300" b="0" i="0" u="none" strike="noStrike" kern="1200" cap="none" spc="0" normalizeH="0" baseline="0" noProof="0" dirty="0">
              <a:ln>
                <a:noFill/>
              </a:ln>
              <a:solidFill>
                <a:srgbClr val="12262E"/>
              </a:solidFill>
              <a:effectLst/>
              <a:uLnTx/>
              <a:uFillTx/>
              <a:latin typeface="Arial" charset="0"/>
              <a:ea typeface="Arial" charset="0"/>
              <a:cs typeface="Arial" charset="0"/>
            </a:endParaRPr>
          </a:p>
        </p:txBody>
      </p:sp>
      <p:pic>
        <p:nvPicPr>
          <p:cNvPr id="9" name="Image 2" descr="arrow-right"/>
          <p:cNvPicPr>
            <a:picLocks noChangeAspect="1"/>
          </p:cNvPicPr>
          <p:nvPr/>
        </p:nvPicPr>
        <p:blipFill>
          <a:blip r:embed="rId3"/>
          <a:srcRect/>
          <a:stretch/>
        </p:blipFill>
        <p:spPr>
          <a:xfrm>
            <a:off x="8044688" y="1818915"/>
            <a:ext cx="279400" cy="177800"/>
          </a:xfrm>
          <a:prstGeom prst="rect">
            <a:avLst/>
          </a:prstGeom>
        </p:spPr>
      </p:pic>
      <p:sp>
        <p:nvSpPr>
          <p:cNvPr id="10" name="Text 5"/>
          <p:cNvSpPr/>
          <p:nvPr/>
        </p:nvSpPr>
        <p:spPr>
          <a:xfrm>
            <a:off x="8412988" y="1578905"/>
            <a:ext cx="2298700" cy="657820"/>
          </a:xfrm>
          <a:prstGeom prst="roundRect">
            <a:avLst>
              <a:gd name="adj" fmla="val 15445"/>
            </a:avLst>
          </a:prstGeom>
          <a:solidFill>
            <a:srgbClr val="12262E"/>
          </a:solidFill>
          <a:ln/>
        </p:spPr>
        <p:txBody>
          <a:bodyPr wrap="square" lIns="109942" tIns="84542" rIns="49363" bIns="59142" rtlCol="0" anchor="t">
            <a:normAutofit/>
          </a:bodyPr>
          <a:lstStyle/>
          <a:p>
            <a:pPr marL="0" marR="0" lvl="0" indent="0" algn="l" defTabSz="914400" rtl="0" eaLnBrk="1" fontAlgn="auto" latinLnBrk="0" hangingPunct="1">
              <a:lnSpc>
                <a:spcPts val="1690"/>
              </a:lnSpc>
              <a:spcBef>
                <a:spcPts val="0"/>
              </a:spcBef>
              <a:spcAft>
                <a:spcPts val="0"/>
              </a:spcAft>
              <a:buClrTx/>
              <a:buSzTx/>
              <a:buFontTx/>
              <a:buNone/>
              <a:tabLst/>
              <a:defRPr/>
            </a:pPr>
            <a:r>
              <a:rPr kumimoji="0" lang="en-US" sz="1300" b="1" i="0" u="none" strike="noStrike" kern="1200" cap="none" spc="0" normalizeH="0" baseline="0" noProof="0" dirty="0">
                <a:ln>
                  <a:noFill/>
                </a:ln>
                <a:solidFill>
                  <a:srgbClr val="F2EFE6"/>
                </a:solidFill>
                <a:effectLst/>
                <a:uLnTx/>
                <a:uFillTx/>
                <a:latin typeface="Arial" pitchFamily="34" charset="0"/>
                <a:ea typeface="Arial" pitchFamily="34" charset="-122"/>
                <a:cs typeface="Arial" pitchFamily="34" charset="-120"/>
              </a:rPr>
              <a:t>Intrahepatic stones, pain, cholangitis</a:t>
            </a:r>
            <a:endParaRPr kumimoji="0" lang="en-US" sz="1300" b="0" i="0" u="none" strike="noStrike" kern="1200" cap="none" spc="0" normalizeH="0" baseline="0" noProof="0" dirty="0">
              <a:ln>
                <a:noFill/>
              </a:ln>
              <a:solidFill>
                <a:srgbClr val="12262E"/>
              </a:solidFill>
              <a:effectLst/>
              <a:uLnTx/>
              <a:uFillTx/>
              <a:latin typeface="Arial" charset="0"/>
              <a:ea typeface="Arial" charset="0"/>
              <a:cs typeface="Arial" charset="0"/>
            </a:endParaRPr>
          </a:p>
        </p:txBody>
      </p:sp>
      <p:grpSp>
        <p:nvGrpSpPr>
          <p:cNvPr id="42" name="Group 41">
            <a:extLst>
              <a:ext uri="{FF2B5EF4-FFF2-40B4-BE49-F238E27FC236}">
                <a16:creationId xmlns:a16="http://schemas.microsoft.com/office/drawing/2014/main" id="{0E464CDA-308B-31BC-3798-F5DCC8FD5855}"/>
              </a:ext>
            </a:extLst>
          </p:cNvPr>
          <p:cNvGrpSpPr/>
          <p:nvPr/>
        </p:nvGrpSpPr>
        <p:grpSpPr>
          <a:xfrm>
            <a:off x="4431229" y="2944602"/>
            <a:ext cx="3775908" cy="2787859"/>
            <a:chOff x="815975" y="2932311"/>
            <a:chExt cx="5200650" cy="1926828"/>
          </a:xfrm>
        </p:grpSpPr>
        <p:sp>
          <p:nvSpPr>
            <p:cNvPr id="11" name="Shape 6"/>
            <p:cNvSpPr/>
            <p:nvPr/>
          </p:nvSpPr>
          <p:spPr>
            <a:xfrm>
              <a:off x="815975" y="2932311"/>
              <a:ext cx="5200650" cy="1926828"/>
            </a:xfrm>
            <a:prstGeom prst="roundRect">
              <a:avLst>
                <a:gd name="adj" fmla="val 3823"/>
              </a:avLst>
            </a:prstGeom>
            <a:solidFill>
              <a:srgbClr val="FBFAF6"/>
            </a:solidFill>
            <a:ln w="6350">
              <a:solidFill>
                <a:srgbClr val="DCD7C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12262E"/>
                </a:solidFill>
                <a:effectLst/>
                <a:uLnTx/>
                <a:uFillTx/>
                <a:latin typeface="Arial"/>
                <a:ea typeface="+mn-ea"/>
                <a:cs typeface="+mn-cs"/>
              </a:endParaRPr>
            </a:p>
          </p:txBody>
        </p:sp>
        <p:sp>
          <p:nvSpPr>
            <p:cNvPr id="12" name="Text 7"/>
            <p:cNvSpPr/>
            <p:nvPr/>
          </p:nvSpPr>
          <p:spPr>
            <a:xfrm>
              <a:off x="996950" y="3075186"/>
              <a:ext cx="4983861"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0" cap="none" spc="100" normalizeH="0" baseline="0" noProof="0" dirty="0">
                  <a:ln>
                    <a:noFill/>
                  </a:ln>
                  <a:solidFill>
                    <a:srgbClr val="2F6E45"/>
                  </a:solidFill>
                  <a:effectLst/>
                  <a:uLnTx/>
                  <a:uFillTx/>
                  <a:latin typeface="Arial" pitchFamily="34" charset="0"/>
                  <a:ea typeface="Arial" pitchFamily="34" charset="-122"/>
                  <a:cs typeface="Arial" pitchFamily="34" charset="-120"/>
                </a:rPr>
                <a:t>SUSPECT IT WHEN</a:t>
              </a:r>
              <a:endParaRPr kumimoji="0" lang="en-US" sz="1200" b="0" i="0" u="none" strike="noStrike" kern="1200" cap="none" spc="0" normalizeH="0" baseline="0" noProof="0" dirty="0">
                <a:ln>
                  <a:noFill/>
                </a:ln>
                <a:solidFill>
                  <a:srgbClr val="12262E"/>
                </a:solidFill>
                <a:effectLst/>
                <a:uLnTx/>
                <a:uFillTx/>
                <a:latin typeface="Arial" charset="0"/>
                <a:ea typeface="Arial" charset="0"/>
                <a:cs typeface="Arial" charset="0"/>
              </a:endParaRPr>
            </a:p>
          </p:txBody>
        </p:sp>
        <p:sp>
          <p:nvSpPr>
            <p:cNvPr id="13" name="Text 8"/>
            <p:cNvSpPr/>
            <p:nvPr/>
          </p:nvSpPr>
          <p:spPr>
            <a:xfrm>
              <a:off x="996950" y="3364706"/>
              <a:ext cx="4983861" cy="248245"/>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755"/>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12262E"/>
                  </a:solidFill>
                  <a:effectLst/>
                  <a:uLnTx/>
                  <a:uFillTx/>
                  <a:latin typeface="Arial" pitchFamily="34" charset="0"/>
                  <a:ea typeface="Arial" pitchFamily="34" charset="-122"/>
                  <a:cs typeface="Arial" pitchFamily="34" charset="-120"/>
                </a:rPr>
                <a:t>Biliary symptoms began before 40</a:t>
              </a:r>
              <a:endParaRPr kumimoji="0" lang="en-US" sz="1300" b="0" i="0" u="none" strike="noStrike" kern="1200" cap="none" spc="0" normalizeH="0" baseline="0" noProof="0" dirty="0">
                <a:ln>
                  <a:noFill/>
                </a:ln>
                <a:solidFill>
                  <a:srgbClr val="12262E"/>
                </a:solidFill>
                <a:effectLst/>
                <a:uLnTx/>
                <a:uFillTx/>
                <a:latin typeface="Arial" charset="0"/>
                <a:ea typeface="Arial" charset="0"/>
                <a:cs typeface="Arial" charset="0"/>
              </a:endParaRPr>
            </a:p>
          </p:txBody>
        </p:sp>
        <p:sp>
          <p:nvSpPr>
            <p:cNvPr id="14" name="Text 9"/>
            <p:cNvSpPr/>
            <p:nvPr/>
          </p:nvSpPr>
          <p:spPr>
            <a:xfrm>
              <a:off x="996950" y="3663752"/>
              <a:ext cx="4983861" cy="248245"/>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755"/>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12262E"/>
                  </a:solidFill>
                  <a:effectLst/>
                  <a:uLnTx/>
                  <a:uFillTx/>
                  <a:latin typeface="Arial" pitchFamily="34" charset="0"/>
                  <a:ea typeface="Arial" pitchFamily="34" charset="-122"/>
                  <a:cs typeface="Arial" pitchFamily="34" charset="-120"/>
                </a:rPr>
                <a:t>Symptoms recur after cholecystectomy</a:t>
              </a:r>
              <a:endParaRPr kumimoji="0" lang="en-US" sz="1300" b="0" i="0" u="none" strike="noStrike" kern="1200" cap="none" spc="0" normalizeH="0" baseline="0" noProof="0" dirty="0">
                <a:ln>
                  <a:noFill/>
                </a:ln>
                <a:solidFill>
                  <a:srgbClr val="12262E"/>
                </a:solidFill>
                <a:effectLst/>
                <a:uLnTx/>
                <a:uFillTx/>
                <a:latin typeface="Arial" charset="0"/>
                <a:ea typeface="Arial" charset="0"/>
                <a:cs typeface="Arial" charset="0"/>
              </a:endParaRPr>
            </a:p>
          </p:txBody>
        </p:sp>
        <p:sp>
          <p:nvSpPr>
            <p:cNvPr id="15" name="Text 10"/>
            <p:cNvSpPr/>
            <p:nvPr/>
          </p:nvSpPr>
          <p:spPr>
            <a:xfrm>
              <a:off x="996950" y="3962797"/>
              <a:ext cx="4983861" cy="248245"/>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755"/>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12262E"/>
                  </a:solidFill>
                  <a:effectLst/>
                  <a:uLnTx/>
                  <a:uFillTx/>
                  <a:latin typeface="Arial" pitchFamily="34" charset="0"/>
                  <a:ea typeface="Arial" pitchFamily="34" charset="-122"/>
                  <a:cs typeface="Arial" pitchFamily="34" charset="-120"/>
                </a:rPr>
                <a:t>Intrahepatic hyperechoic foci or comet tails</a:t>
              </a:r>
              <a:endParaRPr kumimoji="0" lang="en-US" sz="1300" b="0" i="0" u="none" strike="noStrike" kern="1200" cap="none" spc="0" normalizeH="0" baseline="0" noProof="0" dirty="0">
                <a:ln>
                  <a:noFill/>
                </a:ln>
                <a:solidFill>
                  <a:srgbClr val="12262E"/>
                </a:solidFill>
                <a:effectLst/>
                <a:uLnTx/>
                <a:uFillTx/>
                <a:latin typeface="Arial" charset="0"/>
                <a:ea typeface="Arial" charset="0"/>
                <a:cs typeface="Arial" charset="0"/>
              </a:endParaRPr>
            </a:p>
          </p:txBody>
        </p:sp>
        <p:sp>
          <p:nvSpPr>
            <p:cNvPr id="16" name="Text 11"/>
            <p:cNvSpPr/>
            <p:nvPr/>
          </p:nvSpPr>
          <p:spPr>
            <a:xfrm>
              <a:off x="996950" y="4261842"/>
              <a:ext cx="4983861" cy="248245"/>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755"/>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5E6E74"/>
                  </a:solidFill>
                  <a:effectLst/>
                  <a:uLnTx/>
                  <a:uFillTx/>
                  <a:latin typeface="Arial" pitchFamily="34" charset="0"/>
                  <a:ea typeface="Arial" pitchFamily="34" charset="-122"/>
                  <a:cs typeface="Arial" pitchFamily="34" charset="-120"/>
                </a:rPr>
                <a:t>Supportive: ICP, family history of early stones</a:t>
              </a:r>
              <a:endParaRPr kumimoji="0" lang="en-US" sz="1300" b="0" i="0" u="none" strike="noStrike" kern="1200" cap="none" spc="0" normalizeH="0" baseline="0" noProof="0" dirty="0">
                <a:ln>
                  <a:noFill/>
                </a:ln>
                <a:solidFill>
                  <a:srgbClr val="12262E"/>
                </a:solidFill>
                <a:effectLst/>
                <a:uLnTx/>
                <a:uFillTx/>
                <a:latin typeface="Arial" charset="0"/>
                <a:ea typeface="Arial" charset="0"/>
                <a:cs typeface="Arial" charset="0"/>
              </a:endParaRPr>
            </a:p>
          </p:txBody>
        </p:sp>
      </p:grpSp>
      <p:grpSp>
        <p:nvGrpSpPr>
          <p:cNvPr id="40" name="Group 39">
            <a:extLst>
              <a:ext uri="{FF2B5EF4-FFF2-40B4-BE49-F238E27FC236}">
                <a16:creationId xmlns:a16="http://schemas.microsoft.com/office/drawing/2014/main" id="{21A56C91-0639-94B9-0B6D-0DE667CC06DE}"/>
              </a:ext>
            </a:extLst>
          </p:cNvPr>
          <p:cNvGrpSpPr/>
          <p:nvPr/>
        </p:nvGrpSpPr>
        <p:grpSpPr>
          <a:xfrm>
            <a:off x="8556909" y="2932311"/>
            <a:ext cx="3428152" cy="2800151"/>
            <a:chOff x="6175375" y="2932311"/>
            <a:chExt cx="5200650" cy="1926828"/>
          </a:xfrm>
        </p:grpSpPr>
        <p:sp>
          <p:nvSpPr>
            <p:cNvPr id="17" name="Shape 12"/>
            <p:cNvSpPr/>
            <p:nvPr/>
          </p:nvSpPr>
          <p:spPr>
            <a:xfrm>
              <a:off x="6175375" y="2932311"/>
              <a:ext cx="5200650" cy="1926828"/>
            </a:xfrm>
            <a:prstGeom prst="roundRect">
              <a:avLst>
                <a:gd name="adj" fmla="val 3823"/>
              </a:avLst>
            </a:prstGeom>
            <a:solidFill>
              <a:srgbClr val="FBFAF6"/>
            </a:solidFill>
            <a:ln w="6350">
              <a:solidFill>
                <a:srgbClr val="DCD7C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12262E"/>
                </a:solidFill>
                <a:effectLst/>
                <a:uLnTx/>
                <a:uFillTx/>
                <a:latin typeface="Arial"/>
                <a:ea typeface="+mn-ea"/>
                <a:cs typeface="+mn-cs"/>
              </a:endParaRPr>
            </a:p>
          </p:txBody>
        </p:sp>
        <p:sp>
          <p:nvSpPr>
            <p:cNvPr id="18" name="Text 13"/>
            <p:cNvSpPr/>
            <p:nvPr/>
          </p:nvSpPr>
          <p:spPr>
            <a:xfrm>
              <a:off x="6356350" y="3075186"/>
              <a:ext cx="4983861"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0" cap="none" spc="100" normalizeH="0" baseline="0" noProof="0" dirty="0">
                  <a:ln>
                    <a:noFill/>
                  </a:ln>
                  <a:solidFill>
                    <a:srgbClr val="9A4A0B"/>
                  </a:solidFill>
                  <a:effectLst/>
                  <a:uLnTx/>
                  <a:uFillTx/>
                  <a:latin typeface="Arial" pitchFamily="34" charset="0"/>
                  <a:ea typeface="Arial" pitchFamily="34" charset="-122"/>
                  <a:cs typeface="Arial" pitchFamily="34" charset="-120"/>
                </a:rPr>
                <a:t>WHY IT MATTERS</a:t>
              </a:r>
              <a:endParaRPr kumimoji="0" lang="en-US" sz="1200" b="0" i="0" u="none" strike="noStrike" kern="1200" cap="none" spc="0" normalizeH="0" baseline="0" noProof="0" dirty="0">
                <a:ln>
                  <a:noFill/>
                </a:ln>
                <a:solidFill>
                  <a:srgbClr val="12262E"/>
                </a:solidFill>
                <a:effectLst/>
                <a:uLnTx/>
                <a:uFillTx/>
                <a:latin typeface="Arial" charset="0"/>
                <a:ea typeface="Arial" charset="0"/>
                <a:cs typeface="Arial" charset="0"/>
              </a:endParaRPr>
            </a:p>
          </p:txBody>
        </p:sp>
        <p:sp>
          <p:nvSpPr>
            <p:cNvPr id="19" name="Text 14"/>
            <p:cNvSpPr/>
            <p:nvPr/>
          </p:nvSpPr>
          <p:spPr>
            <a:xfrm>
              <a:off x="6356350" y="3364706"/>
              <a:ext cx="4983861" cy="248245"/>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755"/>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12262E"/>
                  </a:solidFill>
                  <a:effectLst/>
                  <a:uLnTx/>
                  <a:uFillTx/>
                  <a:latin typeface="Arial" pitchFamily="34" charset="0"/>
                  <a:ea typeface="Arial" pitchFamily="34" charset="-122"/>
                  <a:cs typeface="Arial" pitchFamily="34" charset="-120"/>
                </a:rPr>
                <a:t>The gallbladder was not the whole problem</a:t>
              </a:r>
              <a:endParaRPr kumimoji="0" lang="en-US" sz="1300" b="0" i="0" u="none" strike="noStrike" kern="1200" cap="none" spc="0" normalizeH="0" baseline="0" noProof="0" dirty="0">
                <a:ln>
                  <a:noFill/>
                </a:ln>
                <a:solidFill>
                  <a:srgbClr val="12262E"/>
                </a:solidFill>
                <a:effectLst/>
                <a:uLnTx/>
                <a:uFillTx/>
                <a:latin typeface="Arial" charset="0"/>
                <a:ea typeface="Arial" charset="0"/>
                <a:cs typeface="Arial" charset="0"/>
              </a:endParaRPr>
            </a:p>
          </p:txBody>
        </p:sp>
        <p:sp>
          <p:nvSpPr>
            <p:cNvPr id="20" name="Text 15"/>
            <p:cNvSpPr/>
            <p:nvPr/>
          </p:nvSpPr>
          <p:spPr>
            <a:xfrm>
              <a:off x="6356350" y="3663752"/>
              <a:ext cx="4983861" cy="248245"/>
            </a:xfrm>
            <a:prstGeom prst="rect">
              <a:avLst/>
            </a:prstGeom>
            <a:noFill/>
            <a:ln/>
          </p:spPr>
          <p:txBody>
            <a:bodyPr wrap="square" lIns="0" tIns="0" rIns="0" bIns="0" rtlCol="0" anchor="t">
              <a:normAutofit fontScale="85000" lnSpcReduction="10000"/>
            </a:bodyPr>
            <a:lstStyle/>
            <a:p>
              <a:pPr marL="0" marR="0" lvl="0" indent="0" algn="l" defTabSz="914400" rtl="0" eaLnBrk="1" fontAlgn="auto" latinLnBrk="0" hangingPunct="1">
                <a:lnSpc>
                  <a:spcPts val="1755"/>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12262E"/>
                  </a:solidFill>
                  <a:effectLst/>
                  <a:uLnTx/>
                  <a:uFillTx/>
                  <a:latin typeface="Arial" pitchFamily="34" charset="0"/>
                  <a:ea typeface="Arial" pitchFamily="34" charset="-122"/>
                  <a:cs typeface="Arial" pitchFamily="34" charset="-120"/>
                </a:rPr>
                <a:t>Standard ultrasound misses microliths unless asked</a:t>
              </a:r>
              <a:endParaRPr kumimoji="0" lang="en-US" sz="1300" b="0" i="0" u="none" strike="noStrike" kern="1200" cap="none" spc="0" normalizeH="0" baseline="0" noProof="0" dirty="0">
                <a:ln>
                  <a:noFill/>
                </a:ln>
                <a:solidFill>
                  <a:srgbClr val="12262E"/>
                </a:solidFill>
                <a:effectLst/>
                <a:uLnTx/>
                <a:uFillTx/>
                <a:latin typeface="Arial" charset="0"/>
                <a:ea typeface="Arial" charset="0"/>
                <a:cs typeface="Arial" charset="0"/>
              </a:endParaRPr>
            </a:p>
          </p:txBody>
        </p:sp>
        <p:sp>
          <p:nvSpPr>
            <p:cNvPr id="21" name="Text 16"/>
            <p:cNvSpPr/>
            <p:nvPr/>
          </p:nvSpPr>
          <p:spPr>
            <a:xfrm>
              <a:off x="6356350" y="3962797"/>
              <a:ext cx="4983861" cy="248245"/>
            </a:xfrm>
            <a:prstGeom prst="rect">
              <a:avLst/>
            </a:prstGeom>
            <a:noFill/>
            <a:ln/>
          </p:spPr>
          <p:txBody>
            <a:bodyPr wrap="square" lIns="0" tIns="0" rIns="0" bIns="0" rtlCol="0" anchor="t">
              <a:normAutofit fontScale="92500"/>
            </a:bodyPr>
            <a:lstStyle/>
            <a:p>
              <a:pPr marL="0" marR="0" lvl="0" indent="0" algn="l" defTabSz="914400" rtl="0" eaLnBrk="1" fontAlgn="auto" latinLnBrk="0" hangingPunct="1">
                <a:lnSpc>
                  <a:spcPts val="1755"/>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12262E"/>
                  </a:solidFill>
                  <a:effectLst/>
                  <a:uLnTx/>
                  <a:uFillTx/>
                  <a:latin typeface="Arial" pitchFamily="34" charset="0"/>
                  <a:ea typeface="Arial" pitchFamily="34" charset="-122"/>
                  <a:cs typeface="Arial" pitchFamily="34" charset="-120"/>
                </a:rPr>
                <a:t>Not every LPAC patient has an ABCB4 variant</a:t>
              </a:r>
              <a:endParaRPr kumimoji="0" lang="en-US" sz="1300" b="0" i="0" u="none" strike="noStrike" kern="1200" cap="none" spc="0" normalizeH="0" baseline="0" noProof="0" dirty="0">
                <a:ln>
                  <a:noFill/>
                </a:ln>
                <a:solidFill>
                  <a:srgbClr val="12262E"/>
                </a:solidFill>
                <a:effectLst/>
                <a:uLnTx/>
                <a:uFillTx/>
                <a:latin typeface="Arial" charset="0"/>
                <a:ea typeface="Arial" charset="0"/>
                <a:cs typeface="Arial" charset="0"/>
              </a:endParaRPr>
            </a:p>
          </p:txBody>
        </p:sp>
        <p:sp>
          <p:nvSpPr>
            <p:cNvPr id="22" name="Text 17"/>
            <p:cNvSpPr/>
            <p:nvPr/>
          </p:nvSpPr>
          <p:spPr>
            <a:xfrm>
              <a:off x="6356350" y="4261842"/>
              <a:ext cx="4983861" cy="248245"/>
            </a:xfrm>
            <a:prstGeom prst="rect">
              <a:avLst/>
            </a:prstGeom>
            <a:noFill/>
            <a:ln/>
          </p:spPr>
          <p:txBody>
            <a:bodyPr wrap="square" lIns="0" tIns="0" rIns="0" bIns="0" rtlCol="0" anchor="t">
              <a:normAutofit fontScale="92500"/>
            </a:bodyPr>
            <a:lstStyle/>
            <a:p>
              <a:pPr marL="0" marR="0" lvl="0" indent="0" algn="l" defTabSz="914400" rtl="0" eaLnBrk="1" fontAlgn="auto" latinLnBrk="0" hangingPunct="1">
                <a:lnSpc>
                  <a:spcPts val="1755"/>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12262E"/>
                  </a:solidFill>
                  <a:effectLst/>
                  <a:uLnTx/>
                  <a:uFillTx/>
                  <a:latin typeface="Arial" pitchFamily="34" charset="0"/>
                  <a:ea typeface="Arial" pitchFamily="34" charset="-122"/>
                  <a:cs typeface="Arial" pitchFamily="34" charset="-120"/>
                </a:rPr>
                <a:t>UDCA is used; outcome data are observational</a:t>
              </a:r>
              <a:endParaRPr kumimoji="0" lang="en-US" sz="1300" b="0" i="0" u="none" strike="noStrike" kern="1200" cap="none" spc="0" normalizeH="0" baseline="0" noProof="0" dirty="0">
                <a:ln>
                  <a:noFill/>
                </a:ln>
                <a:solidFill>
                  <a:srgbClr val="12262E"/>
                </a:solidFill>
                <a:effectLst/>
                <a:uLnTx/>
                <a:uFillTx/>
                <a:latin typeface="Arial" charset="0"/>
                <a:ea typeface="Arial" charset="0"/>
                <a:cs typeface="Arial" charset="0"/>
              </a:endParaRPr>
            </a:p>
          </p:txBody>
        </p:sp>
      </p:grpSp>
      <p:sp>
        <p:nvSpPr>
          <p:cNvPr id="23" name="Text 18"/>
          <p:cNvSpPr/>
          <p:nvPr/>
        </p:nvSpPr>
        <p:spPr>
          <a:xfrm>
            <a:off x="523449" y="6221710"/>
            <a:ext cx="10687901" cy="452041"/>
          </a:xfrm>
          <a:prstGeom prst="rect">
            <a:avLst/>
          </a:prstGeom>
          <a:noFill/>
          <a:ln/>
        </p:spPr>
        <p:txBody>
          <a:bodyPr wrap="square" lIns="0" tIns="0" rIns="0" bIns="0" rtlCol="0" anchor="t">
            <a:normAutofit/>
          </a:bodyPr>
          <a:lstStyle/>
          <a:p>
            <a:pPr>
              <a:lnSpc>
                <a:spcPts val="1680"/>
              </a:lnSpc>
              <a:defRPr/>
            </a:pPr>
            <a:r>
              <a:rPr kumimoji="0" lang="en-US" sz="1200" b="0" i="0" u="none" strike="noStrike" kern="1200" cap="none" spc="0" normalizeH="0" baseline="0" noProof="0" dirty="0">
                <a:ln>
                  <a:noFill/>
                </a:ln>
                <a:solidFill>
                  <a:srgbClr val="5E6E74"/>
                </a:solidFill>
                <a:effectLst/>
                <a:uLnTx/>
                <a:uFillTx/>
                <a:latin typeface="Arial" pitchFamily="34" charset="0"/>
                <a:ea typeface="Arial" pitchFamily="34" charset="-122"/>
                <a:cs typeface="Arial" pitchFamily="34" charset="-120"/>
              </a:rPr>
              <a:t>EASL genetic cholestasis CPG, J Hepatol 2024;81:303 (LPAC features) · Rosmorduc &amp; Poupon, Orphanet J Rare Dis 2007;2:29</a:t>
            </a:r>
            <a:br>
              <a:rPr kumimoji="0" lang="en-US" sz="1200" b="0" i="0" u="none" strike="noStrike" kern="1200" cap="none" spc="0" normalizeH="0" baseline="0" noProof="0" dirty="0">
                <a:ln>
                  <a:noFill/>
                </a:ln>
                <a:solidFill>
                  <a:srgbClr val="5E6E74"/>
                </a:solidFill>
                <a:effectLst/>
                <a:uLnTx/>
                <a:uFillTx/>
                <a:latin typeface="Arial" pitchFamily="34" charset="0"/>
                <a:ea typeface="Arial" pitchFamily="34" charset="-122"/>
                <a:cs typeface="Arial" pitchFamily="34" charset="-120"/>
              </a:rPr>
            </a:br>
            <a:r>
              <a:rPr kumimoji="0" lang="en-US" sz="1200" b="0" i="0" u="none" strike="noStrike" kern="1200" cap="none" spc="0" normalizeH="0" baseline="0" noProof="0" dirty="0">
                <a:ln>
                  <a:noFill/>
                </a:ln>
                <a:solidFill>
                  <a:srgbClr val="5E6E74"/>
                </a:solidFill>
                <a:effectLst/>
                <a:uLnTx/>
                <a:uFillTx/>
                <a:latin typeface="Arial" pitchFamily="34" charset="0"/>
                <a:ea typeface="Arial" pitchFamily="34" charset="-122"/>
                <a:cs typeface="Arial" pitchFamily="34" charset="-120"/>
              </a:rPr>
              <a:t> </a:t>
            </a:r>
            <a:r>
              <a:rPr lang="en-US" sz="1200" dirty="0">
                <a:solidFill>
                  <a:srgbClr val="5E6E74"/>
                </a:solidFill>
                <a:latin typeface="Arial" pitchFamily="34" charset="0"/>
                <a:ea typeface="Arial" pitchFamily="34" charset="-122"/>
                <a:cs typeface="Arial" pitchFamily="34" charset="-120"/>
              </a:rPr>
              <a:t>Thompson R, Vilarinho S, Miquel R ... Challenges in the diagnosis and treatment of genetic cholestasis in adults JHEP Reports, 2025; 8</a:t>
            </a:r>
          </a:p>
          <a:p>
            <a:pPr marL="0" marR="0" lvl="0" indent="0" algn="l" defTabSz="914400" rtl="0" eaLnBrk="1" fontAlgn="auto" latinLnBrk="0" hangingPunct="1">
              <a:lnSpc>
                <a:spcPts val="168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12262E"/>
              </a:solidFill>
              <a:effectLst/>
              <a:uLnTx/>
              <a:uFillTx/>
              <a:latin typeface="Arial" charset="0"/>
              <a:ea typeface="Arial" charset="0"/>
              <a:cs typeface="Arial" charset="0"/>
            </a:endParaRPr>
          </a:p>
        </p:txBody>
      </p:sp>
      <p:pic>
        <p:nvPicPr>
          <p:cNvPr id="25" name="Picture 24">
            <a:extLst>
              <a:ext uri="{FF2B5EF4-FFF2-40B4-BE49-F238E27FC236}">
                <a16:creationId xmlns:a16="http://schemas.microsoft.com/office/drawing/2014/main" id="{33DDA7A1-1477-1CA1-DE76-90D080555B03}"/>
              </a:ext>
            </a:extLst>
          </p:cNvPr>
          <p:cNvPicPr>
            <a:picLocks noChangeAspect="1"/>
          </p:cNvPicPr>
          <p:nvPr/>
        </p:nvPicPr>
        <p:blipFill>
          <a:blip r:embed="rId4">
            <a:extLst>
              <a:ext uri="{28A0092B-C50C-407E-A947-70E740481C1C}">
                <a14:useLocalDpi xmlns:a14="http://schemas.microsoft.com/office/drawing/2010/main" val="0"/>
              </a:ext>
            </a:extLst>
          </a:blip>
          <a:srcRect l="7300" t="8624" r="163" b="31276"/>
          <a:stretch>
            <a:fillRect/>
          </a:stretch>
        </p:blipFill>
        <p:spPr>
          <a:xfrm>
            <a:off x="8924488" y="73549"/>
            <a:ext cx="3064637" cy="1365861"/>
          </a:xfrm>
          <a:prstGeom prst="ellipse">
            <a:avLst/>
          </a:prstGeom>
          <a:ln w="57150">
            <a:solidFill>
              <a:schemeClr val="tx1"/>
            </a:solidFill>
            <a:prstDash val="dash"/>
          </a:ln>
        </p:spPr>
      </p:pic>
      <p:grpSp>
        <p:nvGrpSpPr>
          <p:cNvPr id="41" name="Group 40">
            <a:extLst>
              <a:ext uri="{FF2B5EF4-FFF2-40B4-BE49-F238E27FC236}">
                <a16:creationId xmlns:a16="http://schemas.microsoft.com/office/drawing/2014/main" id="{4F3AE5A7-23F0-56C4-B2A5-9BFF83441366}"/>
              </a:ext>
            </a:extLst>
          </p:cNvPr>
          <p:cNvGrpSpPr/>
          <p:nvPr/>
        </p:nvGrpSpPr>
        <p:grpSpPr>
          <a:xfrm>
            <a:off x="145288" y="2934459"/>
            <a:ext cx="4097527" cy="2914028"/>
            <a:chOff x="426319" y="2934458"/>
            <a:chExt cx="5200650" cy="2045237"/>
          </a:xfrm>
        </p:grpSpPr>
        <p:sp>
          <p:nvSpPr>
            <p:cNvPr id="31" name="Shape 6">
              <a:extLst>
                <a:ext uri="{FF2B5EF4-FFF2-40B4-BE49-F238E27FC236}">
                  <a16:creationId xmlns:a16="http://schemas.microsoft.com/office/drawing/2014/main" id="{A731C96C-592D-3EAC-18E5-4A20598DEB41}"/>
                </a:ext>
              </a:extLst>
            </p:cNvPr>
            <p:cNvSpPr/>
            <p:nvPr/>
          </p:nvSpPr>
          <p:spPr>
            <a:xfrm>
              <a:off x="426319" y="2934458"/>
              <a:ext cx="5200650" cy="1926828"/>
            </a:xfrm>
            <a:prstGeom prst="roundRect">
              <a:avLst>
                <a:gd name="adj" fmla="val 3823"/>
              </a:avLst>
            </a:prstGeom>
            <a:solidFill>
              <a:srgbClr val="FBFAF6"/>
            </a:solidFill>
            <a:ln w="6350">
              <a:solidFill>
                <a:srgbClr val="DCD7C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12262E"/>
                  </a:solidFill>
                  <a:effectLst/>
                  <a:uLnTx/>
                  <a:uFillTx/>
                  <a:latin typeface="Arial"/>
                  <a:ea typeface="+mn-ea"/>
                  <a:cs typeface="+mn-cs"/>
                </a:rPr>
                <a:t> </a:t>
              </a:r>
              <a:endParaRPr kumimoji="0" lang="en-AU" sz="1800" b="0" i="0" u="none" strike="noStrike" kern="1200" cap="none" spc="0" normalizeH="0" baseline="0" noProof="0" dirty="0">
                <a:ln>
                  <a:noFill/>
                </a:ln>
                <a:solidFill>
                  <a:srgbClr val="12262E"/>
                </a:solidFill>
                <a:effectLst/>
                <a:uLnTx/>
                <a:uFillTx/>
                <a:latin typeface="Arial"/>
                <a:ea typeface="+mn-ea"/>
                <a:cs typeface="+mn-cs"/>
              </a:endParaRPr>
            </a:p>
          </p:txBody>
        </p:sp>
        <p:sp>
          <p:nvSpPr>
            <p:cNvPr id="39" name="TextBox 38">
              <a:extLst>
                <a:ext uri="{FF2B5EF4-FFF2-40B4-BE49-F238E27FC236}">
                  <a16:creationId xmlns:a16="http://schemas.microsoft.com/office/drawing/2014/main" id="{142F155C-068A-F029-6324-1790768A67C6}"/>
                </a:ext>
              </a:extLst>
            </p:cNvPr>
            <p:cNvSpPr txBox="1"/>
            <p:nvPr/>
          </p:nvSpPr>
          <p:spPr>
            <a:xfrm>
              <a:off x="534530" y="3185522"/>
              <a:ext cx="5044739" cy="1794173"/>
            </a:xfrm>
            <a:prstGeom prst="rect">
              <a:avLst/>
            </a:prstGeom>
            <a:noFill/>
            <a:ln/>
          </p:spPr>
          <p:txBody>
            <a:bodyPr wrap="square" lIns="0" tIns="0" rIns="0" bIns="0" rtlCol="0" anchor="t">
              <a:normAutofit/>
            </a:bodyPr>
            <a:lstStyle>
              <a:defPPr>
                <a:defRPr lang="en-US"/>
              </a:defPPr>
              <a:lvl1pPr marR="0" lvl="0" indent="0" fontAlgn="auto">
                <a:lnSpc>
                  <a:spcPts val="1755"/>
                </a:lnSpc>
                <a:spcBef>
                  <a:spcPts val="0"/>
                </a:spcBef>
                <a:spcAft>
                  <a:spcPts val="0"/>
                </a:spcAft>
                <a:buClrTx/>
                <a:buSzTx/>
                <a:buFontTx/>
                <a:buNone/>
                <a:tabLst/>
                <a:defRPr kumimoji="0" sz="1300" b="0" i="0" u="none" strike="noStrike" cap="none" spc="0" normalizeH="0" baseline="0">
                  <a:ln>
                    <a:noFill/>
                  </a:ln>
                  <a:solidFill>
                    <a:srgbClr val="12262E"/>
                  </a:solidFill>
                  <a:effectLst/>
                  <a:uLnTx/>
                  <a:uFillTx/>
                  <a:latin typeface="Arial" pitchFamily="34" charset="0"/>
                  <a:ea typeface="Arial" pitchFamily="34" charset="-122"/>
                  <a:cs typeface="Arial" pitchFamily="34" charset="-120"/>
                </a:defRPr>
              </a:lvl1pPr>
            </a:lstStyle>
            <a:p>
              <a:pPr marL="285750" indent="-285750">
                <a:buFont typeface="Arial" panose="020B0604020202020204" pitchFamily="34" charset="0"/>
                <a:buChar char="•"/>
              </a:pPr>
              <a:endParaRPr lang="en-AU" dirty="0"/>
            </a:p>
            <a:p>
              <a:pPr marL="285750" indent="-285750">
                <a:lnSpc>
                  <a:spcPct val="150000"/>
                </a:lnSpc>
                <a:buFont typeface="Arial" panose="020B0604020202020204" pitchFamily="34" charset="0"/>
                <a:buChar char="•"/>
              </a:pPr>
              <a:r>
                <a:rPr lang="en-AU" dirty="0"/>
                <a:t>~1% of adults with symptomatic gallstone disease</a:t>
              </a:r>
            </a:p>
            <a:p>
              <a:pPr marL="285750" indent="-285750">
                <a:lnSpc>
                  <a:spcPct val="150000"/>
                </a:lnSpc>
                <a:buFont typeface="Arial" panose="020B0604020202020204" pitchFamily="34" charset="0"/>
                <a:buChar char="•"/>
              </a:pPr>
              <a:r>
                <a:rPr lang="en-AU" dirty="0"/>
                <a:t>Estimated prevalence: 10–40 per 100,000</a:t>
              </a:r>
            </a:p>
            <a:p>
              <a:pPr marL="285750" indent="-285750">
                <a:lnSpc>
                  <a:spcPct val="150000"/>
                </a:lnSpc>
                <a:buFont typeface="Arial" panose="020B0604020202020204" pitchFamily="34" charset="0"/>
                <a:buChar char="•"/>
              </a:pPr>
              <a:r>
                <a:rPr lang="en-AU" dirty="0"/>
                <a:t>Female predominance: approximately 75–77%.</a:t>
              </a:r>
            </a:p>
            <a:p>
              <a:pPr marL="285750" indent="-285750">
                <a:lnSpc>
                  <a:spcPct val="150000"/>
                </a:lnSpc>
                <a:buFont typeface="Arial" panose="020B0604020202020204" pitchFamily="34" charset="0"/>
                <a:buChar char="•"/>
              </a:pPr>
              <a:r>
                <a:rPr lang="en-AU" dirty="0"/>
                <a:t>Median age at symptom onset: 27 years.</a:t>
              </a:r>
            </a:p>
            <a:p>
              <a:pPr marL="285750" indent="-285750">
                <a:lnSpc>
                  <a:spcPct val="150000"/>
                </a:lnSpc>
                <a:buFont typeface="Arial" panose="020B0604020202020204" pitchFamily="34" charset="0"/>
                <a:buChar char="•"/>
              </a:pPr>
              <a:r>
                <a:rPr lang="en-AU" dirty="0"/>
                <a:t>•ABCB4 variants: detectable in approximately 30–50% of clinically diagnosed cases.</a:t>
              </a:r>
            </a:p>
          </p:txBody>
        </p:sp>
      </p:grpSp>
      <p:sp>
        <p:nvSpPr>
          <p:cNvPr id="44" name="Text 7">
            <a:extLst>
              <a:ext uri="{FF2B5EF4-FFF2-40B4-BE49-F238E27FC236}">
                <a16:creationId xmlns:a16="http://schemas.microsoft.com/office/drawing/2014/main" id="{6C04EEAC-0649-D0FF-3401-8095FE88E5DB}"/>
              </a:ext>
            </a:extLst>
          </p:cNvPr>
          <p:cNvSpPr/>
          <p:nvPr/>
        </p:nvSpPr>
        <p:spPr>
          <a:xfrm>
            <a:off x="327958" y="3120181"/>
            <a:ext cx="3618509" cy="345395"/>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0" cap="none" spc="100" normalizeH="0" baseline="0" noProof="0" dirty="0">
                <a:ln>
                  <a:noFill/>
                </a:ln>
                <a:solidFill>
                  <a:srgbClr val="2F6E45"/>
                </a:solidFill>
                <a:effectLst/>
                <a:uLnTx/>
                <a:uFillTx/>
                <a:latin typeface="Arial" pitchFamily="34" charset="0"/>
                <a:ea typeface="Arial" pitchFamily="34" charset="-122"/>
                <a:cs typeface="Arial" pitchFamily="34" charset="-120"/>
              </a:rPr>
              <a:t>EPIDEMIOLOGY</a:t>
            </a:r>
            <a:endParaRPr kumimoji="0" lang="en-US" sz="1200" b="0" i="0" u="none" strike="noStrike" kern="1200" cap="none" spc="0" normalizeH="0" baseline="0" noProof="0" dirty="0">
              <a:ln>
                <a:noFill/>
              </a:ln>
              <a:solidFill>
                <a:srgbClr val="12262E"/>
              </a:solidFill>
              <a:effectLst/>
              <a:uLnTx/>
              <a:uFillTx/>
              <a:latin typeface="Arial" charset="0"/>
              <a:ea typeface="Arial" charset="0"/>
              <a:cs typeface="Arial" charset="0"/>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ppt_x"/>
                                          </p:val>
                                        </p:tav>
                                        <p:tav tm="100000">
                                          <p:val>
                                            <p:strVal val="#ppt_x"/>
                                          </p:val>
                                        </p:tav>
                                      </p:tavLst>
                                    </p:anim>
                                    <p:anim calcmode="lin" valueType="num">
                                      <p:cBhvr additive="base">
                                        <p:cTn id="8"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6F3EC"/>
        </a:solidFill>
        <a:effectLst/>
      </p:bgPr>
    </p:bg>
    <p:spTree>
      <p:nvGrpSpPr>
        <p:cNvPr id="1" name=""/>
        <p:cNvGrpSpPr/>
        <p:nvPr/>
      </p:nvGrpSpPr>
      <p:grpSpPr>
        <a:xfrm>
          <a:off x="0" y="0"/>
          <a:ext cx="0" cy="0"/>
          <a:chOff x="0" y="0"/>
          <a:chExt cx="0" cy="0"/>
        </a:xfrm>
      </p:grpSpPr>
      <p:sp>
        <p:nvSpPr>
          <p:cNvPr id="2" name="Title"/>
          <p:cNvSpPr txBox="1"/>
          <p:nvPr/>
        </p:nvSpPr>
        <p:spPr>
          <a:xfrm>
            <a:off x="457200" y="274320"/>
            <a:ext cx="10685282" cy="868680"/>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12262E"/>
                </a:solidFill>
                <a:effectLst/>
                <a:uLnTx/>
                <a:uFillTx/>
                <a:latin typeface="Georgia" pitchFamily="34" charset="0"/>
                <a:ea typeface="Georgia" pitchFamily="34" charset="-122"/>
                <a:cs typeface="Georgia" pitchFamily="34" charset="-120"/>
              </a:rPr>
              <a:t>What genetic testing finds in selected adults: four complementary studies</a:t>
            </a:r>
            <a:endParaRPr kumimoji="0" lang="en-US" sz="2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Subtitle"/>
          <p:cNvSpPr txBox="1"/>
          <p:nvPr/>
        </p:nvSpPr>
        <p:spPr>
          <a:xfrm>
            <a:off x="457200" y="1115568"/>
            <a:ext cx="11274552" cy="29260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E6670"/>
                </a:solidFill>
                <a:effectLst/>
                <a:uLnTx/>
                <a:uFillTx/>
                <a:latin typeface="Arial" pitchFamily="34" charset="0"/>
                <a:ea typeface="Arial" pitchFamily="34" charset="-122"/>
                <a:cs typeface="Arial" pitchFamily="34" charset="-120"/>
              </a:rPr>
              <a:t>Different populations, different endpoints — variant detection is not always diagnosis.</a:t>
            </a: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Nayagam card"/>
          <p:cNvSpPr/>
          <p:nvPr/>
        </p:nvSpPr>
        <p:spPr>
          <a:xfrm>
            <a:off x="457200" y="1508760"/>
            <a:ext cx="5545836" cy="2148840"/>
          </a:xfrm>
          <a:prstGeom prst="roundRect">
            <a:avLst>
              <a:gd name="adj" fmla="val 4255"/>
            </a:avLst>
          </a:prstGeom>
          <a:solidFill>
            <a:srgbClr val="FBFAF6"/>
          </a:solidFill>
          <a:ln w="9525">
            <a:solidFill>
              <a:srgbClr val="DCD7C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Nayagam title"/>
          <p:cNvSpPr txBox="1"/>
          <p:nvPr/>
        </p:nvSpPr>
        <p:spPr>
          <a:xfrm>
            <a:off x="640080" y="1600200"/>
            <a:ext cx="2468880" cy="29260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0E6670"/>
                </a:solidFill>
                <a:effectLst/>
                <a:uLnTx/>
                <a:uFillTx/>
                <a:latin typeface="Georgia" pitchFamily="34" charset="0"/>
                <a:ea typeface="Georgia" pitchFamily="34" charset="-122"/>
                <a:cs typeface="Georgia" pitchFamily="34" charset="-120"/>
              </a:rPr>
              <a:t>Nayagam 2022</a:t>
            </a:r>
            <a:endParaRPr kumimoji="0" lang="en-US" sz="15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Nayagam population"/>
          <p:cNvSpPr txBox="1"/>
          <p:nvPr/>
        </p:nvSpPr>
        <p:spPr>
          <a:xfrm>
            <a:off x="640080" y="1901952"/>
            <a:ext cx="2331720" cy="457200"/>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5E6E74"/>
                </a:solidFill>
                <a:effectLst/>
                <a:uLnTx/>
                <a:uFillTx/>
                <a:latin typeface="Arial" pitchFamily="34" charset="0"/>
                <a:ea typeface="Arial" pitchFamily="34" charset="-122"/>
                <a:cs typeface="Arial" pitchFamily="34" charset="-120"/>
              </a:rPr>
              <a:t>356 selected adults, clinical sequencing of cholestasis genes</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Nayagam take-home"/>
          <p:cNvSpPr txBox="1"/>
          <p:nvPr/>
        </p:nvSpPr>
        <p:spPr>
          <a:xfrm>
            <a:off x="640080" y="3136392"/>
            <a:ext cx="5180076" cy="29260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1" u="none" strike="noStrike" kern="1200" cap="none" spc="0" normalizeH="0" baseline="0" noProof="0" dirty="0">
                <a:ln>
                  <a:noFill/>
                </a:ln>
                <a:solidFill>
                  <a:srgbClr val="12262E"/>
                </a:solidFill>
                <a:effectLst/>
                <a:uLnTx/>
                <a:uFillTx/>
                <a:latin typeface="Arial" pitchFamily="34" charset="0"/>
                <a:ea typeface="Arial" pitchFamily="34" charset="-122"/>
                <a:cs typeface="Arial" pitchFamily="34" charset="-120"/>
              </a:rPr>
              <a:t>Variants are common, often heterozygous; detection does not establish causality.</a:t>
            </a:r>
            <a:endParaRPr kumimoji="0" lang="en-US" sz="10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Nayagam citation"/>
          <p:cNvSpPr txBox="1"/>
          <p:nvPr/>
        </p:nvSpPr>
        <p:spPr>
          <a:xfrm>
            <a:off x="640080" y="3429000"/>
            <a:ext cx="5180076" cy="18288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5E6E74"/>
                </a:solidFill>
                <a:effectLst/>
                <a:uLnTx/>
                <a:uFillTx/>
                <a:latin typeface="Arial" pitchFamily="34" charset="0"/>
                <a:ea typeface="Arial" pitchFamily="34" charset="-122"/>
                <a:cs typeface="Arial" pitchFamily="34" charset="-120"/>
              </a:rPr>
              <a:t>Nayagam JS, Hepatol Commun 2022;6:2654</a:t>
            </a:r>
            <a:endParaRPr kumimoji="0" lang="en-US"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Text 7"/>
          <p:cNvSpPr txBox="1"/>
          <p:nvPr/>
        </p:nvSpPr>
        <p:spPr>
          <a:xfrm>
            <a:off x="640080" y="2377440"/>
            <a:ext cx="2331720" cy="566928"/>
          </a:xfrm>
          <a:prstGeom prst="rect">
            <a:avLst/>
          </a:prstGeom>
          <a:noFill/>
          <a:ln/>
        </p:spPr>
        <p:txBody>
          <a:bodyPr wrap="non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B3382C"/>
                </a:solidFill>
                <a:effectLst/>
                <a:uLnTx/>
                <a:uFillTx/>
                <a:latin typeface="Georgia" pitchFamily="34" charset="0"/>
                <a:ea typeface="Georgia" pitchFamily="34" charset="-122"/>
                <a:cs typeface="Georgia" pitchFamily="34" charset="-120"/>
              </a:rPr>
              <a:t>28.4%</a:t>
            </a:r>
            <a:endPar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 name="Text 8"/>
          <p:cNvSpPr txBox="1"/>
          <p:nvPr/>
        </p:nvSpPr>
        <p:spPr>
          <a:xfrm>
            <a:off x="640080" y="2944368"/>
            <a:ext cx="2331720" cy="274320"/>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50" b="0" i="0" u="none" strike="noStrike" kern="1200" cap="none" spc="0" normalizeH="0" baseline="0" noProof="0" dirty="0">
                <a:ln>
                  <a:noFill/>
                </a:ln>
                <a:solidFill>
                  <a:srgbClr val="12262E"/>
                </a:solidFill>
                <a:effectLst/>
                <a:uLnTx/>
                <a:uFillTx/>
                <a:latin typeface="Arial" pitchFamily="34" charset="0"/>
                <a:ea typeface="Arial" pitchFamily="34" charset="-122"/>
                <a:cs typeface="Arial" pitchFamily="34" charset="-120"/>
              </a:rPr>
              <a:t>101/356 with at least one variant</a:t>
            </a:r>
            <a:endParaRPr kumimoji="0" lang="en-US" sz="9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aphicFrame>
        <p:nvGraphicFramePr>
          <p:cNvPr id="11" name="Chart 0"/>
          <p:cNvGraphicFramePr/>
          <p:nvPr>
            <p:extLst>
              <p:ext uri="{D42A27DB-BD31-4B8C-83A1-F6EECF244321}">
                <p14:modId xmlns:p14="http://schemas.microsoft.com/office/powerpoint/2010/main" val="4152332792"/>
              </p:ext>
            </p:extLst>
          </p:nvPr>
        </p:nvGraphicFramePr>
        <p:xfrm>
          <a:off x="3017520" y="1600200"/>
          <a:ext cx="2834640" cy="1188720"/>
        </p:xfrm>
        <a:graphic>
          <a:graphicData uri="http://schemas.openxmlformats.org/drawingml/2006/chart">
            <c:chart xmlns:c="http://schemas.openxmlformats.org/drawingml/2006/chart" xmlns:r="http://schemas.openxmlformats.org/officeDocument/2006/relationships" r:id="rId3"/>
          </a:graphicData>
        </a:graphic>
      </p:graphicFrame>
      <p:sp>
        <p:nvSpPr>
          <p:cNvPr id="12" name="Text 9"/>
          <p:cNvSpPr txBox="1"/>
          <p:nvPr/>
        </p:nvSpPr>
        <p:spPr>
          <a:xfrm>
            <a:off x="3108960" y="2834640"/>
            <a:ext cx="2743200" cy="237744"/>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50" b="0" i="1" u="none" strike="noStrike" kern="1200" cap="none" spc="0" normalizeH="0" baseline="0" noProof="0" dirty="0">
                <a:ln>
                  <a:noFill/>
                </a:ln>
                <a:solidFill>
                  <a:srgbClr val="5E6E74"/>
                </a:solidFill>
                <a:effectLst/>
                <a:uLnTx/>
                <a:uFillTx/>
                <a:latin typeface="Arial" pitchFamily="34" charset="0"/>
                <a:ea typeface="Arial" pitchFamily="34" charset="-122"/>
                <a:cs typeface="Arial" pitchFamily="34" charset="-120"/>
              </a:rPr>
              <a:t>Patients per gene; counts overlap (sum 109)</a:t>
            </a:r>
            <a:endParaRPr kumimoji="0" lang="en-US" sz="8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 name="Gabrielli card"/>
          <p:cNvSpPr/>
          <p:nvPr/>
        </p:nvSpPr>
        <p:spPr>
          <a:xfrm>
            <a:off x="6185916" y="1508760"/>
            <a:ext cx="5545836" cy="2148840"/>
          </a:xfrm>
          <a:prstGeom prst="roundRect">
            <a:avLst>
              <a:gd name="adj" fmla="val 4255"/>
            </a:avLst>
          </a:prstGeom>
          <a:solidFill>
            <a:srgbClr val="FBFAF6"/>
          </a:solidFill>
          <a:ln w="9525">
            <a:solidFill>
              <a:srgbClr val="DCD7C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Gabrielli title"/>
          <p:cNvSpPr txBox="1"/>
          <p:nvPr/>
        </p:nvSpPr>
        <p:spPr>
          <a:xfrm>
            <a:off x="6368796" y="1600200"/>
            <a:ext cx="2468880" cy="29260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0E6670"/>
                </a:solidFill>
                <a:effectLst/>
                <a:uLnTx/>
                <a:uFillTx/>
                <a:latin typeface="Georgia" pitchFamily="34" charset="0"/>
                <a:ea typeface="Georgia" pitchFamily="34" charset="-122"/>
                <a:cs typeface="Georgia" pitchFamily="34" charset="-120"/>
              </a:rPr>
              <a:t>Gabrielli 2026</a:t>
            </a:r>
            <a:endParaRPr kumimoji="0" lang="en-US" sz="15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5" name="Gabrielli population"/>
          <p:cNvSpPr txBox="1"/>
          <p:nvPr/>
        </p:nvSpPr>
        <p:spPr>
          <a:xfrm>
            <a:off x="6368796" y="1901952"/>
            <a:ext cx="2194560" cy="457200"/>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5E6E74"/>
                </a:solidFill>
                <a:effectLst/>
                <a:uLnTx/>
                <a:uFillTx/>
                <a:latin typeface="Arial" pitchFamily="34" charset="0"/>
                <a:ea typeface="Arial" pitchFamily="34" charset="-122"/>
                <a:cs typeface="Arial" pitchFamily="34" charset="-120"/>
              </a:rPr>
              <a:t>233 adults with cryptogenic cholestasis, 4 Italian centres</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6" name="Gabrielli take-home"/>
          <p:cNvSpPr txBox="1"/>
          <p:nvPr/>
        </p:nvSpPr>
        <p:spPr>
          <a:xfrm>
            <a:off x="6368796" y="3136392"/>
            <a:ext cx="5180076" cy="29260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1" u="none" strike="noStrike" kern="1200" cap="none" spc="0" normalizeH="0" baseline="0" noProof="0" dirty="0">
                <a:ln>
                  <a:noFill/>
                </a:ln>
                <a:solidFill>
                  <a:srgbClr val="12262E"/>
                </a:solidFill>
                <a:effectLst/>
                <a:uLnTx/>
                <a:uFillTx/>
                <a:latin typeface="Arial" pitchFamily="34" charset="0"/>
                <a:ea typeface="Arial" pitchFamily="34" charset="-122"/>
                <a:cs typeface="Arial" pitchFamily="34" charset="-120"/>
              </a:rPr>
              <a:t>ICP and early-onset gallstones independently predicted PFIC-gene variants.</a:t>
            </a:r>
            <a:endParaRPr kumimoji="0" lang="en-US" sz="10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7" name="Gabrielli citation"/>
          <p:cNvSpPr txBox="1"/>
          <p:nvPr/>
        </p:nvSpPr>
        <p:spPr>
          <a:xfrm>
            <a:off x="6368796" y="3429000"/>
            <a:ext cx="5180076" cy="18288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5E6E74"/>
                </a:solidFill>
                <a:effectLst/>
                <a:uLnTx/>
                <a:uFillTx/>
                <a:latin typeface="Arial" pitchFamily="34" charset="0"/>
                <a:ea typeface="Arial" pitchFamily="34" charset="-122"/>
                <a:cs typeface="Arial" pitchFamily="34" charset="-120"/>
              </a:rPr>
              <a:t>Gabrielli F, Dig Liver Dis 2026;58(Suppl 1):S12</a:t>
            </a:r>
            <a:endParaRPr kumimoji="0" lang="en-US"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8" name="Text 15"/>
          <p:cNvSpPr txBox="1"/>
          <p:nvPr/>
        </p:nvSpPr>
        <p:spPr>
          <a:xfrm>
            <a:off x="6368796" y="2377440"/>
            <a:ext cx="2331720" cy="566928"/>
          </a:xfrm>
          <a:prstGeom prst="rect">
            <a:avLst/>
          </a:prstGeom>
          <a:noFill/>
          <a:ln/>
        </p:spPr>
        <p:txBody>
          <a:bodyPr wrap="non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B3382C"/>
                </a:solidFill>
                <a:effectLst/>
                <a:uLnTx/>
                <a:uFillTx/>
                <a:latin typeface="Georgia" pitchFamily="34" charset="0"/>
                <a:ea typeface="Georgia" pitchFamily="34" charset="-122"/>
                <a:cs typeface="Georgia" pitchFamily="34" charset="-120"/>
              </a:rPr>
              <a:t>19.3%</a:t>
            </a:r>
            <a:endPar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9" name="Text 16"/>
          <p:cNvSpPr txBox="1"/>
          <p:nvPr/>
        </p:nvSpPr>
        <p:spPr>
          <a:xfrm>
            <a:off x="6368796" y="2944368"/>
            <a:ext cx="2331720" cy="274320"/>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50" b="0" i="0" u="none" strike="noStrike" kern="1200" cap="none" spc="0" normalizeH="0" baseline="0" noProof="0" dirty="0">
                <a:ln>
                  <a:noFill/>
                </a:ln>
                <a:solidFill>
                  <a:srgbClr val="12262E"/>
                </a:solidFill>
                <a:effectLst/>
                <a:uLnTx/>
                <a:uFillTx/>
                <a:latin typeface="Arial" pitchFamily="34" charset="0"/>
                <a:ea typeface="Arial" pitchFamily="34" charset="-122"/>
                <a:cs typeface="Arial" pitchFamily="34" charset="-120"/>
              </a:rPr>
              <a:t>45/233 with a P/LP variant</a:t>
            </a:r>
            <a:endParaRPr kumimoji="0" lang="en-US" sz="9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aphicFrame>
        <p:nvGraphicFramePr>
          <p:cNvPr id="20" name="Chart 1"/>
          <p:cNvGraphicFramePr/>
          <p:nvPr/>
        </p:nvGraphicFramePr>
        <p:xfrm>
          <a:off x="8746236" y="1600200"/>
          <a:ext cx="2834640" cy="1188720"/>
        </p:xfrm>
        <a:graphic>
          <a:graphicData uri="http://schemas.openxmlformats.org/drawingml/2006/chart">
            <c:chart xmlns:c="http://schemas.openxmlformats.org/drawingml/2006/chart" xmlns:r="http://schemas.openxmlformats.org/officeDocument/2006/relationships" r:id="rId4"/>
          </a:graphicData>
        </a:graphic>
      </p:graphicFrame>
      <p:sp>
        <p:nvSpPr>
          <p:cNvPr id="21" name="Text 17"/>
          <p:cNvSpPr txBox="1"/>
          <p:nvPr/>
        </p:nvSpPr>
        <p:spPr>
          <a:xfrm>
            <a:off x="8837676" y="2834640"/>
            <a:ext cx="2743200" cy="237744"/>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50" b="0" i="1" u="none" strike="noStrike" kern="1200" cap="none" spc="0" normalizeH="0" baseline="0" noProof="0" dirty="0">
                <a:ln>
                  <a:noFill/>
                </a:ln>
                <a:solidFill>
                  <a:srgbClr val="5E6E74"/>
                </a:solidFill>
                <a:effectLst/>
                <a:uLnTx/>
                <a:uFillTx/>
                <a:latin typeface="Arial" pitchFamily="34" charset="0"/>
                <a:ea typeface="Arial" pitchFamily="34" charset="-122"/>
                <a:cs typeface="Arial" pitchFamily="34" charset="-120"/>
              </a:rPr>
              <a:t>Second bar includes the first; do not add. PFIC-gene P/LP: 15.5%</a:t>
            </a:r>
            <a:endParaRPr kumimoji="0" lang="en-US" sz="8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2" name="Cristoferi card"/>
          <p:cNvSpPr/>
          <p:nvPr/>
        </p:nvSpPr>
        <p:spPr>
          <a:xfrm>
            <a:off x="457200" y="3794760"/>
            <a:ext cx="5545836" cy="2148840"/>
          </a:xfrm>
          <a:prstGeom prst="roundRect">
            <a:avLst>
              <a:gd name="adj" fmla="val 4255"/>
            </a:avLst>
          </a:prstGeom>
          <a:solidFill>
            <a:srgbClr val="FBFAF6"/>
          </a:solidFill>
          <a:ln w="9525">
            <a:solidFill>
              <a:srgbClr val="DCD7C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 name="Cristoferi title"/>
          <p:cNvSpPr txBox="1"/>
          <p:nvPr/>
        </p:nvSpPr>
        <p:spPr>
          <a:xfrm>
            <a:off x="640080" y="3886200"/>
            <a:ext cx="2468880" cy="29260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err="1">
                <a:ln>
                  <a:noFill/>
                </a:ln>
                <a:solidFill>
                  <a:srgbClr val="0E6670"/>
                </a:solidFill>
                <a:effectLst/>
                <a:uLnTx/>
                <a:uFillTx/>
                <a:latin typeface="Georgia" pitchFamily="34" charset="0"/>
                <a:ea typeface="Georgia" pitchFamily="34" charset="-122"/>
                <a:cs typeface="Georgia" pitchFamily="34" charset="-120"/>
              </a:rPr>
              <a:t>Cristoferi</a:t>
            </a:r>
            <a:r>
              <a:rPr kumimoji="0" lang="en-US" sz="1500" b="1" i="0" u="none" strike="noStrike" kern="1200" cap="none" spc="0" normalizeH="0" baseline="0" noProof="0" dirty="0">
                <a:ln>
                  <a:noFill/>
                </a:ln>
                <a:solidFill>
                  <a:srgbClr val="0E6670"/>
                </a:solidFill>
                <a:effectLst/>
                <a:uLnTx/>
                <a:uFillTx/>
                <a:latin typeface="Georgia" pitchFamily="34" charset="0"/>
                <a:ea typeface="Georgia" pitchFamily="34" charset="-122"/>
                <a:cs typeface="Georgia" pitchFamily="34" charset="-120"/>
              </a:rPr>
              <a:t> 2026</a:t>
            </a:r>
            <a:endParaRPr kumimoji="0" lang="en-US" sz="15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4" name="Cristoferi population"/>
          <p:cNvSpPr txBox="1"/>
          <p:nvPr/>
        </p:nvSpPr>
        <p:spPr>
          <a:xfrm>
            <a:off x="640080" y="4187952"/>
            <a:ext cx="2331720" cy="457200"/>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5E6E74"/>
                </a:solidFill>
                <a:effectLst/>
                <a:uLnTx/>
                <a:uFillTx/>
                <a:latin typeface="Arial" pitchFamily="34" charset="0"/>
                <a:ea typeface="Arial" pitchFamily="34" charset="-122"/>
                <a:cs typeface="Arial" pitchFamily="34" charset="-120"/>
              </a:rPr>
              <a:t>263 adults with unexplained cholestasis, 8 Italian centres, 77-gene panel</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5" name="Cristoferi take-home"/>
          <p:cNvSpPr txBox="1"/>
          <p:nvPr/>
        </p:nvSpPr>
        <p:spPr>
          <a:xfrm>
            <a:off x="640080" y="5422392"/>
            <a:ext cx="5180076" cy="29260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1" u="none" strike="noStrike" kern="1200" cap="none" spc="0" normalizeH="0" baseline="0" noProof="0" dirty="0">
                <a:ln>
                  <a:noFill/>
                </a:ln>
                <a:solidFill>
                  <a:srgbClr val="12262E"/>
                </a:solidFill>
                <a:effectLst/>
                <a:uLnTx/>
                <a:uFillTx/>
                <a:latin typeface="Arial" pitchFamily="34" charset="0"/>
                <a:ea typeface="Arial" pitchFamily="34" charset="-122"/>
                <a:cs typeface="Arial" pitchFamily="34" charset="-120"/>
              </a:rPr>
              <a:t>Possible genetic contribution is far more common than a definitive diagnosis.</a:t>
            </a:r>
            <a:endParaRPr kumimoji="0" lang="en-US" sz="10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6" name="Cristoferi citation"/>
          <p:cNvSpPr txBox="1"/>
          <p:nvPr/>
        </p:nvSpPr>
        <p:spPr>
          <a:xfrm>
            <a:off x="640080" y="5715000"/>
            <a:ext cx="5180076" cy="18288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err="1">
                <a:ln>
                  <a:noFill/>
                </a:ln>
                <a:solidFill>
                  <a:srgbClr val="5E6E74"/>
                </a:solidFill>
                <a:effectLst/>
                <a:uLnTx/>
                <a:uFillTx/>
                <a:latin typeface="Arial" pitchFamily="34" charset="0"/>
                <a:ea typeface="Arial" pitchFamily="34" charset="-122"/>
                <a:cs typeface="Arial" pitchFamily="34" charset="-120"/>
              </a:rPr>
              <a:t>Cristoferi</a:t>
            </a:r>
            <a:r>
              <a:rPr kumimoji="0" lang="en-US" sz="800" b="0" i="0" u="none" strike="noStrike" kern="1200" cap="none" spc="0" normalizeH="0" baseline="0" noProof="0" dirty="0">
                <a:ln>
                  <a:noFill/>
                </a:ln>
                <a:solidFill>
                  <a:srgbClr val="5E6E74"/>
                </a:solidFill>
                <a:effectLst/>
                <a:uLnTx/>
                <a:uFillTx/>
                <a:latin typeface="Arial" pitchFamily="34" charset="0"/>
                <a:ea typeface="Arial" pitchFamily="34" charset="-122"/>
                <a:cs typeface="Arial" pitchFamily="34" charset="-120"/>
              </a:rPr>
              <a:t> L, Digestive and Liver Disease, 58, S108-S109</a:t>
            </a:r>
          </a:p>
        </p:txBody>
      </p:sp>
      <p:sp>
        <p:nvSpPr>
          <p:cNvPr id="27" name="Text 23"/>
          <p:cNvSpPr txBox="1"/>
          <p:nvPr/>
        </p:nvSpPr>
        <p:spPr>
          <a:xfrm>
            <a:off x="640080" y="4663440"/>
            <a:ext cx="1097280" cy="566928"/>
          </a:xfrm>
          <a:prstGeom prst="rect">
            <a:avLst/>
          </a:prstGeom>
          <a:noFill/>
          <a:ln/>
        </p:spPr>
        <p:txBody>
          <a:bodyPr wrap="non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A4A52"/>
                </a:solidFill>
                <a:effectLst/>
                <a:uLnTx/>
                <a:uFillTx/>
                <a:latin typeface="Georgia" pitchFamily="34" charset="0"/>
                <a:ea typeface="Georgia" pitchFamily="34" charset="-122"/>
                <a:cs typeface="Georgia" pitchFamily="34" charset="-120"/>
              </a:rPr>
              <a:t>4.2%</a:t>
            </a: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8" name="Text 24"/>
          <p:cNvSpPr txBox="1"/>
          <p:nvPr/>
        </p:nvSpPr>
        <p:spPr>
          <a:xfrm>
            <a:off x="640080" y="5230368"/>
            <a:ext cx="1097280" cy="274320"/>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50" b="0" i="0" u="none" strike="noStrike" kern="1200" cap="none" spc="0" normalizeH="0" baseline="0" noProof="0" dirty="0">
                <a:ln>
                  <a:noFill/>
                </a:ln>
                <a:solidFill>
                  <a:srgbClr val="12262E"/>
                </a:solidFill>
                <a:effectLst/>
                <a:uLnTx/>
                <a:uFillTx/>
                <a:latin typeface="Arial" pitchFamily="34" charset="0"/>
                <a:ea typeface="Arial" pitchFamily="34" charset="-122"/>
                <a:cs typeface="Arial" pitchFamily="34" charset="-120"/>
              </a:rPr>
              <a:t>established (11/263)</a:t>
            </a:r>
            <a:endParaRPr kumimoji="0" lang="en-US" sz="9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9" name="Text 25"/>
          <p:cNvSpPr txBox="1"/>
          <p:nvPr/>
        </p:nvSpPr>
        <p:spPr>
          <a:xfrm>
            <a:off x="1828800" y="4663440"/>
            <a:ext cx="1188720" cy="566928"/>
          </a:xfrm>
          <a:prstGeom prst="rect">
            <a:avLst/>
          </a:prstGeom>
          <a:noFill/>
          <a:ln/>
        </p:spPr>
        <p:txBody>
          <a:bodyPr wrap="non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B3382C"/>
                </a:solidFill>
                <a:effectLst/>
                <a:uLnTx/>
                <a:uFillTx/>
                <a:latin typeface="Georgia" pitchFamily="34" charset="0"/>
                <a:ea typeface="Georgia" pitchFamily="34" charset="-122"/>
                <a:cs typeface="Georgia" pitchFamily="34" charset="-120"/>
              </a:rPr>
              <a:t>28.9%</a:t>
            </a: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0" name="Text 26"/>
          <p:cNvSpPr txBox="1"/>
          <p:nvPr/>
        </p:nvSpPr>
        <p:spPr>
          <a:xfrm>
            <a:off x="1828800" y="5230368"/>
            <a:ext cx="1188720" cy="274320"/>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50" b="0" i="0" u="none" strike="noStrike" kern="1200" cap="none" spc="0" normalizeH="0" baseline="0" noProof="0" dirty="0">
                <a:ln>
                  <a:noFill/>
                </a:ln>
                <a:solidFill>
                  <a:srgbClr val="12262E"/>
                </a:solidFill>
                <a:effectLst/>
                <a:uLnTx/>
                <a:uFillTx/>
                <a:latin typeface="Arial" pitchFamily="34" charset="0"/>
                <a:ea typeface="Arial" pitchFamily="34" charset="-122"/>
                <a:cs typeface="Arial" pitchFamily="34" charset="-120"/>
              </a:rPr>
              <a:t>possible (76/263)</a:t>
            </a:r>
            <a:endParaRPr kumimoji="0" lang="en-US" sz="9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aphicFrame>
        <p:nvGraphicFramePr>
          <p:cNvPr id="31" name="Chart 2"/>
          <p:cNvGraphicFramePr/>
          <p:nvPr/>
        </p:nvGraphicFramePr>
        <p:xfrm>
          <a:off x="3108960" y="4069080"/>
          <a:ext cx="2743200" cy="640080"/>
        </p:xfrm>
        <a:graphic>
          <a:graphicData uri="http://schemas.openxmlformats.org/drawingml/2006/chart">
            <c:chart xmlns:c="http://schemas.openxmlformats.org/drawingml/2006/chart" xmlns:r="http://schemas.openxmlformats.org/officeDocument/2006/relationships" r:id="rId5"/>
          </a:graphicData>
        </a:graphic>
      </p:graphicFrame>
      <p:sp>
        <p:nvSpPr>
          <p:cNvPr id="32" name="Shape 27"/>
          <p:cNvSpPr/>
          <p:nvPr/>
        </p:nvSpPr>
        <p:spPr>
          <a:xfrm>
            <a:off x="3154680" y="4800600"/>
            <a:ext cx="128016" cy="128016"/>
          </a:xfrm>
          <a:prstGeom prst="rect">
            <a:avLst/>
          </a:prstGeom>
          <a:solidFill>
            <a:srgbClr val="0A4A52"/>
          </a:solidFill>
          <a:ln w="12700">
            <a:solidFill>
              <a:srgbClr val="0A4A52"/>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3" name="Text 28"/>
          <p:cNvSpPr txBox="1"/>
          <p:nvPr/>
        </p:nvSpPr>
        <p:spPr>
          <a:xfrm>
            <a:off x="3337560" y="4764024"/>
            <a:ext cx="2286000" cy="20116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50" b="0" i="0" u="none" strike="noStrike" kern="1200" cap="none" spc="0" normalizeH="0" baseline="0" noProof="0" dirty="0">
                <a:ln>
                  <a:noFill/>
                </a:ln>
                <a:solidFill>
                  <a:srgbClr val="12262E"/>
                </a:solidFill>
                <a:effectLst/>
                <a:uLnTx/>
                <a:uFillTx/>
                <a:latin typeface="Arial" pitchFamily="34" charset="0"/>
                <a:ea typeface="Arial" pitchFamily="34" charset="-122"/>
                <a:cs typeface="Arial" pitchFamily="34" charset="-120"/>
              </a:rPr>
              <a:t>Established 4.2%</a:t>
            </a:r>
            <a:endParaRPr kumimoji="0" lang="en-US" sz="9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4" name="Shape 29"/>
          <p:cNvSpPr/>
          <p:nvPr/>
        </p:nvSpPr>
        <p:spPr>
          <a:xfrm>
            <a:off x="3154680" y="5001768"/>
            <a:ext cx="128016" cy="128016"/>
          </a:xfrm>
          <a:prstGeom prst="rect">
            <a:avLst/>
          </a:prstGeom>
          <a:solidFill>
            <a:srgbClr val="B3382C"/>
          </a:solidFill>
          <a:ln w="12700">
            <a:solidFill>
              <a:srgbClr val="B3382C"/>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5" name="Text 30"/>
          <p:cNvSpPr txBox="1"/>
          <p:nvPr/>
        </p:nvSpPr>
        <p:spPr>
          <a:xfrm>
            <a:off x="3337560" y="4965192"/>
            <a:ext cx="2286000" cy="20116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50" b="0" i="0" u="none" strike="noStrike" kern="1200" cap="none" spc="0" normalizeH="0" baseline="0" noProof="0" dirty="0">
                <a:ln>
                  <a:noFill/>
                </a:ln>
                <a:solidFill>
                  <a:srgbClr val="12262E"/>
                </a:solidFill>
                <a:effectLst/>
                <a:uLnTx/>
                <a:uFillTx/>
                <a:latin typeface="Arial" pitchFamily="34" charset="0"/>
                <a:ea typeface="Arial" pitchFamily="34" charset="-122"/>
                <a:cs typeface="Arial" pitchFamily="34" charset="-120"/>
              </a:rPr>
              <a:t>Possible 28.9%</a:t>
            </a:r>
            <a:endParaRPr kumimoji="0" lang="en-US" sz="9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6" name="Shape 31"/>
          <p:cNvSpPr/>
          <p:nvPr/>
        </p:nvSpPr>
        <p:spPr>
          <a:xfrm>
            <a:off x="3154680" y="5202936"/>
            <a:ext cx="128016" cy="128016"/>
          </a:xfrm>
          <a:prstGeom prst="rect">
            <a:avLst/>
          </a:prstGeom>
          <a:solidFill>
            <a:srgbClr val="C9CFD0"/>
          </a:solidFill>
          <a:ln w="12700">
            <a:solidFill>
              <a:srgbClr val="C9CFD0"/>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7" name="Text 32"/>
          <p:cNvSpPr txBox="1"/>
          <p:nvPr/>
        </p:nvSpPr>
        <p:spPr>
          <a:xfrm>
            <a:off x="3337560" y="5166360"/>
            <a:ext cx="2286000" cy="20116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50" b="0" i="0" u="none" strike="noStrike" kern="1200" cap="none" spc="0" normalizeH="0" baseline="0" noProof="0" dirty="0">
                <a:ln>
                  <a:noFill/>
                </a:ln>
                <a:solidFill>
                  <a:srgbClr val="12262E"/>
                </a:solidFill>
                <a:effectLst/>
                <a:uLnTx/>
                <a:uFillTx/>
                <a:latin typeface="Arial" pitchFamily="34" charset="0"/>
                <a:ea typeface="Arial" pitchFamily="34" charset="-122"/>
                <a:cs typeface="Arial" pitchFamily="34" charset="-120"/>
              </a:rPr>
              <a:t>Neither 66.9%</a:t>
            </a:r>
            <a:endParaRPr kumimoji="0" lang="en-US" sz="9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8" name="Silva card"/>
          <p:cNvSpPr/>
          <p:nvPr/>
        </p:nvSpPr>
        <p:spPr>
          <a:xfrm>
            <a:off x="6185916" y="3794760"/>
            <a:ext cx="5545836" cy="2148840"/>
          </a:xfrm>
          <a:prstGeom prst="roundRect">
            <a:avLst>
              <a:gd name="adj" fmla="val 4255"/>
            </a:avLst>
          </a:prstGeom>
          <a:solidFill>
            <a:srgbClr val="FBFAF6"/>
          </a:solidFill>
          <a:ln w="9525">
            <a:solidFill>
              <a:srgbClr val="DCD7C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9" name="Silva title"/>
          <p:cNvSpPr txBox="1"/>
          <p:nvPr/>
        </p:nvSpPr>
        <p:spPr>
          <a:xfrm>
            <a:off x="6368796" y="3886200"/>
            <a:ext cx="2468880" cy="29260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0E6670"/>
                </a:solidFill>
                <a:effectLst/>
                <a:uLnTx/>
                <a:uFillTx/>
                <a:latin typeface="Georgia" pitchFamily="34" charset="0"/>
                <a:ea typeface="Georgia" pitchFamily="34" charset="-122"/>
                <a:cs typeface="Georgia" pitchFamily="34" charset="-120"/>
              </a:rPr>
              <a:t>Silva Rodriguez 2026</a:t>
            </a:r>
            <a:endParaRPr kumimoji="0" lang="en-US" sz="15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0" name="Silva population"/>
          <p:cNvSpPr txBox="1"/>
          <p:nvPr/>
        </p:nvSpPr>
        <p:spPr>
          <a:xfrm>
            <a:off x="6368796" y="4187952"/>
            <a:ext cx="2331720" cy="457200"/>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5E6E74"/>
                </a:solidFill>
                <a:effectLst/>
                <a:uLnTx/>
                <a:uFillTx/>
                <a:latin typeface="Arial" pitchFamily="34" charset="0"/>
                <a:ea typeface="Arial" pitchFamily="34" charset="-122"/>
                <a:cs typeface="Arial" pitchFamily="34" charset="-120"/>
              </a:rPr>
              <a:t>86 highly selected referrals for suspected genetic cholestasis; 83% adults</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1" name="Silva take-home"/>
          <p:cNvSpPr txBox="1"/>
          <p:nvPr/>
        </p:nvSpPr>
        <p:spPr>
          <a:xfrm>
            <a:off x="6368796" y="5422392"/>
            <a:ext cx="5180076" cy="29260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1" u="none" strike="noStrike" kern="1200" cap="none" spc="0" normalizeH="0" baseline="0" noProof="0" dirty="0">
                <a:ln>
                  <a:noFill/>
                </a:ln>
                <a:solidFill>
                  <a:srgbClr val="12262E"/>
                </a:solidFill>
                <a:effectLst/>
                <a:uLnTx/>
                <a:uFillTx/>
                <a:latin typeface="Arial" pitchFamily="34" charset="0"/>
                <a:ea typeface="Arial" pitchFamily="34" charset="-122"/>
                <a:cs typeface="Arial" pitchFamily="34" charset="-120"/>
              </a:rPr>
              <a:t>Reanalysis raises detection; yield depends on panel breadth and interpretation.</a:t>
            </a:r>
            <a:endParaRPr kumimoji="0" lang="en-US" sz="10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2" name="Silva citation"/>
          <p:cNvSpPr txBox="1"/>
          <p:nvPr/>
        </p:nvSpPr>
        <p:spPr>
          <a:xfrm>
            <a:off x="6368796" y="5715000"/>
            <a:ext cx="5180076" cy="18288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5E6E74"/>
                </a:solidFill>
                <a:effectLst/>
                <a:uLnTx/>
                <a:uFillTx/>
                <a:latin typeface="Arial" pitchFamily="34" charset="0"/>
                <a:ea typeface="Arial" pitchFamily="34" charset="-122"/>
                <a:cs typeface="Arial" pitchFamily="34" charset="-120"/>
              </a:rPr>
              <a:t>Silva Rodriguez M, JHEP Rep 2026, DOI 10.1016/j.jhepr.2026.102076</a:t>
            </a:r>
            <a:endParaRPr kumimoji="0" lang="en-US"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3" name="Text 38"/>
          <p:cNvSpPr txBox="1"/>
          <p:nvPr/>
        </p:nvSpPr>
        <p:spPr>
          <a:xfrm>
            <a:off x="6368796" y="4663440"/>
            <a:ext cx="2331720" cy="566928"/>
          </a:xfrm>
          <a:prstGeom prst="rect">
            <a:avLst/>
          </a:prstGeom>
          <a:noFill/>
          <a:ln/>
        </p:spPr>
        <p:txBody>
          <a:bodyPr wrap="non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B3382C"/>
                </a:solidFill>
                <a:effectLst/>
                <a:uLnTx/>
                <a:uFillTx/>
                <a:latin typeface="Georgia" pitchFamily="34" charset="0"/>
                <a:ea typeface="Georgia" pitchFamily="34" charset="-122"/>
                <a:cs typeface="Georgia" pitchFamily="34" charset="-120"/>
              </a:rPr>
              <a:t>43%</a:t>
            </a:r>
            <a:endPar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4" name="Text 39"/>
          <p:cNvSpPr txBox="1"/>
          <p:nvPr/>
        </p:nvSpPr>
        <p:spPr>
          <a:xfrm>
            <a:off x="6368796" y="5230368"/>
            <a:ext cx="2331720" cy="274320"/>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50" b="0" i="0" u="none" strike="noStrike" kern="1200" cap="none" spc="0" normalizeH="0" baseline="0" noProof="0" dirty="0">
                <a:ln>
                  <a:noFill/>
                </a:ln>
                <a:solidFill>
                  <a:srgbClr val="12262E"/>
                </a:solidFill>
                <a:effectLst/>
                <a:uLnTx/>
                <a:uFillTx/>
                <a:latin typeface="Arial" pitchFamily="34" charset="0"/>
                <a:ea typeface="Arial" pitchFamily="34" charset="-122"/>
                <a:cs typeface="Arial" pitchFamily="34" charset="-120"/>
              </a:rPr>
              <a:t>37/86 P/LP variants after reanalysis</a:t>
            </a:r>
            <a:endParaRPr kumimoji="0" lang="en-US" sz="9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aphicFrame>
        <p:nvGraphicFramePr>
          <p:cNvPr id="45" name="Chart 3"/>
          <p:cNvGraphicFramePr/>
          <p:nvPr/>
        </p:nvGraphicFramePr>
        <p:xfrm>
          <a:off x="8746236" y="3886200"/>
          <a:ext cx="2834640" cy="1188720"/>
        </p:xfrm>
        <a:graphic>
          <a:graphicData uri="http://schemas.openxmlformats.org/drawingml/2006/chart">
            <c:chart xmlns:c="http://schemas.openxmlformats.org/drawingml/2006/chart" xmlns:r="http://schemas.openxmlformats.org/officeDocument/2006/relationships" r:id="rId6"/>
          </a:graphicData>
        </a:graphic>
      </p:graphicFrame>
      <p:sp>
        <p:nvSpPr>
          <p:cNvPr id="46" name="Text 40"/>
          <p:cNvSpPr txBox="1"/>
          <p:nvPr/>
        </p:nvSpPr>
        <p:spPr>
          <a:xfrm>
            <a:off x="8837676" y="5120640"/>
            <a:ext cx="2743200" cy="237744"/>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50" b="0" i="1" u="none" strike="noStrike" kern="1200" cap="none" spc="0" normalizeH="0" baseline="0" noProof="0" dirty="0">
                <a:ln>
                  <a:noFill/>
                </a:ln>
                <a:solidFill>
                  <a:srgbClr val="5E6E74"/>
                </a:solidFill>
                <a:effectLst/>
                <a:uLnTx/>
                <a:uFillTx/>
                <a:latin typeface="Arial" pitchFamily="34" charset="0"/>
                <a:ea typeface="Arial" pitchFamily="34" charset="-122"/>
                <a:cs typeface="Arial" pitchFamily="34" charset="-120"/>
              </a:rPr>
              <a:t>+11 patients; P/LP yield, not proven disease</a:t>
            </a:r>
            <a:endParaRPr kumimoji="0" lang="en-US" sz="8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a:spLocks noGrp="1"/>
          </p:cNvSpPr>
          <p:nvPr>
            <p:ph type="title"/>
          </p:nvPr>
        </p:nvSpPr>
        <p:spPr>
          <a:xfrm>
            <a:off x="812800" y="457200"/>
            <a:ext cx="10883392" cy="416520"/>
          </a:xfrm>
          <a:prstGeom prst="rect">
            <a:avLst/>
          </a:prstGeom>
          <a:noFill/>
          <a:ln/>
        </p:spPr>
        <p:txBody>
          <a:bodyPr wrap="square" lIns="0" tIns="0" rIns="0" bIns="0" rtlCol="0" anchor="t">
            <a:normAutofit/>
          </a:bodyPr>
          <a:lstStyle/>
          <a:p>
            <a:pPr marL="0" indent="0" algn="l">
              <a:lnSpc>
                <a:spcPts val="3080"/>
              </a:lnSpc>
              <a:buNone/>
            </a:pPr>
            <a:r>
              <a:rPr lang="en-US" sz="2800" b="1" i="0" dirty="0">
                <a:solidFill>
                  <a:srgbClr val="12262E"/>
                </a:solidFill>
                <a:latin typeface="Georgia" pitchFamily="18" charset="0"/>
                <a:ea typeface="Georgia" pitchFamily="18" charset="-122"/>
                <a:cs typeface="Georgia" pitchFamily="18" charset="-120"/>
              </a:rPr>
              <a:t>What a genetic result can change in an adult</a:t>
            </a:r>
            <a:endParaRPr lang="en-US" sz="2800" dirty="0">
              <a:latin typeface="Georgia" charset="0"/>
              <a:ea typeface="Georgia" charset="0"/>
              <a:cs typeface="Georgia" charset="0"/>
            </a:endParaRPr>
          </a:p>
        </p:txBody>
      </p:sp>
      <p:sp>
        <p:nvSpPr>
          <p:cNvPr id="4" name="Shape 2"/>
          <p:cNvSpPr/>
          <p:nvPr/>
        </p:nvSpPr>
        <p:spPr>
          <a:xfrm>
            <a:off x="815975" y="1218505"/>
            <a:ext cx="5213350" cy="2039045"/>
          </a:xfrm>
          <a:prstGeom prst="roundRect">
            <a:avLst>
              <a:gd name="adj" fmla="val 5450"/>
            </a:avLst>
          </a:prstGeom>
          <a:solidFill>
            <a:srgbClr val="FBFAF6"/>
          </a:solidFill>
          <a:ln w="6350">
            <a:solidFill>
              <a:srgbClr val="DCD7CA"/>
            </a:solidFill>
            <a:prstDash val="solid"/>
          </a:ln>
        </p:spPr>
        <p:txBody>
          <a:bodyPr/>
          <a:lstStyle/>
          <a:p>
            <a:endParaRPr lang="en-AU"/>
          </a:p>
        </p:txBody>
      </p:sp>
      <p:sp>
        <p:nvSpPr>
          <p:cNvPr id="5" name="Text 3"/>
          <p:cNvSpPr/>
          <p:nvPr/>
        </p:nvSpPr>
        <p:spPr>
          <a:xfrm>
            <a:off x="984250" y="1348680"/>
            <a:ext cx="5023104" cy="238720"/>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0E6670"/>
                </a:solidFill>
                <a:latin typeface="Arial" pitchFamily="34" charset="0"/>
                <a:ea typeface="Arial" pitchFamily="34" charset="-122"/>
                <a:cs typeface="Arial" pitchFamily="34" charset="-120"/>
              </a:rPr>
              <a:t>1 · TREATMENT</a:t>
            </a:r>
            <a:endParaRPr lang="en-US" sz="1200" dirty="0">
              <a:latin typeface="Arial" charset="0"/>
              <a:ea typeface="Arial" charset="0"/>
              <a:cs typeface="Arial" charset="0"/>
            </a:endParaRPr>
          </a:p>
        </p:txBody>
      </p:sp>
      <p:sp>
        <p:nvSpPr>
          <p:cNvPr id="6" name="Text 4"/>
          <p:cNvSpPr/>
          <p:nvPr/>
        </p:nvSpPr>
        <p:spPr>
          <a:xfrm>
            <a:off x="984250" y="1612801"/>
            <a:ext cx="5023104" cy="416520"/>
          </a:xfrm>
          <a:prstGeom prst="rect">
            <a:avLst/>
          </a:prstGeom>
          <a:noFill/>
          <a:ln/>
        </p:spPr>
        <p:txBody>
          <a:bodyPr wrap="square" lIns="0" tIns="0" rIns="0" bIns="0" rtlCol="0" anchor="t">
            <a:normAutofit/>
          </a:bodyPr>
          <a:lstStyle/>
          <a:p>
            <a:pPr marL="0" indent="0" algn="l">
              <a:lnSpc>
                <a:spcPts val="3080"/>
              </a:lnSpc>
              <a:buNone/>
            </a:pPr>
            <a:r>
              <a:rPr lang="en-US" sz="2800" b="1" dirty="0">
                <a:solidFill>
                  <a:srgbClr val="12262E"/>
                </a:solidFill>
                <a:latin typeface="Georgia" pitchFamily="18" charset="0"/>
                <a:ea typeface="Georgia" pitchFamily="18" charset="-122"/>
                <a:cs typeface="Georgia" pitchFamily="18" charset="-120"/>
              </a:rPr>
              <a:t>UDCA</a:t>
            </a:r>
            <a:endParaRPr lang="en-US" sz="2800" dirty="0">
              <a:latin typeface="Georgia" charset="0"/>
              <a:ea typeface="Georgia" charset="0"/>
              <a:cs typeface="Georgia" charset="0"/>
            </a:endParaRPr>
          </a:p>
        </p:txBody>
      </p:sp>
      <p:sp>
        <p:nvSpPr>
          <p:cNvPr id="7" name="Text 5"/>
          <p:cNvSpPr/>
          <p:nvPr/>
        </p:nvSpPr>
        <p:spPr>
          <a:xfrm>
            <a:off x="984250" y="2054721"/>
            <a:ext cx="5023104" cy="240010"/>
          </a:xfrm>
          <a:prstGeom prst="rect">
            <a:avLst/>
          </a:prstGeom>
          <a:noFill/>
          <a:ln/>
        </p:spPr>
        <p:txBody>
          <a:bodyPr wrap="square" lIns="0" tIns="0" rIns="0" bIns="0" rtlCol="0" anchor="t">
            <a:normAutofit/>
          </a:bodyPr>
          <a:lstStyle/>
          <a:p>
            <a:pPr marL="0" indent="0" algn="l">
              <a:lnSpc>
                <a:spcPts val="1690"/>
              </a:lnSpc>
              <a:buNone/>
            </a:pPr>
            <a:r>
              <a:rPr lang="en-US" sz="1300" dirty="0">
                <a:solidFill>
                  <a:srgbClr val="12262E"/>
                </a:solidFill>
                <a:latin typeface="Arial" pitchFamily="34" charset="0"/>
                <a:ea typeface="Arial" pitchFamily="34" charset="-122"/>
                <a:cs typeface="Arial" pitchFamily="34" charset="-120"/>
              </a:rPr>
              <a:t>ABCB4 missense variant with a phenotype</a:t>
            </a:r>
            <a:endParaRPr lang="en-US" sz="1300" dirty="0">
              <a:latin typeface="Arial" charset="0"/>
              <a:ea typeface="Arial" charset="0"/>
              <a:cs typeface="Arial" charset="0"/>
            </a:endParaRPr>
          </a:p>
        </p:txBody>
      </p:sp>
      <p:sp>
        <p:nvSpPr>
          <p:cNvPr id="8" name="Text 6"/>
          <p:cNvSpPr/>
          <p:nvPr/>
        </p:nvSpPr>
        <p:spPr>
          <a:xfrm>
            <a:off x="984250" y="2320131"/>
            <a:ext cx="5023104" cy="223441"/>
          </a:xfrm>
          <a:prstGeom prst="rect">
            <a:avLst/>
          </a:prstGeom>
          <a:noFill/>
          <a:ln/>
        </p:spPr>
        <p:txBody>
          <a:bodyPr wrap="square" lIns="0" tIns="0" rIns="0" bIns="0" rtlCol="0" anchor="t">
            <a:normAutofit/>
          </a:bodyPr>
          <a:lstStyle/>
          <a:p>
            <a:pPr marL="0" indent="0" algn="l">
              <a:lnSpc>
                <a:spcPts val="1560"/>
              </a:lnSpc>
              <a:buNone/>
            </a:pPr>
            <a:r>
              <a:rPr lang="en-US" sz="1200" dirty="0">
                <a:solidFill>
                  <a:srgbClr val="5E6E74"/>
                </a:solidFill>
                <a:latin typeface="Arial" pitchFamily="34" charset="0"/>
                <a:ea typeface="Arial" pitchFamily="34" charset="-122"/>
                <a:cs typeface="Arial" pitchFamily="34" charset="-120"/>
              </a:rPr>
              <a:t>HSD3B7 or AKR1D1 deficiency: oral primary bile acid</a:t>
            </a:r>
            <a:endParaRPr lang="en-US" sz="1200" dirty="0">
              <a:latin typeface="Arial" charset="0"/>
              <a:ea typeface="Arial" charset="0"/>
              <a:cs typeface="Arial" charset="0"/>
            </a:endParaRPr>
          </a:p>
        </p:txBody>
      </p:sp>
      <p:sp>
        <p:nvSpPr>
          <p:cNvPr id="9" name="Shape 7"/>
          <p:cNvSpPr/>
          <p:nvPr/>
        </p:nvSpPr>
        <p:spPr>
          <a:xfrm>
            <a:off x="984250" y="2945805"/>
            <a:ext cx="165100" cy="165100"/>
          </a:xfrm>
          <a:prstGeom prst="roundRect">
            <a:avLst>
              <a:gd name="adj" fmla="val 23077"/>
            </a:avLst>
          </a:prstGeom>
          <a:solidFill>
            <a:srgbClr val="0E6670"/>
          </a:solidFill>
          <a:ln/>
        </p:spPr>
        <p:txBody>
          <a:bodyPr/>
          <a:lstStyle/>
          <a:p>
            <a:endParaRPr lang="en-AU"/>
          </a:p>
        </p:txBody>
      </p:sp>
      <p:sp>
        <p:nvSpPr>
          <p:cNvPr id="10" name="Shape 8"/>
          <p:cNvSpPr/>
          <p:nvPr/>
        </p:nvSpPr>
        <p:spPr>
          <a:xfrm>
            <a:off x="1187450" y="2945805"/>
            <a:ext cx="165100" cy="165100"/>
          </a:xfrm>
          <a:prstGeom prst="roundRect">
            <a:avLst>
              <a:gd name="adj" fmla="val 23077"/>
            </a:avLst>
          </a:prstGeom>
          <a:solidFill>
            <a:srgbClr val="0E6670"/>
          </a:solidFill>
          <a:ln/>
        </p:spPr>
        <p:txBody>
          <a:bodyPr/>
          <a:lstStyle/>
          <a:p>
            <a:endParaRPr lang="en-AU"/>
          </a:p>
        </p:txBody>
      </p:sp>
      <p:sp>
        <p:nvSpPr>
          <p:cNvPr id="11" name="Shape 9"/>
          <p:cNvSpPr/>
          <p:nvPr/>
        </p:nvSpPr>
        <p:spPr>
          <a:xfrm>
            <a:off x="1390650" y="2945805"/>
            <a:ext cx="165100" cy="165100"/>
          </a:xfrm>
          <a:prstGeom prst="roundRect">
            <a:avLst>
              <a:gd name="adj" fmla="val 23077"/>
            </a:avLst>
          </a:prstGeom>
          <a:solidFill>
            <a:srgbClr val="0E6670"/>
          </a:solidFill>
          <a:ln/>
        </p:spPr>
        <p:txBody>
          <a:bodyPr/>
          <a:lstStyle/>
          <a:p>
            <a:endParaRPr lang="en-AU"/>
          </a:p>
        </p:txBody>
      </p:sp>
      <p:sp>
        <p:nvSpPr>
          <p:cNvPr id="12" name="Shape 10"/>
          <p:cNvSpPr/>
          <p:nvPr/>
        </p:nvSpPr>
        <p:spPr>
          <a:xfrm>
            <a:off x="1600200" y="2952155"/>
            <a:ext cx="152400" cy="152400"/>
          </a:xfrm>
          <a:prstGeom prst="roundRect">
            <a:avLst>
              <a:gd name="adj" fmla="val 20833"/>
            </a:avLst>
          </a:prstGeom>
          <a:noFill/>
          <a:ln w="12700">
            <a:solidFill>
              <a:srgbClr val="B8C2C4"/>
            </a:solidFill>
            <a:prstDash val="solid"/>
          </a:ln>
        </p:spPr>
        <p:txBody>
          <a:bodyPr/>
          <a:lstStyle/>
          <a:p>
            <a:endParaRPr lang="en-AU"/>
          </a:p>
        </p:txBody>
      </p:sp>
      <p:sp>
        <p:nvSpPr>
          <p:cNvPr id="13" name="Shape 11"/>
          <p:cNvSpPr/>
          <p:nvPr/>
        </p:nvSpPr>
        <p:spPr>
          <a:xfrm>
            <a:off x="1803400" y="2952155"/>
            <a:ext cx="152400" cy="152400"/>
          </a:xfrm>
          <a:prstGeom prst="roundRect">
            <a:avLst>
              <a:gd name="adj" fmla="val 20833"/>
            </a:avLst>
          </a:prstGeom>
          <a:noFill/>
          <a:ln w="12700">
            <a:solidFill>
              <a:srgbClr val="B8C2C4"/>
            </a:solidFill>
            <a:prstDash val="solid"/>
          </a:ln>
        </p:spPr>
        <p:txBody>
          <a:bodyPr/>
          <a:lstStyle/>
          <a:p>
            <a:endParaRPr lang="en-AU"/>
          </a:p>
        </p:txBody>
      </p:sp>
      <p:sp>
        <p:nvSpPr>
          <p:cNvPr id="14" name="Text 12"/>
          <p:cNvSpPr/>
          <p:nvPr/>
        </p:nvSpPr>
        <p:spPr>
          <a:xfrm>
            <a:off x="2076450" y="2929334"/>
            <a:ext cx="2673548" cy="223441"/>
          </a:xfrm>
          <a:prstGeom prst="rect">
            <a:avLst/>
          </a:prstGeom>
          <a:noFill/>
          <a:ln/>
        </p:spPr>
        <p:txBody>
          <a:bodyPr wrap="square" lIns="0" tIns="0" rIns="0" bIns="0" rtlCol="0" anchor="t">
            <a:normAutofit/>
          </a:bodyPr>
          <a:lstStyle/>
          <a:p>
            <a:pPr marL="0" indent="0" algn="l">
              <a:lnSpc>
                <a:spcPts val="1560"/>
              </a:lnSpc>
              <a:buNone/>
            </a:pPr>
            <a:r>
              <a:rPr lang="en-US" sz="1200" dirty="0">
                <a:solidFill>
                  <a:srgbClr val="12262E"/>
                </a:solidFill>
                <a:latin typeface="Arial" pitchFamily="34" charset="0"/>
                <a:ea typeface="Arial" pitchFamily="34" charset="-122"/>
                <a:cs typeface="Arial" pitchFamily="34" charset="-120"/>
              </a:rPr>
              <a:t>Level 3 · strong recommendation</a:t>
            </a:r>
            <a:endParaRPr lang="en-US" sz="1200" dirty="0">
              <a:latin typeface="Arial" charset="0"/>
              <a:ea typeface="Arial" charset="0"/>
              <a:cs typeface="Arial" charset="0"/>
            </a:endParaRPr>
          </a:p>
        </p:txBody>
      </p:sp>
      <p:sp>
        <p:nvSpPr>
          <p:cNvPr id="15" name="Shape 13"/>
          <p:cNvSpPr/>
          <p:nvPr/>
        </p:nvSpPr>
        <p:spPr>
          <a:xfrm>
            <a:off x="6162675" y="1218505"/>
            <a:ext cx="5213350" cy="2039045"/>
          </a:xfrm>
          <a:prstGeom prst="roundRect">
            <a:avLst>
              <a:gd name="adj" fmla="val 5450"/>
            </a:avLst>
          </a:prstGeom>
          <a:solidFill>
            <a:srgbClr val="FBFAF6"/>
          </a:solidFill>
          <a:ln w="6350">
            <a:solidFill>
              <a:srgbClr val="DCD7CA"/>
            </a:solidFill>
            <a:prstDash val="solid"/>
          </a:ln>
        </p:spPr>
        <p:txBody>
          <a:bodyPr/>
          <a:lstStyle/>
          <a:p>
            <a:endParaRPr lang="en-AU"/>
          </a:p>
        </p:txBody>
      </p:sp>
      <p:sp>
        <p:nvSpPr>
          <p:cNvPr id="16" name="Text 14"/>
          <p:cNvSpPr/>
          <p:nvPr/>
        </p:nvSpPr>
        <p:spPr>
          <a:xfrm>
            <a:off x="6330950" y="1348680"/>
            <a:ext cx="5023104" cy="238720"/>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0E6670"/>
                </a:solidFill>
                <a:latin typeface="Arial" pitchFamily="34" charset="0"/>
                <a:ea typeface="Arial" pitchFamily="34" charset="-122"/>
                <a:cs typeface="Arial" pitchFamily="34" charset="-120"/>
              </a:rPr>
              <a:t>2 · SURVEILLANCE</a:t>
            </a:r>
            <a:endParaRPr lang="en-US" sz="1200" dirty="0">
              <a:latin typeface="Arial" charset="0"/>
              <a:ea typeface="Arial" charset="0"/>
              <a:cs typeface="Arial" charset="0"/>
            </a:endParaRPr>
          </a:p>
        </p:txBody>
      </p:sp>
      <p:sp>
        <p:nvSpPr>
          <p:cNvPr id="17" name="Text 15"/>
          <p:cNvSpPr/>
          <p:nvPr/>
        </p:nvSpPr>
        <p:spPr>
          <a:xfrm>
            <a:off x="6330950" y="1612801"/>
            <a:ext cx="5023104" cy="416520"/>
          </a:xfrm>
          <a:prstGeom prst="rect">
            <a:avLst/>
          </a:prstGeom>
          <a:noFill/>
          <a:ln/>
        </p:spPr>
        <p:txBody>
          <a:bodyPr wrap="square" lIns="0" tIns="0" rIns="0" bIns="0" rtlCol="0" anchor="t">
            <a:normAutofit/>
          </a:bodyPr>
          <a:lstStyle/>
          <a:p>
            <a:pPr marL="0" indent="0" algn="l">
              <a:lnSpc>
                <a:spcPts val="3080"/>
              </a:lnSpc>
              <a:buNone/>
            </a:pPr>
            <a:r>
              <a:rPr lang="en-US" sz="2800" b="1" dirty="0">
                <a:solidFill>
                  <a:srgbClr val="12262E"/>
                </a:solidFill>
                <a:latin typeface="Georgia" pitchFamily="18" charset="0"/>
                <a:ea typeface="Georgia" pitchFamily="18" charset="-122"/>
                <a:cs typeface="Georgia" pitchFamily="18" charset="-120"/>
              </a:rPr>
              <a:t>Every </a:t>
            </a:r>
            <a:r>
              <a:rPr lang="en-US" sz="2800" b="1" dirty="0">
                <a:solidFill>
                  <a:srgbClr val="FF0000"/>
                </a:solidFill>
                <a:latin typeface="Georgia" pitchFamily="18" charset="0"/>
                <a:ea typeface="Georgia" pitchFamily="18" charset="-122"/>
                <a:cs typeface="Georgia" pitchFamily="18" charset="-120"/>
              </a:rPr>
              <a:t>3</a:t>
            </a:r>
            <a:r>
              <a:rPr lang="en-US" sz="2800" b="1" dirty="0">
                <a:solidFill>
                  <a:srgbClr val="12262E"/>
                </a:solidFill>
                <a:latin typeface="Georgia" pitchFamily="18" charset="0"/>
                <a:ea typeface="Georgia" pitchFamily="18" charset="-122"/>
                <a:cs typeface="Georgia" pitchFamily="18" charset="-120"/>
              </a:rPr>
              <a:t>–6 months</a:t>
            </a:r>
            <a:endParaRPr lang="en-US" sz="2800" dirty="0">
              <a:latin typeface="Georgia" charset="0"/>
              <a:ea typeface="Georgia" charset="0"/>
              <a:cs typeface="Georgia" charset="0"/>
            </a:endParaRPr>
          </a:p>
        </p:txBody>
      </p:sp>
      <p:sp>
        <p:nvSpPr>
          <p:cNvPr id="18" name="Text 16"/>
          <p:cNvSpPr/>
          <p:nvPr/>
        </p:nvSpPr>
        <p:spPr>
          <a:xfrm>
            <a:off x="6330950" y="2054721"/>
            <a:ext cx="5023104" cy="240010"/>
          </a:xfrm>
          <a:prstGeom prst="rect">
            <a:avLst/>
          </a:prstGeom>
          <a:noFill/>
          <a:ln/>
        </p:spPr>
        <p:txBody>
          <a:bodyPr wrap="square" lIns="0" tIns="0" rIns="0" bIns="0" rtlCol="0" anchor="t">
            <a:normAutofit/>
          </a:bodyPr>
          <a:lstStyle/>
          <a:p>
            <a:pPr marL="0" indent="0" algn="l">
              <a:lnSpc>
                <a:spcPts val="1690"/>
              </a:lnSpc>
              <a:buNone/>
            </a:pPr>
            <a:r>
              <a:rPr lang="en-US" sz="1300" dirty="0">
                <a:solidFill>
                  <a:srgbClr val="12262E"/>
                </a:solidFill>
                <a:latin typeface="Arial" pitchFamily="34" charset="0"/>
                <a:ea typeface="Arial" pitchFamily="34" charset="-122"/>
                <a:cs typeface="Arial" pitchFamily="34" charset="-120"/>
              </a:rPr>
              <a:t>HCC ultrasound in biallelic BSEP deficiency</a:t>
            </a:r>
            <a:endParaRPr lang="en-US" sz="1300" dirty="0">
              <a:latin typeface="Arial" charset="0"/>
              <a:ea typeface="Arial" charset="0"/>
              <a:cs typeface="Arial" charset="0"/>
            </a:endParaRPr>
          </a:p>
        </p:txBody>
      </p:sp>
      <p:sp>
        <p:nvSpPr>
          <p:cNvPr id="19" name="Text 17"/>
          <p:cNvSpPr/>
          <p:nvPr/>
        </p:nvSpPr>
        <p:spPr>
          <a:xfrm>
            <a:off x="6330950" y="2320131"/>
            <a:ext cx="5023104" cy="421481"/>
          </a:xfrm>
          <a:prstGeom prst="rect">
            <a:avLst/>
          </a:prstGeom>
          <a:noFill/>
          <a:ln/>
        </p:spPr>
        <p:txBody>
          <a:bodyPr wrap="square" lIns="0" tIns="0" rIns="0" bIns="0" rtlCol="0" anchor="t">
            <a:normAutofit/>
          </a:bodyPr>
          <a:lstStyle/>
          <a:p>
            <a:pPr marL="0" indent="0" algn="l">
              <a:lnSpc>
                <a:spcPts val="1560"/>
              </a:lnSpc>
              <a:buNone/>
            </a:pPr>
            <a:r>
              <a:rPr lang="en-US" sz="1200" dirty="0">
                <a:solidFill>
                  <a:srgbClr val="5E6E74"/>
                </a:solidFill>
                <a:latin typeface="Arial" pitchFamily="34" charset="0"/>
                <a:ea typeface="Arial" pitchFamily="34" charset="-122"/>
                <a:cs typeface="Arial" pitchFamily="34" charset="-120"/>
              </a:rPr>
              <a:t>Known pathogenic ABCB4: review every 6 months, imaging at least yearly</a:t>
            </a:r>
            <a:endParaRPr lang="en-US" sz="1200" dirty="0">
              <a:latin typeface="Arial" charset="0"/>
              <a:ea typeface="Arial" charset="0"/>
              <a:cs typeface="Arial" charset="0"/>
            </a:endParaRPr>
          </a:p>
        </p:txBody>
      </p:sp>
      <p:sp>
        <p:nvSpPr>
          <p:cNvPr id="20" name="Shape 18"/>
          <p:cNvSpPr/>
          <p:nvPr/>
        </p:nvSpPr>
        <p:spPr>
          <a:xfrm>
            <a:off x="6330950" y="2945805"/>
            <a:ext cx="165100" cy="165100"/>
          </a:xfrm>
          <a:prstGeom prst="roundRect">
            <a:avLst>
              <a:gd name="adj" fmla="val 23077"/>
            </a:avLst>
          </a:prstGeom>
          <a:solidFill>
            <a:srgbClr val="0E6670"/>
          </a:solidFill>
          <a:ln/>
        </p:spPr>
        <p:txBody>
          <a:bodyPr/>
          <a:lstStyle/>
          <a:p>
            <a:endParaRPr lang="en-AU"/>
          </a:p>
        </p:txBody>
      </p:sp>
      <p:sp>
        <p:nvSpPr>
          <p:cNvPr id="21" name="Shape 19"/>
          <p:cNvSpPr/>
          <p:nvPr/>
        </p:nvSpPr>
        <p:spPr>
          <a:xfrm>
            <a:off x="6534150" y="2945805"/>
            <a:ext cx="165100" cy="165100"/>
          </a:xfrm>
          <a:prstGeom prst="roundRect">
            <a:avLst>
              <a:gd name="adj" fmla="val 23077"/>
            </a:avLst>
          </a:prstGeom>
          <a:solidFill>
            <a:srgbClr val="0E6670"/>
          </a:solidFill>
          <a:ln/>
        </p:spPr>
        <p:txBody>
          <a:bodyPr/>
          <a:lstStyle/>
          <a:p>
            <a:endParaRPr lang="en-AU"/>
          </a:p>
        </p:txBody>
      </p:sp>
      <p:sp>
        <p:nvSpPr>
          <p:cNvPr id="22" name="Shape 20"/>
          <p:cNvSpPr/>
          <p:nvPr/>
        </p:nvSpPr>
        <p:spPr>
          <a:xfrm>
            <a:off x="6737350" y="2945805"/>
            <a:ext cx="165100" cy="165100"/>
          </a:xfrm>
          <a:prstGeom prst="roundRect">
            <a:avLst>
              <a:gd name="adj" fmla="val 23077"/>
            </a:avLst>
          </a:prstGeom>
          <a:gradFill rotWithShape="1">
            <a:gsLst>
              <a:gs pos="0">
                <a:srgbClr val="0E6670"/>
              </a:gs>
              <a:gs pos="50000">
                <a:srgbClr val="0E6670"/>
              </a:gs>
              <a:gs pos="50000">
                <a:srgbClr val="9CC7CB"/>
              </a:gs>
              <a:gs pos="100000">
                <a:srgbClr val="9CC7CB"/>
              </a:gs>
            </a:gsLst>
            <a:lin ang="18900000" scaled="0"/>
          </a:gradFill>
          <a:ln/>
        </p:spPr>
        <p:txBody>
          <a:bodyPr/>
          <a:lstStyle/>
          <a:p>
            <a:endParaRPr lang="en-AU"/>
          </a:p>
        </p:txBody>
      </p:sp>
      <p:sp>
        <p:nvSpPr>
          <p:cNvPr id="23" name="Shape 21"/>
          <p:cNvSpPr/>
          <p:nvPr/>
        </p:nvSpPr>
        <p:spPr>
          <a:xfrm>
            <a:off x="6940550" y="2945805"/>
            <a:ext cx="165100" cy="165100"/>
          </a:xfrm>
          <a:prstGeom prst="roundRect">
            <a:avLst>
              <a:gd name="adj" fmla="val 23077"/>
            </a:avLst>
          </a:prstGeom>
          <a:gradFill rotWithShape="1">
            <a:gsLst>
              <a:gs pos="0">
                <a:srgbClr val="0E6670"/>
              </a:gs>
              <a:gs pos="50000">
                <a:srgbClr val="0E6670"/>
              </a:gs>
              <a:gs pos="50000">
                <a:srgbClr val="9CC7CB"/>
              </a:gs>
              <a:gs pos="100000">
                <a:srgbClr val="9CC7CB"/>
              </a:gs>
            </a:gsLst>
            <a:lin ang="18900000" scaled="0"/>
          </a:gradFill>
          <a:ln/>
        </p:spPr>
        <p:txBody>
          <a:bodyPr/>
          <a:lstStyle/>
          <a:p>
            <a:endParaRPr lang="en-AU"/>
          </a:p>
        </p:txBody>
      </p:sp>
      <p:sp>
        <p:nvSpPr>
          <p:cNvPr id="24" name="Shape 22"/>
          <p:cNvSpPr/>
          <p:nvPr/>
        </p:nvSpPr>
        <p:spPr>
          <a:xfrm>
            <a:off x="7150100" y="2952155"/>
            <a:ext cx="152400" cy="152400"/>
          </a:xfrm>
          <a:prstGeom prst="roundRect">
            <a:avLst>
              <a:gd name="adj" fmla="val 20833"/>
            </a:avLst>
          </a:prstGeom>
          <a:noFill/>
          <a:ln w="12700">
            <a:solidFill>
              <a:srgbClr val="B8C2C4"/>
            </a:solidFill>
            <a:prstDash val="solid"/>
          </a:ln>
        </p:spPr>
        <p:txBody>
          <a:bodyPr/>
          <a:lstStyle/>
          <a:p>
            <a:endParaRPr lang="en-AU"/>
          </a:p>
        </p:txBody>
      </p:sp>
      <p:sp>
        <p:nvSpPr>
          <p:cNvPr id="25" name="Text 23"/>
          <p:cNvSpPr/>
          <p:nvPr/>
        </p:nvSpPr>
        <p:spPr>
          <a:xfrm>
            <a:off x="7423150" y="2929334"/>
            <a:ext cx="3242905" cy="223441"/>
          </a:xfrm>
          <a:prstGeom prst="rect">
            <a:avLst/>
          </a:prstGeom>
          <a:noFill/>
          <a:ln/>
        </p:spPr>
        <p:txBody>
          <a:bodyPr wrap="square" lIns="0" tIns="0" rIns="0" bIns="0" rtlCol="0" anchor="t">
            <a:normAutofit/>
          </a:bodyPr>
          <a:lstStyle/>
          <a:p>
            <a:pPr marL="0" indent="0" algn="l">
              <a:lnSpc>
                <a:spcPts val="1560"/>
              </a:lnSpc>
              <a:buNone/>
            </a:pPr>
            <a:r>
              <a:rPr lang="en-US" sz="1200" dirty="0">
                <a:solidFill>
                  <a:srgbClr val="12262E"/>
                </a:solidFill>
                <a:latin typeface="Arial" pitchFamily="34" charset="0"/>
                <a:ea typeface="Arial" pitchFamily="34" charset="-122"/>
                <a:cs typeface="Arial" pitchFamily="34" charset="-120"/>
              </a:rPr>
              <a:t>Levels 2–4 · intervals are expert opinion</a:t>
            </a:r>
            <a:endParaRPr lang="en-US" sz="1200" dirty="0">
              <a:latin typeface="Arial" charset="0"/>
              <a:ea typeface="Arial" charset="0"/>
              <a:cs typeface="Arial" charset="0"/>
            </a:endParaRPr>
          </a:p>
        </p:txBody>
      </p:sp>
      <p:sp>
        <p:nvSpPr>
          <p:cNvPr id="26" name="Shape 24"/>
          <p:cNvSpPr/>
          <p:nvPr/>
        </p:nvSpPr>
        <p:spPr>
          <a:xfrm>
            <a:off x="815975" y="3340100"/>
            <a:ext cx="5213350" cy="2039045"/>
          </a:xfrm>
          <a:prstGeom prst="roundRect">
            <a:avLst>
              <a:gd name="adj" fmla="val 5450"/>
            </a:avLst>
          </a:prstGeom>
          <a:solidFill>
            <a:srgbClr val="FBFAF6"/>
          </a:solidFill>
          <a:ln w="6350">
            <a:solidFill>
              <a:srgbClr val="DCD7CA"/>
            </a:solidFill>
            <a:prstDash val="solid"/>
          </a:ln>
        </p:spPr>
        <p:txBody>
          <a:bodyPr/>
          <a:lstStyle/>
          <a:p>
            <a:endParaRPr lang="en-AU"/>
          </a:p>
        </p:txBody>
      </p:sp>
      <p:sp>
        <p:nvSpPr>
          <p:cNvPr id="27" name="Text 25"/>
          <p:cNvSpPr/>
          <p:nvPr/>
        </p:nvSpPr>
        <p:spPr>
          <a:xfrm>
            <a:off x="984250" y="3470275"/>
            <a:ext cx="5023104" cy="238720"/>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0E6670"/>
                </a:solidFill>
                <a:latin typeface="Arial" pitchFamily="34" charset="0"/>
                <a:ea typeface="Arial" pitchFamily="34" charset="-122"/>
                <a:cs typeface="Arial" pitchFamily="34" charset="-120"/>
              </a:rPr>
              <a:t>3 · FAMILY AND COUNSELLING</a:t>
            </a:r>
            <a:endParaRPr lang="en-US" sz="1200" dirty="0">
              <a:latin typeface="Arial" charset="0"/>
              <a:ea typeface="Arial" charset="0"/>
              <a:cs typeface="Arial" charset="0"/>
            </a:endParaRPr>
          </a:p>
        </p:txBody>
      </p:sp>
      <p:sp>
        <p:nvSpPr>
          <p:cNvPr id="28" name="Text 26"/>
          <p:cNvSpPr/>
          <p:nvPr/>
        </p:nvSpPr>
        <p:spPr>
          <a:xfrm>
            <a:off x="984250" y="3734395"/>
            <a:ext cx="5023104" cy="416520"/>
          </a:xfrm>
          <a:prstGeom prst="rect">
            <a:avLst/>
          </a:prstGeom>
          <a:noFill/>
          <a:ln/>
        </p:spPr>
        <p:txBody>
          <a:bodyPr wrap="square" lIns="0" tIns="0" rIns="0" bIns="0" rtlCol="0" anchor="t">
            <a:normAutofit/>
          </a:bodyPr>
          <a:lstStyle/>
          <a:p>
            <a:pPr marL="0" indent="0" algn="l">
              <a:lnSpc>
                <a:spcPts val="3080"/>
              </a:lnSpc>
              <a:buNone/>
            </a:pPr>
            <a:r>
              <a:rPr lang="en-US" sz="2800" b="1" dirty="0">
                <a:solidFill>
                  <a:srgbClr val="12262E"/>
                </a:solidFill>
                <a:latin typeface="Georgia" pitchFamily="18" charset="0"/>
                <a:ea typeface="Georgia" pitchFamily="18" charset="-122"/>
                <a:cs typeface="Georgia" pitchFamily="18" charset="-120"/>
              </a:rPr>
              <a:t>First-degree relatives</a:t>
            </a:r>
            <a:endParaRPr lang="en-US" sz="2800" dirty="0">
              <a:latin typeface="Georgia" charset="0"/>
              <a:ea typeface="Georgia" charset="0"/>
              <a:cs typeface="Georgia" charset="0"/>
            </a:endParaRPr>
          </a:p>
        </p:txBody>
      </p:sp>
      <p:sp>
        <p:nvSpPr>
          <p:cNvPr id="29" name="Text 27"/>
          <p:cNvSpPr/>
          <p:nvPr/>
        </p:nvSpPr>
        <p:spPr>
          <a:xfrm>
            <a:off x="984250" y="4176316"/>
            <a:ext cx="5023104" cy="240010"/>
          </a:xfrm>
          <a:prstGeom prst="rect">
            <a:avLst/>
          </a:prstGeom>
          <a:noFill/>
          <a:ln/>
        </p:spPr>
        <p:txBody>
          <a:bodyPr wrap="square" lIns="0" tIns="0" rIns="0" bIns="0" rtlCol="0" anchor="t">
            <a:normAutofit/>
          </a:bodyPr>
          <a:lstStyle/>
          <a:p>
            <a:pPr marL="0" indent="0" algn="l">
              <a:lnSpc>
                <a:spcPts val="1690"/>
              </a:lnSpc>
              <a:buNone/>
            </a:pPr>
            <a:r>
              <a:rPr lang="en-US" sz="1300" dirty="0">
                <a:solidFill>
                  <a:srgbClr val="12262E"/>
                </a:solidFill>
                <a:latin typeface="Arial" pitchFamily="34" charset="0"/>
                <a:ea typeface="Arial" pitchFamily="34" charset="-122"/>
                <a:cs typeface="Arial" pitchFamily="34" charset="-120"/>
              </a:rPr>
              <a:t>MDR3 deficiency: offer testing, with counselling beforehand</a:t>
            </a:r>
            <a:endParaRPr lang="en-US" sz="1300" dirty="0">
              <a:latin typeface="Arial" charset="0"/>
              <a:ea typeface="Arial" charset="0"/>
              <a:cs typeface="Arial" charset="0"/>
            </a:endParaRPr>
          </a:p>
        </p:txBody>
      </p:sp>
      <p:sp>
        <p:nvSpPr>
          <p:cNvPr id="30" name="Text 28"/>
          <p:cNvSpPr/>
          <p:nvPr/>
        </p:nvSpPr>
        <p:spPr>
          <a:xfrm>
            <a:off x="984250" y="4441726"/>
            <a:ext cx="5023104" cy="421481"/>
          </a:xfrm>
          <a:prstGeom prst="rect">
            <a:avLst/>
          </a:prstGeom>
          <a:noFill/>
          <a:ln/>
        </p:spPr>
        <p:txBody>
          <a:bodyPr wrap="square" lIns="0" tIns="0" rIns="0" bIns="0" rtlCol="0" anchor="t">
            <a:normAutofit/>
          </a:bodyPr>
          <a:lstStyle/>
          <a:p>
            <a:pPr marL="0" indent="0" algn="l">
              <a:lnSpc>
                <a:spcPts val="1560"/>
              </a:lnSpc>
              <a:buNone/>
            </a:pPr>
            <a:r>
              <a:rPr lang="en-US" sz="1200" dirty="0">
                <a:solidFill>
                  <a:srgbClr val="5E6E74"/>
                </a:solidFill>
                <a:latin typeface="Arial" pitchFamily="34" charset="0"/>
                <a:ea typeface="Arial" pitchFamily="34" charset="-122"/>
                <a:cs typeface="Arial" pitchFamily="34" charset="-120"/>
              </a:rPr>
              <a:t>Explains unexplained ICP or gallstones in the family; informs future pregnancies</a:t>
            </a:r>
            <a:endParaRPr lang="en-US" sz="1200" dirty="0">
              <a:latin typeface="Arial" charset="0"/>
              <a:ea typeface="Arial" charset="0"/>
              <a:cs typeface="Arial" charset="0"/>
            </a:endParaRPr>
          </a:p>
        </p:txBody>
      </p:sp>
      <p:sp>
        <p:nvSpPr>
          <p:cNvPr id="31" name="Shape 29"/>
          <p:cNvSpPr/>
          <p:nvPr/>
        </p:nvSpPr>
        <p:spPr>
          <a:xfrm>
            <a:off x="984250" y="5067399"/>
            <a:ext cx="165100" cy="165100"/>
          </a:xfrm>
          <a:prstGeom prst="roundRect">
            <a:avLst>
              <a:gd name="adj" fmla="val 23077"/>
            </a:avLst>
          </a:prstGeom>
          <a:solidFill>
            <a:srgbClr val="0E6670"/>
          </a:solidFill>
          <a:ln/>
        </p:spPr>
        <p:txBody>
          <a:bodyPr/>
          <a:lstStyle/>
          <a:p>
            <a:endParaRPr lang="en-AU"/>
          </a:p>
        </p:txBody>
      </p:sp>
      <p:sp>
        <p:nvSpPr>
          <p:cNvPr id="32" name="Shape 30"/>
          <p:cNvSpPr/>
          <p:nvPr/>
        </p:nvSpPr>
        <p:spPr>
          <a:xfrm>
            <a:off x="1187450" y="5067399"/>
            <a:ext cx="165100" cy="165100"/>
          </a:xfrm>
          <a:prstGeom prst="roundRect">
            <a:avLst>
              <a:gd name="adj" fmla="val 23077"/>
            </a:avLst>
          </a:prstGeom>
          <a:solidFill>
            <a:srgbClr val="0E6670"/>
          </a:solidFill>
          <a:ln/>
        </p:spPr>
        <p:txBody>
          <a:bodyPr/>
          <a:lstStyle/>
          <a:p>
            <a:endParaRPr lang="en-AU"/>
          </a:p>
        </p:txBody>
      </p:sp>
      <p:sp>
        <p:nvSpPr>
          <p:cNvPr id="33" name="Shape 31"/>
          <p:cNvSpPr/>
          <p:nvPr/>
        </p:nvSpPr>
        <p:spPr>
          <a:xfrm>
            <a:off x="1390650" y="5067399"/>
            <a:ext cx="165100" cy="165100"/>
          </a:xfrm>
          <a:prstGeom prst="roundRect">
            <a:avLst>
              <a:gd name="adj" fmla="val 23077"/>
            </a:avLst>
          </a:prstGeom>
          <a:solidFill>
            <a:srgbClr val="0E6670"/>
          </a:solidFill>
          <a:ln/>
        </p:spPr>
        <p:txBody>
          <a:bodyPr/>
          <a:lstStyle/>
          <a:p>
            <a:endParaRPr lang="en-AU"/>
          </a:p>
        </p:txBody>
      </p:sp>
      <p:sp>
        <p:nvSpPr>
          <p:cNvPr id="34" name="Shape 32"/>
          <p:cNvSpPr/>
          <p:nvPr/>
        </p:nvSpPr>
        <p:spPr>
          <a:xfrm>
            <a:off x="1593850" y="5067399"/>
            <a:ext cx="165100" cy="165100"/>
          </a:xfrm>
          <a:prstGeom prst="roundRect">
            <a:avLst>
              <a:gd name="adj" fmla="val 23077"/>
            </a:avLst>
          </a:prstGeom>
          <a:solidFill>
            <a:srgbClr val="0E6670"/>
          </a:solidFill>
          <a:ln/>
        </p:spPr>
        <p:txBody>
          <a:bodyPr/>
          <a:lstStyle/>
          <a:p>
            <a:endParaRPr lang="en-AU"/>
          </a:p>
        </p:txBody>
      </p:sp>
      <p:sp>
        <p:nvSpPr>
          <p:cNvPr id="35" name="Shape 33"/>
          <p:cNvSpPr/>
          <p:nvPr/>
        </p:nvSpPr>
        <p:spPr>
          <a:xfrm>
            <a:off x="1803400" y="5073749"/>
            <a:ext cx="152400" cy="152400"/>
          </a:xfrm>
          <a:prstGeom prst="roundRect">
            <a:avLst>
              <a:gd name="adj" fmla="val 20833"/>
            </a:avLst>
          </a:prstGeom>
          <a:noFill/>
          <a:ln w="12700">
            <a:solidFill>
              <a:srgbClr val="B8C2C4"/>
            </a:solidFill>
            <a:prstDash val="solid"/>
          </a:ln>
        </p:spPr>
        <p:txBody>
          <a:bodyPr/>
          <a:lstStyle/>
          <a:p>
            <a:endParaRPr lang="en-AU"/>
          </a:p>
        </p:txBody>
      </p:sp>
      <p:sp>
        <p:nvSpPr>
          <p:cNvPr id="36" name="Text 34"/>
          <p:cNvSpPr/>
          <p:nvPr/>
        </p:nvSpPr>
        <p:spPr>
          <a:xfrm>
            <a:off x="2076450" y="5050929"/>
            <a:ext cx="2673548" cy="223441"/>
          </a:xfrm>
          <a:prstGeom prst="rect">
            <a:avLst/>
          </a:prstGeom>
          <a:noFill/>
          <a:ln/>
        </p:spPr>
        <p:txBody>
          <a:bodyPr wrap="square" lIns="0" tIns="0" rIns="0" bIns="0" rtlCol="0" anchor="t">
            <a:normAutofit/>
          </a:bodyPr>
          <a:lstStyle/>
          <a:p>
            <a:pPr marL="0" indent="0" algn="l">
              <a:lnSpc>
                <a:spcPts val="1560"/>
              </a:lnSpc>
              <a:buNone/>
            </a:pPr>
            <a:r>
              <a:rPr lang="en-US" sz="1200" dirty="0">
                <a:solidFill>
                  <a:srgbClr val="12262E"/>
                </a:solidFill>
                <a:latin typeface="Arial" pitchFamily="34" charset="0"/>
                <a:ea typeface="Arial" pitchFamily="34" charset="-122"/>
                <a:cs typeface="Arial" pitchFamily="34" charset="-120"/>
              </a:rPr>
              <a:t>Level 2 · strong recommendation</a:t>
            </a:r>
            <a:endParaRPr lang="en-US" sz="1200" dirty="0">
              <a:latin typeface="Arial" charset="0"/>
              <a:ea typeface="Arial" charset="0"/>
              <a:cs typeface="Arial" charset="0"/>
            </a:endParaRPr>
          </a:p>
        </p:txBody>
      </p:sp>
      <p:sp>
        <p:nvSpPr>
          <p:cNvPr id="37" name="Shape 35"/>
          <p:cNvSpPr/>
          <p:nvPr/>
        </p:nvSpPr>
        <p:spPr>
          <a:xfrm>
            <a:off x="6165850" y="3343275"/>
            <a:ext cx="5207000" cy="2032695"/>
          </a:xfrm>
          <a:prstGeom prst="roundRect">
            <a:avLst>
              <a:gd name="adj" fmla="val 5311"/>
            </a:avLst>
          </a:prstGeom>
          <a:solidFill>
            <a:srgbClr val="FBFAF6"/>
          </a:solidFill>
          <a:ln w="12700">
            <a:solidFill>
              <a:srgbClr val="E8923A"/>
            </a:solidFill>
            <a:prstDash val="dash"/>
          </a:ln>
        </p:spPr>
        <p:txBody>
          <a:bodyPr/>
          <a:lstStyle/>
          <a:p>
            <a:endParaRPr lang="en-AU"/>
          </a:p>
        </p:txBody>
      </p:sp>
      <p:sp>
        <p:nvSpPr>
          <p:cNvPr id="38" name="Text 36"/>
          <p:cNvSpPr/>
          <p:nvPr/>
        </p:nvSpPr>
        <p:spPr>
          <a:xfrm>
            <a:off x="6330950" y="3470275"/>
            <a:ext cx="5023104" cy="238720"/>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9A4A0B"/>
                </a:solidFill>
                <a:latin typeface="Arial" pitchFamily="34" charset="0"/>
                <a:ea typeface="Arial" pitchFamily="34" charset="-122"/>
                <a:cs typeface="Arial" pitchFamily="34" charset="-120"/>
              </a:rPr>
              <a:t>4 · DIAGNOSIS</a:t>
            </a:r>
            <a:endParaRPr lang="en-US" sz="1200" dirty="0">
              <a:latin typeface="Arial" charset="0"/>
              <a:ea typeface="Arial" charset="0"/>
              <a:cs typeface="Arial" charset="0"/>
            </a:endParaRPr>
          </a:p>
        </p:txBody>
      </p:sp>
      <p:sp>
        <p:nvSpPr>
          <p:cNvPr id="39" name="Text 37"/>
          <p:cNvSpPr/>
          <p:nvPr/>
        </p:nvSpPr>
        <p:spPr>
          <a:xfrm>
            <a:off x="6330950" y="3734395"/>
            <a:ext cx="5023104" cy="416520"/>
          </a:xfrm>
          <a:prstGeom prst="rect">
            <a:avLst/>
          </a:prstGeom>
          <a:noFill/>
          <a:ln/>
        </p:spPr>
        <p:txBody>
          <a:bodyPr wrap="square" lIns="0" tIns="0" rIns="0" bIns="0" rtlCol="0" anchor="t">
            <a:normAutofit/>
          </a:bodyPr>
          <a:lstStyle/>
          <a:p>
            <a:pPr marL="0" indent="0" algn="l">
              <a:lnSpc>
                <a:spcPts val="3080"/>
              </a:lnSpc>
              <a:buNone/>
            </a:pPr>
            <a:r>
              <a:rPr lang="en-US" sz="2800" b="1" dirty="0">
                <a:solidFill>
                  <a:srgbClr val="12262E"/>
                </a:solidFill>
                <a:latin typeface="Georgia" pitchFamily="18" charset="0"/>
                <a:ea typeface="Georgia" pitchFamily="18" charset="-122"/>
                <a:cs typeface="Georgia" pitchFamily="18" charset="-120"/>
              </a:rPr>
              <a:t>Reclassify</a:t>
            </a:r>
            <a:endParaRPr lang="en-US" sz="2800" dirty="0">
              <a:latin typeface="Georgia" charset="0"/>
              <a:ea typeface="Georgia" charset="0"/>
              <a:cs typeface="Georgia" charset="0"/>
            </a:endParaRPr>
          </a:p>
        </p:txBody>
      </p:sp>
      <p:sp>
        <p:nvSpPr>
          <p:cNvPr id="40" name="Text 38"/>
          <p:cNvSpPr/>
          <p:nvPr/>
        </p:nvSpPr>
        <p:spPr>
          <a:xfrm>
            <a:off x="6330950" y="4176316"/>
            <a:ext cx="5023104" cy="454620"/>
          </a:xfrm>
          <a:prstGeom prst="rect">
            <a:avLst/>
          </a:prstGeom>
          <a:noFill/>
          <a:ln/>
        </p:spPr>
        <p:txBody>
          <a:bodyPr wrap="square" lIns="0" tIns="0" rIns="0" bIns="0" rtlCol="0" anchor="t">
            <a:normAutofit/>
          </a:bodyPr>
          <a:lstStyle/>
          <a:p>
            <a:pPr marL="0" indent="0" algn="l">
              <a:lnSpc>
                <a:spcPts val="1690"/>
              </a:lnSpc>
              <a:buNone/>
            </a:pPr>
            <a:r>
              <a:rPr lang="en-US" sz="1300" dirty="0">
                <a:solidFill>
                  <a:srgbClr val="12262E"/>
                </a:solidFill>
                <a:latin typeface="Arial" pitchFamily="34" charset="0"/>
                <a:ea typeface="Arial" pitchFamily="34" charset="-122"/>
                <a:cs typeface="Arial" pitchFamily="34" charset="-120"/>
              </a:rPr>
              <a:t>An inherited cholangiopathy behind “seronegative PBC” or small-duct PSC</a:t>
            </a:r>
            <a:endParaRPr lang="en-US" sz="1300" dirty="0">
              <a:latin typeface="Arial" charset="0"/>
              <a:ea typeface="Arial" charset="0"/>
              <a:cs typeface="Arial" charset="0"/>
            </a:endParaRPr>
          </a:p>
        </p:txBody>
      </p:sp>
      <p:sp>
        <p:nvSpPr>
          <p:cNvPr id="41" name="Text 39"/>
          <p:cNvSpPr/>
          <p:nvPr/>
        </p:nvSpPr>
        <p:spPr>
          <a:xfrm>
            <a:off x="6330950" y="4656336"/>
            <a:ext cx="5023104" cy="223441"/>
          </a:xfrm>
          <a:prstGeom prst="rect">
            <a:avLst/>
          </a:prstGeom>
          <a:noFill/>
          <a:ln/>
        </p:spPr>
        <p:txBody>
          <a:bodyPr wrap="square" lIns="0" tIns="0" rIns="0" bIns="0" rtlCol="0" anchor="t">
            <a:normAutofit/>
          </a:bodyPr>
          <a:lstStyle/>
          <a:p>
            <a:pPr marL="0" indent="0" algn="l">
              <a:lnSpc>
                <a:spcPts val="1560"/>
              </a:lnSpc>
              <a:buNone/>
            </a:pPr>
            <a:r>
              <a:rPr lang="en-US" sz="1200" dirty="0">
                <a:solidFill>
                  <a:srgbClr val="5E6E74"/>
                </a:solidFill>
                <a:latin typeface="Arial" pitchFamily="34" charset="0"/>
                <a:ea typeface="Arial" pitchFamily="34" charset="-122"/>
                <a:cs typeface="Arial" pitchFamily="34" charset="-120"/>
              </a:rPr>
              <a:t>Ends repeated work-up; questions the need for immunosuppression</a:t>
            </a:r>
            <a:endParaRPr lang="en-US" sz="1200" dirty="0">
              <a:latin typeface="Arial" charset="0"/>
              <a:ea typeface="Arial" charset="0"/>
              <a:cs typeface="Arial" charset="0"/>
            </a:endParaRPr>
          </a:p>
        </p:txBody>
      </p:sp>
      <p:sp>
        <p:nvSpPr>
          <p:cNvPr id="42" name="Shape 40"/>
          <p:cNvSpPr/>
          <p:nvPr/>
        </p:nvSpPr>
        <p:spPr>
          <a:xfrm>
            <a:off x="6337300" y="5073749"/>
            <a:ext cx="152400" cy="152400"/>
          </a:xfrm>
          <a:prstGeom prst="roundRect">
            <a:avLst>
              <a:gd name="adj" fmla="val 20833"/>
            </a:avLst>
          </a:prstGeom>
          <a:noFill/>
          <a:ln w="12700">
            <a:solidFill>
              <a:srgbClr val="C26A1B"/>
            </a:solidFill>
            <a:prstDash val="dash"/>
          </a:ln>
        </p:spPr>
        <p:txBody>
          <a:bodyPr/>
          <a:lstStyle/>
          <a:p>
            <a:endParaRPr lang="en-AU"/>
          </a:p>
        </p:txBody>
      </p:sp>
      <p:sp>
        <p:nvSpPr>
          <p:cNvPr id="43" name="Shape 41"/>
          <p:cNvSpPr/>
          <p:nvPr/>
        </p:nvSpPr>
        <p:spPr>
          <a:xfrm>
            <a:off x="6540500" y="5073749"/>
            <a:ext cx="152400" cy="152400"/>
          </a:xfrm>
          <a:prstGeom prst="roundRect">
            <a:avLst>
              <a:gd name="adj" fmla="val 20833"/>
            </a:avLst>
          </a:prstGeom>
          <a:noFill/>
          <a:ln w="12700">
            <a:solidFill>
              <a:srgbClr val="C26A1B"/>
            </a:solidFill>
            <a:prstDash val="dash"/>
          </a:ln>
        </p:spPr>
        <p:txBody>
          <a:bodyPr/>
          <a:lstStyle/>
          <a:p>
            <a:endParaRPr lang="en-AU"/>
          </a:p>
        </p:txBody>
      </p:sp>
      <p:sp>
        <p:nvSpPr>
          <p:cNvPr id="44" name="Shape 42"/>
          <p:cNvSpPr/>
          <p:nvPr/>
        </p:nvSpPr>
        <p:spPr>
          <a:xfrm>
            <a:off x="6743700" y="5073749"/>
            <a:ext cx="152400" cy="152400"/>
          </a:xfrm>
          <a:prstGeom prst="roundRect">
            <a:avLst>
              <a:gd name="adj" fmla="val 20833"/>
            </a:avLst>
          </a:prstGeom>
          <a:noFill/>
          <a:ln w="12700">
            <a:solidFill>
              <a:srgbClr val="C26A1B"/>
            </a:solidFill>
            <a:prstDash val="dash"/>
          </a:ln>
        </p:spPr>
        <p:txBody>
          <a:bodyPr/>
          <a:lstStyle/>
          <a:p>
            <a:endParaRPr lang="en-AU"/>
          </a:p>
        </p:txBody>
      </p:sp>
      <p:sp>
        <p:nvSpPr>
          <p:cNvPr id="45" name="Shape 43"/>
          <p:cNvSpPr/>
          <p:nvPr/>
        </p:nvSpPr>
        <p:spPr>
          <a:xfrm>
            <a:off x="6946900" y="5073749"/>
            <a:ext cx="152400" cy="152400"/>
          </a:xfrm>
          <a:prstGeom prst="roundRect">
            <a:avLst>
              <a:gd name="adj" fmla="val 20833"/>
            </a:avLst>
          </a:prstGeom>
          <a:noFill/>
          <a:ln w="12700">
            <a:solidFill>
              <a:srgbClr val="C26A1B"/>
            </a:solidFill>
            <a:prstDash val="dash"/>
          </a:ln>
        </p:spPr>
        <p:txBody>
          <a:bodyPr/>
          <a:lstStyle/>
          <a:p>
            <a:endParaRPr lang="en-AU"/>
          </a:p>
        </p:txBody>
      </p:sp>
      <p:sp>
        <p:nvSpPr>
          <p:cNvPr id="46" name="Shape 44"/>
          <p:cNvSpPr/>
          <p:nvPr/>
        </p:nvSpPr>
        <p:spPr>
          <a:xfrm>
            <a:off x="7150100" y="5073749"/>
            <a:ext cx="152400" cy="152400"/>
          </a:xfrm>
          <a:prstGeom prst="roundRect">
            <a:avLst>
              <a:gd name="adj" fmla="val 20833"/>
            </a:avLst>
          </a:prstGeom>
          <a:noFill/>
          <a:ln w="12700">
            <a:solidFill>
              <a:srgbClr val="C26A1B"/>
            </a:solidFill>
            <a:prstDash val="dash"/>
          </a:ln>
        </p:spPr>
        <p:txBody>
          <a:bodyPr/>
          <a:lstStyle/>
          <a:p>
            <a:endParaRPr lang="en-AU"/>
          </a:p>
        </p:txBody>
      </p:sp>
      <p:sp>
        <p:nvSpPr>
          <p:cNvPr id="47" name="Text 45"/>
          <p:cNvSpPr/>
          <p:nvPr/>
        </p:nvSpPr>
        <p:spPr>
          <a:xfrm>
            <a:off x="7423150" y="5050929"/>
            <a:ext cx="3293745" cy="223441"/>
          </a:xfrm>
          <a:prstGeom prst="rect">
            <a:avLst/>
          </a:prstGeom>
          <a:noFill/>
          <a:ln/>
        </p:spPr>
        <p:txBody>
          <a:bodyPr wrap="square" lIns="0" tIns="0" rIns="0" bIns="0" rtlCol="0" anchor="t">
            <a:normAutofit/>
          </a:bodyPr>
          <a:lstStyle/>
          <a:p>
            <a:pPr marL="0" indent="0" algn="l">
              <a:lnSpc>
                <a:spcPts val="1560"/>
              </a:lnSpc>
              <a:buNone/>
            </a:pPr>
            <a:r>
              <a:rPr lang="en-US" sz="1200" dirty="0">
                <a:solidFill>
                  <a:srgbClr val="9A4A0B"/>
                </a:solidFill>
                <a:latin typeface="Arial" pitchFamily="34" charset="0"/>
                <a:ea typeface="Arial" pitchFamily="34" charset="-122"/>
                <a:cs typeface="Arial" pitchFamily="34" charset="-120"/>
              </a:rPr>
              <a:t>Clinical judgement · not graded by EASL</a:t>
            </a:r>
            <a:endParaRPr lang="en-US" sz="1200" dirty="0">
              <a:latin typeface="Arial" charset="0"/>
              <a:ea typeface="Arial" charset="0"/>
              <a:cs typeface="Arial" charset="0"/>
            </a:endParaRPr>
          </a:p>
        </p:txBody>
      </p:sp>
      <p:sp>
        <p:nvSpPr>
          <p:cNvPr id="51" name="Text 48"/>
          <p:cNvSpPr/>
          <p:nvPr/>
        </p:nvSpPr>
        <p:spPr>
          <a:xfrm>
            <a:off x="812800" y="6021463"/>
            <a:ext cx="11093254" cy="746982"/>
          </a:xfrm>
          <a:prstGeom prst="rect">
            <a:avLst/>
          </a:prstGeom>
          <a:noFill/>
          <a:ln/>
        </p:spPr>
        <p:txBody>
          <a:bodyPr wrap="square" lIns="0" tIns="0" rIns="0" bIns="0" rtlCol="0" anchor="t">
            <a:normAutofit/>
          </a:bodyPr>
          <a:lstStyle/>
          <a:p>
            <a:pPr>
              <a:lnSpc>
                <a:spcPts val="1680"/>
              </a:lnSpc>
            </a:pPr>
            <a:r>
              <a:rPr lang="en-US" sz="1200" dirty="0">
                <a:solidFill>
                  <a:srgbClr val="5E6E74"/>
                </a:solidFill>
                <a:latin typeface="Arial" pitchFamily="34" charset="0"/>
                <a:ea typeface="Arial" pitchFamily="34" charset="-122"/>
                <a:cs typeface="Arial" pitchFamily="34" charset="-120"/>
              </a:rPr>
              <a:t>EASL CPG on genetic cholestatic liver diseases, J Hepatol 2024;81:303 · </a:t>
            </a:r>
            <a:br>
              <a:rPr lang="en-US" sz="1200" dirty="0">
                <a:solidFill>
                  <a:srgbClr val="5E6E74"/>
                </a:solidFill>
                <a:latin typeface="Arial" pitchFamily="34" charset="0"/>
                <a:ea typeface="Arial" pitchFamily="34" charset="-122"/>
                <a:cs typeface="Arial" pitchFamily="34" charset="-120"/>
              </a:rPr>
            </a:br>
            <a:r>
              <a:rPr lang="en-US" sz="1200" dirty="0">
                <a:solidFill>
                  <a:srgbClr val="5E6E74"/>
                </a:solidFill>
                <a:latin typeface="Arial" pitchFamily="34" charset="0"/>
                <a:ea typeface="Arial" pitchFamily="34" charset="-122"/>
                <a:cs typeface="Arial" pitchFamily="34" charset="-120"/>
              </a:rPr>
              <a:t>Thompson R, Vilarinho S, Miquel R ... Challenges in the diagnosis and treatment of genetic cholestasis in adults JHEP Reports, 2025; 8</a:t>
            </a:r>
          </a:p>
          <a:p>
            <a:pPr marL="0" indent="0" algn="l">
              <a:lnSpc>
                <a:spcPts val="1680"/>
              </a:lnSpc>
              <a:buNone/>
            </a:pPr>
            <a:endParaRPr lang="en-US" sz="1200" dirty="0">
              <a:latin typeface="Arial" charset="0"/>
              <a:ea typeface="Arial" charset="0"/>
              <a:cs typeface="Arial" charset="0"/>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6"/>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7"/>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8"/>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9"/>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0"/>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1"/>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2"/>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3"/>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4"/>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5"/>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26"/>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27"/>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28"/>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29"/>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30"/>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31"/>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32"/>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33"/>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34"/>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35"/>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36"/>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grpId="0" nodeType="clickEffect">
                                  <p:stCondLst>
                                    <p:cond delay="0"/>
                                  </p:stCondLst>
                                  <p:childTnLst>
                                    <p:set>
                                      <p:cBhvr>
                                        <p:cTn id="78" dur="1" fill="hold">
                                          <p:stCondLst>
                                            <p:cond delay="0"/>
                                          </p:stCondLst>
                                        </p:cTn>
                                        <p:tgtEl>
                                          <p:spTgt spid="37"/>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38"/>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39"/>
                                        </p:tgtEl>
                                        <p:attrNameLst>
                                          <p:attrName>style.visibility</p:attrName>
                                        </p:attrNameLst>
                                      </p:cBhvr>
                                      <p:to>
                                        <p:strVal val="visible"/>
                                      </p:to>
                                    </p:set>
                                  </p:childTnLst>
                                </p:cTn>
                              </p:par>
                              <p:par>
                                <p:cTn id="83" presetID="1" presetClass="entr" presetSubtype="0" fill="hold" grpId="0" nodeType="withEffect">
                                  <p:stCondLst>
                                    <p:cond delay="0"/>
                                  </p:stCondLst>
                                  <p:childTnLst>
                                    <p:set>
                                      <p:cBhvr>
                                        <p:cTn id="84" dur="1" fill="hold">
                                          <p:stCondLst>
                                            <p:cond delay="0"/>
                                          </p:stCondLst>
                                        </p:cTn>
                                        <p:tgtEl>
                                          <p:spTgt spid="40"/>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41"/>
                                        </p:tgtEl>
                                        <p:attrNameLst>
                                          <p:attrName>style.visibility</p:attrName>
                                        </p:attrNameLst>
                                      </p:cBhvr>
                                      <p:to>
                                        <p:strVal val="visible"/>
                                      </p:to>
                                    </p:set>
                                  </p:childTnLst>
                                </p:cTn>
                              </p:par>
                              <p:par>
                                <p:cTn id="87" presetID="1" presetClass="entr" presetSubtype="0" fill="hold" grpId="0" nodeType="withEffect">
                                  <p:stCondLst>
                                    <p:cond delay="0"/>
                                  </p:stCondLst>
                                  <p:childTnLst>
                                    <p:set>
                                      <p:cBhvr>
                                        <p:cTn id="88" dur="1" fill="hold">
                                          <p:stCondLst>
                                            <p:cond delay="0"/>
                                          </p:stCondLst>
                                        </p:cTn>
                                        <p:tgtEl>
                                          <p:spTgt spid="42"/>
                                        </p:tgtEl>
                                        <p:attrNameLst>
                                          <p:attrName>style.visibility</p:attrName>
                                        </p:attrNameLst>
                                      </p:cBhvr>
                                      <p:to>
                                        <p:strVal val="visible"/>
                                      </p:to>
                                    </p:set>
                                  </p:childTnLst>
                                </p:cTn>
                              </p:par>
                              <p:par>
                                <p:cTn id="89" presetID="1" presetClass="entr" presetSubtype="0" fill="hold" grpId="0" nodeType="withEffect">
                                  <p:stCondLst>
                                    <p:cond delay="0"/>
                                  </p:stCondLst>
                                  <p:childTnLst>
                                    <p:set>
                                      <p:cBhvr>
                                        <p:cTn id="90" dur="1" fill="hold">
                                          <p:stCondLst>
                                            <p:cond delay="0"/>
                                          </p:stCondLst>
                                        </p:cTn>
                                        <p:tgtEl>
                                          <p:spTgt spid="43"/>
                                        </p:tgtEl>
                                        <p:attrNameLst>
                                          <p:attrName>style.visibility</p:attrName>
                                        </p:attrNameLst>
                                      </p:cBhvr>
                                      <p:to>
                                        <p:strVal val="visible"/>
                                      </p:to>
                                    </p:set>
                                  </p:childTnLst>
                                </p:cTn>
                              </p:par>
                              <p:par>
                                <p:cTn id="91" presetID="1" presetClass="entr" presetSubtype="0" fill="hold" grpId="0" nodeType="withEffect">
                                  <p:stCondLst>
                                    <p:cond delay="0"/>
                                  </p:stCondLst>
                                  <p:childTnLst>
                                    <p:set>
                                      <p:cBhvr>
                                        <p:cTn id="92" dur="1" fill="hold">
                                          <p:stCondLst>
                                            <p:cond delay="0"/>
                                          </p:stCondLst>
                                        </p:cTn>
                                        <p:tgtEl>
                                          <p:spTgt spid="44"/>
                                        </p:tgtEl>
                                        <p:attrNameLst>
                                          <p:attrName>style.visibility</p:attrName>
                                        </p:attrNameLst>
                                      </p:cBhvr>
                                      <p:to>
                                        <p:strVal val="visible"/>
                                      </p:to>
                                    </p:set>
                                  </p:childTnLst>
                                </p:cTn>
                              </p:par>
                              <p:par>
                                <p:cTn id="93" presetID="1" presetClass="entr" presetSubtype="0" fill="hold" grpId="0" nodeType="withEffect">
                                  <p:stCondLst>
                                    <p:cond delay="0"/>
                                  </p:stCondLst>
                                  <p:childTnLst>
                                    <p:set>
                                      <p:cBhvr>
                                        <p:cTn id="94" dur="1" fill="hold">
                                          <p:stCondLst>
                                            <p:cond delay="0"/>
                                          </p:stCondLst>
                                        </p:cTn>
                                        <p:tgtEl>
                                          <p:spTgt spid="45"/>
                                        </p:tgtEl>
                                        <p:attrNameLst>
                                          <p:attrName>style.visibility</p:attrName>
                                        </p:attrNameLst>
                                      </p:cBhvr>
                                      <p:to>
                                        <p:strVal val="visible"/>
                                      </p:to>
                                    </p:set>
                                  </p:childTnLst>
                                </p:cTn>
                              </p:par>
                              <p:par>
                                <p:cTn id="95" presetID="1" presetClass="entr" presetSubtype="0" fill="hold" grpId="0" nodeType="withEffect">
                                  <p:stCondLst>
                                    <p:cond delay="0"/>
                                  </p:stCondLst>
                                  <p:childTnLst>
                                    <p:set>
                                      <p:cBhvr>
                                        <p:cTn id="96" dur="1" fill="hold">
                                          <p:stCondLst>
                                            <p:cond delay="0"/>
                                          </p:stCondLst>
                                        </p:cTn>
                                        <p:tgtEl>
                                          <p:spTgt spid="46"/>
                                        </p:tgtEl>
                                        <p:attrNameLst>
                                          <p:attrName>style.visibility</p:attrName>
                                        </p:attrNameLst>
                                      </p:cBhvr>
                                      <p:to>
                                        <p:strVal val="visible"/>
                                      </p:to>
                                    </p:set>
                                  </p:childTnLst>
                                </p:cTn>
                              </p:par>
                              <p:par>
                                <p:cTn id="97" presetID="1" presetClass="entr" presetSubtype="0" fill="hold" grpId="0" nodeType="withEffect">
                                  <p:stCondLst>
                                    <p:cond delay="0"/>
                                  </p:stCondLst>
                                  <p:childTnLst>
                                    <p:set>
                                      <p:cBhvr>
                                        <p:cTn id="98" dur="1" fill="hold">
                                          <p:stCondLst>
                                            <p:cond delay="0"/>
                                          </p:stCondLst>
                                        </p:cTn>
                                        <p:tgtEl>
                                          <p:spTgt spid="4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D08547-13DA-9F4C-3D05-6D7E7F8B83E7}"/>
            </a:ext>
          </a:extLst>
        </p:cNvPr>
        <p:cNvGrpSpPr/>
        <p:nvPr/>
      </p:nvGrpSpPr>
      <p:grpSpPr>
        <a:xfrm>
          <a:off x="0" y="0"/>
          <a:ext cx="0" cy="0"/>
          <a:chOff x="0" y="0"/>
          <a:chExt cx="0" cy="0"/>
        </a:xfrm>
      </p:grpSpPr>
      <p:cxnSp>
        <p:nvCxnSpPr>
          <p:cNvPr id="28" name="Connector: Curved 27">
            <a:extLst>
              <a:ext uri="{FF2B5EF4-FFF2-40B4-BE49-F238E27FC236}">
                <a16:creationId xmlns:a16="http://schemas.microsoft.com/office/drawing/2014/main" id="{B009276B-4B45-44A1-BBE6-B4B44E6FD033}"/>
              </a:ext>
            </a:extLst>
          </p:cNvPr>
          <p:cNvCxnSpPr>
            <a:cxnSpLocks/>
            <a:stCxn id="11" idx="2"/>
          </p:cNvCxnSpPr>
          <p:nvPr/>
        </p:nvCxnSpPr>
        <p:spPr>
          <a:xfrm rot="16200000" flipH="1">
            <a:off x="2593342" y="1876028"/>
            <a:ext cx="1577554" cy="2566194"/>
          </a:xfrm>
          <a:prstGeom prst="curvedConnector2">
            <a:avLst/>
          </a:prstGeom>
          <a:ln w="76200">
            <a:solidFill>
              <a:srgbClr val="1E3A44"/>
            </a:solidFill>
          </a:ln>
        </p:spPr>
        <p:style>
          <a:lnRef idx="1">
            <a:schemeClr val="accent1"/>
          </a:lnRef>
          <a:fillRef idx="0">
            <a:schemeClr val="accent1"/>
          </a:fillRef>
          <a:effectRef idx="0">
            <a:schemeClr val="accent1"/>
          </a:effectRef>
          <a:fontRef idx="minor">
            <a:schemeClr val="tx1"/>
          </a:fontRef>
        </p:style>
      </p:cxnSp>
      <p:cxnSp>
        <p:nvCxnSpPr>
          <p:cNvPr id="38" name="Connector: Curved 37">
            <a:extLst>
              <a:ext uri="{FF2B5EF4-FFF2-40B4-BE49-F238E27FC236}">
                <a16:creationId xmlns:a16="http://schemas.microsoft.com/office/drawing/2014/main" id="{EA7ED4EB-4BCE-F81E-2A25-B0CB8DB652C7}"/>
              </a:ext>
            </a:extLst>
          </p:cNvPr>
          <p:cNvCxnSpPr>
            <a:cxnSpLocks/>
            <a:endCxn id="26" idx="2"/>
          </p:cNvCxnSpPr>
          <p:nvPr/>
        </p:nvCxnSpPr>
        <p:spPr>
          <a:xfrm flipV="1">
            <a:off x="5556301" y="3018199"/>
            <a:ext cx="3291741" cy="798151"/>
          </a:xfrm>
          <a:prstGeom prst="curvedConnector2">
            <a:avLst/>
          </a:prstGeom>
          <a:ln w="76200">
            <a:solidFill>
              <a:srgbClr val="1E3A44"/>
            </a:solidFill>
          </a:ln>
        </p:spPr>
        <p:style>
          <a:lnRef idx="1">
            <a:schemeClr val="accent1"/>
          </a:lnRef>
          <a:fillRef idx="0">
            <a:schemeClr val="accent1"/>
          </a:fillRef>
          <a:effectRef idx="0">
            <a:schemeClr val="accent1"/>
          </a:effectRef>
          <a:fontRef idx="minor">
            <a:schemeClr val="tx1"/>
          </a:fontRef>
        </p:style>
      </p:cxnSp>
      <p:cxnSp>
        <p:nvCxnSpPr>
          <p:cNvPr id="44" name="Connector: Curved 43">
            <a:extLst>
              <a:ext uri="{FF2B5EF4-FFF2-40B4-BE49-F238E27FC236}">
                <a16:creationId xmlns:a16="http://schemas.microsoft.com/office/drawing/2014/main" id="{868797C7-712A-8912-571E-CA56BE143683}"/>
              </a:ext>
            </a:extLst>
          </p:cNvPr>
          <p:cNvCxnSpPr>
            <a:cxnSpLocks/>
            <a:stCxn id="8" idx="2"/>
          </p:cNvCxnSpPr>
          <p:nvPr/>
        </p:nvCxnSpPr>
        <p:spPr>
          <a:xfrm rot="16200000" flipH="1">
            <a:off x="3274831" y="3019348"/>
            <a:ext cx="379412" cy="3601772"/>
          </a:xfrm>
          <a:prstGeom prst="curvedConnector2">
            <a:avLst/>
          </a:prstGeom>
          <a:ln w="76200">
            <a:solidFill>
              <a:srgbClr val="1E3A44"/>
            </a:solidFill>
          </a:ln>
        </p:spPr>
        <p:style>
          <a:lnRef idx="1">
            <a:schemeClr val="accent1"/>
          </a:lnRef>
          <a:fillRef idx="0">
            <a:schemeClr val="accent1"/>
          </a:fillRef>
          <a:effectRef idx="0">
            <a:schemeClr val="accent1"/>
          </a:effectRef>
          <a:fontRef idx="minor">
            <a:schemeClr val="tx1"/>
          </a:fontRef>
        </p:style>
      </p:cxnSp>
      <p:sp>
        <p:nvSpPr>
          <p:cNvPr id="2" name="Text 0">
            <a:extLst>
              <a:ext uri="{FF2B5EF4-FFF2-40B4-BE49-F238E27FC236}">
                <a16:creationId xmlns:a16="http://schemas.microsoft.com/office/drawing/2014/main" id="{327C028A-706C-C8BB-5278-2022055786C5}"/>
              </a:ext>
            </a:extLst>
          </p:cNvPr>
          <p:cNvSpPr/>
          <p:nvPr/>
        </p:nvSpPr>
        <p:spPr>
          <a:xfrm>
            <a:off x="812800" y="406400"/>
            <a:ext cx="10883392"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0" cap="none" spc="150" normalizeH="0" baseline="0" noProof="0" dirty="0">
                <a:ln>
                  <a:noFill/>
                </a:ln>
                <a:solidFill>
                  <a:srgbClr val="BFD8D5"/>
                </a:solidFill>
                <a:effectLst/>
                <a:uLnTx/>
                <a:uFillTx/>
                <a:latin typeface="Arial" pitchFamily="34" charset="0"/>
                <a:ea typeface="Arial" pitchFamily="34" charset="-122"/>
                <a:cs typeface="Arial" pitchFamily="34" charset="-120"/>
              </a:rPr>
              <a:t>CHOLESTASIS: BEYOND BILE FLOW</a:t>
            </a:r>
            <a:endParaRPr kumimoji="0" lang="en-US" sz="1200" b="0" i="0" u="none" strike="noStrike" kern="1200" cap="none" spc="0" normalizeH="0" baseline="0" noProof="0" dirty="0">
              <a:ln>
                <a:noFill/>
              </a:ln>
              <a:solidFill>
                <a:srgbClr val="BFD8D5"/>
              </a:solidFill>
              <a:effectLst/>
              <a:uLnTx/>
              <a:uFillTx/>
              <a:latin typeface="Arial" charset="0"/>
              <a:ea typeface="Arial" charset="0"/>
              <a:cs typeface="Arial" charset="0"/>
            </a:endParaRPr>
          </a:p>
        </p:txBody>
      </p:sp>
      <p:sp>
        <p:nvSpPr>
          <p:cNvPr id="5" name="Shape 2">
            <a:extLst>
              <a:ext uri="{FF2B5EF4-FFF2-40B4-BE49-F238E27FC236}">
                <a16:creationId xmlns:a16="http://schemas.microsoft.com/office/drawing/2014/main" id="{CEC583A8-7046-9726-848E-2A0987C8FE87}"/>
              </a:ext>
            </a:extLst>
          </p:cNvPr>
          <p:cNvSpPr/>
          <p:nvPr/>
        </p:nvSpPr>
        <p:spPr>
          <a:xfrm>
            <a:off x="692150" y="3528803"/>
            <a:ext cx="1943100" cy="1308100"/>
          </a:xfrm>
          <a:custGeom>
            <a:avLst/>
            <a:gdLst/>
            <a:ahLst/>
            <a:cxnLst/>
            <a:rect l="l" t="t" r="r" b="b"/>
            <a:pathLst>
              <a:path w="1943100" h="1308100">
                <a:moveTo>
                  <a:pt x="558800" y="0"/>
                </a:moveTo>
                <a:lnTo>
                  <a:pt x="1803400" y="0"/>
                </a:lnTo>
                <a:arcTo wR="139700" hR="139700" stAng="16200000" swAng="5400000"/>
                <a:lnTo>
                  <a:pt x="1943100" y="749300"/>
                </a:lnTo>
                <a:arcTo wR="558800" hR="558800" stAng="0" swAng="5400000"/>
                <a:lnTo>
                  <a:pt x="139700" y="1308100"/>
                </a:lnTo>
                <a:arcTo wR="139700" hR="139700" stAng="5400000" swAng="5400000"/>
                <a:lnTo>
                  <a:pt x="0" y="558800"/>
                </a:lnTo>
                <a:arcTo wR="558800" hR="558800" stAng="10800000" swAng="5400000"/>
                <a:close/>
              </a:path>
            </a:pathLst>
          </a:custGeom>
          <a:solidFill>
            <a:srgbClr val="1E3A44"/>
          </a:solidFill>
          <a:ln w="19050">
            <a:solidFill>
              <a:srgbClr val="2B4852"/>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BFD8D5"/>
              </a:solidFill>
              <a:effectLst/>
              <a:uLnTx/>
              <a:uFillTx/>
              <a:latin typeface="Arial"/>
              <a:ea typeface="+mn-ea"/>
              <a:cs typeface="+mn-cs"/>
            </a:endParaRPr>
          </a:p>
        </p:txBody>
      </p:sp>
      <p:sp>
        <p:nvSpPr>
          <p:cNvPr id="6" name="Text 3">
            <a:extLst>
              <a:ext uri="{FF2B5EF4-FFF2-40B4-BE49-F238E27FC236}">
                <a16:creationId xmlns:a16="http://schemas.microsoft.com/office/drawing/2014/main" id="{D0C8F7B8-621A-2193-D265-B08A8AC47625}"/>
              </a:ext>
            </a:extLst>
          </p:cNvPr>
          <p:cNvSpPr/>
          <p:nvPr/>
        </p:nvSpPr>
        <p:spPr>
          <a:xfrm>
            <a:off x="1485900" y="3760578"/>
            <a:ext cx="355600" cy="355600"/>
          </a:xfrm>
          <a:prstGeom prst="roundRect">
            <a:avLst>
              <a:gd name="adj" fmla="val 50000"/>
            </a:avLst>
          </a:prstGeom>
          <a:noFill/>
          <a:ln w="19050">
            <a:solidFill>
              <a:srgbClr val="4B6770"/>
            </a:solidFill>
            <a:prstDash val="solid"/>
          </a:ln>
        </p:spPr>
        <p:txBody>
          <a:bodyPr wrap="square" lIns="0" tIns="0" rIns="0" bIns="0" rtlCol="0" anchor="ctr">
            <a:normAutofit/>
          </a:bodyPr>
          <a:lstStyle/>
          <a:p>
            <a:pPr marL="0" marR="0" lvl="0" indent="0" algn="ctr" defTabSz="914400" rtl="0" eaLnBrk="1" fontAlgn="auto" latinLnBrk="0" hangingPunct="1">
              <a:lnSpc>
                <a:spcPts val="1400"/>
              </a:lnSpc>
              <a:spcBef>
                <a:spcPts val="0"/>
              </a:spcBef>
              <a:spcAft>
                <a:spcPts val="0"/>
              </a:spcAft>
              <a:buClrTx/>
              <a:buSzTx/>
              <a:buFontTx/>
              <a:buNone/>
              <a:tabLst/>
              <a:defRPr/>
            </a:pPr>
            <a:r>
              <a:rPr kumimoji="0" lang="en-US" sz="1400" b="1" i="0" u="none" strike="noStrike" kern="1200" cap="none" spc="0" normalizeH="0" baseline="0" noProof="0">
                <a:ln>
                  <a:noFill/>
                </a:ln>
                <a:solidFill>
                  <a:srgbClr val="7F979D"/>
                </a:solidFill>
                <a:effectLst/>
                <a:uLnTx/>
                <a:uFillTx/>
                <a:latin typeface="Arial" pitchFamily="34" charset="0"/>
                <a:ea typeface="+mn-ea"/>
                <a:cs typeface="Arial" pitchFamily="34" charset="-120"/>
              </a:rPr>
              <a:t>1</a:t>
            </a:r>
            <a:endParaRPr kumimoji="0" lang="en-US" sz="1400" b="1" i="0" u="none" strike="noStrike" kern="1200" cap="none" spc="0" normalizeH="0" baseline="0" noProof="0" dirty="0">
              <a:ln>
                <a:noFill/>
              </a:ln>
              <a:solidFill>
                <a:srgbClr val="7F979D"/>
              </a:solidFill>
              <a:effectLst/>
              <a:uLnTx/>
              <a:uFillTx/>
              <a:latin typeface="Arial" pitchFamily="34" charset="0"/>
              <a:ea typeface="+mn-ea"/>
              <a:cs typeface="Arial" pitchFamily="34" charset="-120"/>
            </a:endParaRPr>
          </a:p>
        </p:txBody>
      </p:sp>
      <p:sp>
        <p:nvSpPr>
          <p:cNvPr id="7" name="Text 4">
            <a:extLst>
              <a:ext uri="{FF2B5EF4-FFF2-40B4-BE49-F238E27FC236}">
                <a16:creationId xmlns:a16="http://schemas.microsoft.com/office/drawing/2014/main" id="{DB50DB93-9EE2-5E01-74A2-A96349BDEDFE}"/>
              </a:ext>
            </a:extLst>
          </p:cNvPr>
          <p:cNvSpPr/>
          <p:nvPr/>
        </p:nvSpPr>
        <p:spPr>
          <a:xfrm>
            <a:off x="1119386" y="4166978"/>
            <a:ext cx="1088529" cy="244475"/>
          </a:xfrm>
          <a:prstGeom prst="rect">
            <a:avLst/>
          </a:prstGeom>
          <a:noFill/>
          <a:ln w="19050">
            <a:solidFill>
              <a:srgbClr val="4B6770"/>
            </a:solidFill>
            <a:prstDash val="solid"/>
          </a:ln>
        </p:spPr>
        <p:txBody>
          <a:bodyPr wrap="square" lIns="0" tIns="0" rIns="0" bIns="0" rtlCol="0" anchor="ctr">
            <a:normAutofit/>
          </a:bodyPr>
          <a:lstStyle/>
          <a:p>
            <a:pPr marL="0" marR="0" lvl="0" indent="0" algn="ctr" defTabSz="914400" rtl="0" eaLnBrk="1" fontAlgn="auto" latinLnBrk="0" hangingPunct="1">
              <a:lnSpc>
                <a:spcPts val="14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7F979D"/>
                </a:solidFill>
                <a:effectLst/>
                <a:uLnTx/>
                <a:uFillTx/>
                <a:latin typeface="Arial" pitchFamily="34" charset="0"/>
                <a:ea typeface="+mn-ea"/>
                <a:cs typeface="Arial" pitchFamily="34" charset="-120"/>
              </a:rPr>
              <a:t>What is</a:t>
            </a:r>
          </a:p>
        </p:txBody>
      </p:sp>
      <p:sp>
        <p:nvSpPr>
          <p:cNvPr id="8" name="Text 5">
            <a:extLst>
              <a:ext uri="{FF2B5EF4-FFF2-40B4-BE49-F238E27FC236}">
                <a16:creationId xmlns:a16="http://schemas.microsoft.com/office/drawing/2014/main" id="{D09338FC-BCA1-E43F-D17C-63D76D64D5C0}"/>
              </a:ext>
            </a:extLst>
          </p:cNvPr>
          <p:cNvSpPr/>
          <p:nvPr/>
        </p:nvSpPr>
        <p:spPr>
          <a:xfrm>
            <a:off x="1041013" y="4386053"/>
            <a:ext cx="1245275" cy="244475"/>
          </a:xfrm>
          <a:prstGeom prst="rect">
            <a:avLst/>
          </a:prstGeom>
          <a:noFill/>
          <a:ln/>
        </p:spPr>
        <p:txBody>
          <a:bodyPr wrap="square" lIns="0" tIns="0" rIns="0" bIns="0" rtlCol="0" anchor="t">
            <a:normAutofit/>
          </a:bodyPr>
          <a:lstStyle/>
          <a:p>
            <a:pPr marL="0" marR="0" lvl="0" indent="0" algn="ctr" defTabSz="914400" rtl="0" eaLnBrk="1" fontAlgn="auto" latinLnBrk="0" hangingPunct="1">
              <a:lnSpc>
                <a:spcPts val="1725"/>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7F979D"/>
                </a:solidFill>
                <a:effectLst/>
                <a:uLnTx/>
                <a:uFillTx/>
                <a:latin typeface="Arial" pitchFamily="34" charset="0"/>
                <a:ea typeface="+mn-ea"/>
                <a:cs typeface="Arial" pitchFamily="34" charset="-120"/>
              </a:rPr>
              <a:t>cholestasis</a:t>
            </a:r>
          </a:p>
        </p:txBody>
      </p:sp>
      <p:sp>
        <p:nvSpPr>
          <p:cNvPr id="9" name="Shape 6">
            <a:extLst>
              <a:ext uri="{FF2B5EF4-FFF2-40B4-BE49-F238E27FC236}">
                <a16:creationId xmlns:a16="http://schemas.microsoft.com/office/drawing/2014/main" id="{E5E58800-FCE0-E5C5-D300-4DCEF92C965E}"/>
              </a:ext>
            </a:extLst>
          </p:cNvPr>
          <p:cNvSpPr/>
          <p:nvPr/>
        </p:nvSpPr>
        <p:spPr>
          <a:xfrm>
            <a:off x="1124347" y="1484523"/>
            <a:ext cx="1949450" cy="1314450"/>
          </a:xfrm>
          <a:custGeom>
            <a:avLst/>
            <a:gdLst/>
            <a:ahLst/>
            <a:cxnLst/>
            <a:rect l="l" t="t" r="r" b="b"/>
            <a:pathLst>
              <a:path w="1949450" h="1314450">
                <a:moveTo>
                  <a:pt x="142875" y="0"/>
                </a:moveTo>
                <a:lnTo>
                  <a:pt x="1387475" y="0"/>
                </a:lnTo>
                <a:arcTo wR="561975" hR="561975" stAng="16200000" swAng="5400000"/>
                <a:lnTo>
                  <a:pt x="1949450" y="1171575"/>
                </a:lnTo>
                <a:arcTo wR="142875" hR="142875" stAng="0" swAng="5400000"/>
                <a:lnTo>
                  <a:pt x="561975" y="1314450"/>
                </a:lnTo>
                <a:arcTo wR="561975" hR="561975" stAng="5400000" swAng="5400000"/>
                <a:lnTo>
                  <a:pt x="0" y="142875"/>
                </a:lnTo>
                <a:arcTo wR="142875" hR="142875" stAng="10800000" swAng="5400000"/>
                <a:close/>
              </a:path>
            </a:pathLst>
          </a:custGeom>
          <a:solidFill>
            <a:srgbClr val="1E3A44"/>
          </a:solidFill>
          <a:ln w="19050">
            <a:solidFill>
              <a:srgbClr val="2B4852"/>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BFD8D5"/>
              </a:solidFill>
              <a:effectLst/>
              <a:uLnTx/>
              <a:uFillTx/>
              <a:latin typeface="Arial"/>
              <a:ea typeface="+mn-ea"/>
              <a:cs typeface="+mn-cs"/>
            </a:endParaRPr>
          </a:p>
        </p:txBody>
      </p:sp>
      <p:sp>
        <p:nvSpPr>
          <p:cNvPr id="10" name="Text 7">
            <a:extLst>
              <a:ext uri="{FF2B5EF4-FFF2-40B4-BE49-F238E27FC236}">
                <a16:creationId xmlns:a16="http://schemas.microsoft.com/office/drawing/2014/main" id="{EF0DF49B-B0BF-E9BB-DCCA-C9F6E6023B7E}"/>
              </a:ext>
            </a:extLst>
          </p:cNvPr>
          <p:cNvSpPr/>
          <p:nvPr/>
        </p:nvSpPr>
        <p:spPr>
          <a:xfrm>
            <a:off x="1930797" y="1728998"/>
            <a:ext cx="336550" cy="336550"/>
          </a:xfrm>
          <a:prstGeom prst="roundRect">
            <a:avLst>
              <a:gd name="adj" fmla="val 50000"/>
            </a:avLst>
          </a:prstGeom>
          <a:noFill/>
          <a:ln w="19050">
            <a:solidFill>
              <a:srgbClr val="4B6770"/>
            </a:solidFill>
            <a:prstDash val="solid"/>
          </a:ln>
        </p:spPr>
        <p:txBody>
          <a:bodyPr wrap="square" lIns="0" tIns="0" rIns="0" bIns="0" rtlCol="0" anchor="ctr">
            <a:normAutofit/>
          </a:bodyPr>
          <a:lstStyle/>
          <a:p>
            <a:pPr marL="0" marR="0" lvl="0" indent="0" algn="ctr" defTabSz="914400" rtl="0" eaLnBrk="1" fontAlgn="auto" latinLnBrk="0" hangingPunct="1">
              <a:lnSpc>
                <a:spcPts val="14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7F979D"/>
                </a:solidFill>
                <a:effectLst/>
                <a:uLnTx/>
                <a:uFillTx/>
                <a:latin typeface="Arial" pitchFamily="34" charset="0"/>
                <a:ea typeface="Arial" pitchFamily="34" charset="-122"/>
                <a:cs typeface="Arial" pitchFamily="34" charset="-120"/>
              </a:rPr>
              <a:t>2</a:t>
            </a:r>
            <a:endParaRPr kumimoji="0" lang="en-US" sz="1400" b="0" i="0" u="none" strike="noStrike" kern="1200" cap="none" spc="0" normalizeH="0" baseline="0" noProof="0" dirty="0">
              <a:ln>
                <a:noFill/>
              </a:ln>
              <a:solidFill>
                <a:srgbClr val="BFD8D5"/>
              </a:solidFill>
              <a:effectLst/>
              <a:uLnTx/>
              <a:uFillTx/>
              <a:latin typeface="Arial" charset="0"/>
              <a:ea typeface="Arial" charset="0"/>
              <a:cs typeface="Arial" charset="0"/>
            </a:endParaRPr>
          </a:p>
        </p:txBody>
      </p:sp>
      <p:sp>
        <p:nvSpPr>
          <p:cNvPr id="11" name="Text 8">
            <a:extLst>
              <a:ext uri="{FF2B5EF4-FFF2-40B4-BE49-F238E27FC236}">
                <a16:creationId xmlns:a16="http://schemas.microsoft.com/office/drawing/2014/main" id="{E1BB8E07-21C0-2084-05ED-10774CFA2C89}"/>
              </a:ext>
            </a:extLst>
          </p:cNvPr>
          <p:cNvSpPr/>
          <p:nvPr/>
        </p:nvSpPr>
        <p:spPr>
          <a:xfrm>
            <a:off x="1544042" y="2125873"/>
            <a:ext cx="1109960" cy="244475"/>
          </a:xfrm>
          <a:prstGeom prst="rect">
            <a:avLst/>
          </a:prstGeom>
          <a:noFill/>
          <a:ln/>
        </p:spPr>
        <p:txBody>
          <a:bodyPr wrap="square" lIns="0" tIns="0" rIns="0" bIns="0" rtlCol="0" anchor="t">
            <a:normAutofit/>
          </a:bodyPr>
          <a:lstStyle/>
          <a:p>
            <a:pPr marL="0" marR="0" lvl="0" indent="0" algn="ctr" defTabSz="914400" rtl="0" eaLnBrk="1" fontAlgn="auto" latinLnBrk="0" hangingPunct="1">
              <a:lnSpc>
                <a:spcPts val="1725"/>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7F979D"/>
                </a:solidFill>
                <a:effectLst/>
                <a:uLnTx/>
                <a:uFillTx/>
                <a:latin typeface="Arial" pitchFamily="34" charset="0"/>
                <a:ea typeface="Arial" pitchFamily="34" charset="-122"/>
                <a:cs typeface="Arial" pitchFamily="34" charset="-120"/>
              </a:rPr>
              <a:t>The biopsy</a:t>
            </a:r>
            <a:endParaRPr kumimoji="0" lang="en-US" sz="1500" b="0" i="0" u="none" strike="noStrike" kern="1200" cap="none" spc="0" normalizeH="0" baseline="0" noProof="0" dirty="0">
              <a:ln>
                <a:noFill/>
              </a:ln>
              <a:solidFill>
                <a:srgbClr val="BFD8D5"/>
              </a:solidFill>
              <a:effectLst/>
              <a:uLnTx/>
              <a:uFillTx/>
              <a:latin typeface="Arial" charset="0"/>
              <a:ea typeface="Arial" charset="0"/>
              <a:cs typeface="Arial" charset="0"/>
            </a:endParaRPr>
          </a:p>
        </p:txBody>
      </p:sp>
      <p:sp>
        <p:nvSpPr>
          <p:cNvPr id="12" name="Text 9">
            <a:extLst>
              <a:ext uri="{FF2B5EF4-FFF2-40B4-BE49-F238E27FC236}">
                <a16:creationId xmlns:a16="http://schemas.microsoft.com/office/drawing/2014/main" id="{18D23F18-D982-A71A-3140-FF41898ED9BE}"/>
              </a:ext>
            </a:extLst>
          </p:cNvPr>
          <p:cNvSpPr/>
          <p:nvPr/>
        </p:nvSpPr>
        <p:spPr>
          <a:xfrm>
            <a:off x="1463526" y="2344948"/>
            <a:ext cx="1270992" cy="244475"/>
          </a:xfrm>
          <a:prstGeom prst="rect">
            <a:avLst/>
          </a:prstGeom>
          <a:noFill/>
          <a:ln/>
        </p:spPr>
        <p:txBody>
          <a:bodyPr wrap="square" lIns="0" tIns="0" rIns="0" bIns="0" rtlCol="0" anchor="t">
            <a:normAutofit/>
          </a:bodyPr>
          <a:lstStyle/>
          <a:p>
            <a:pPr marL="0" marR="0" lvl="0" indent="0" algn="ctr" defTabSz="914400" rtl="0" eaLnBrk="1" fontAlgn="auto" latinLnBrk="0" hangingPunct="1">
              <a:lnSpc>
                <a:spcPts val="1725"/>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7F979D"/>
                </a:solidFill>
                <a:effectLst/>
                <a:uLnTx/>
                <a:uFillTx/>
                <a:latin typeface="Arial" pitchFamily="34" charset="0"/>
                <a:ea typeface="Arial" pitchFamily="34" charset="-122"/>
                <a:cs typeface="Arial" pitchFamily="34" charset="-120"/>
              </a:rPr>
              <a:t>and patterns</a:t>
            </a:r>
            <a:endParaRPr kumimoji="0" lang="en-US" sz="1500" b="0" i="0" u="none" strike="noStrike" kern="1200" cap="none" spc="0" normalizeH="0" baseline="0" noProof="0" dirty="0">
              <a:ln>
                <a:noFill/>
              </a:ln>
              <a:solidFill>
                <a:srgbClr val="BFD8D5"/>
              </a:solidFill>
              <a:effectLst/>
              <a:uLnTx/>
              <a:uFillTx/>
              <a:latin typeface="Arial" charset="0"/>
              <a:ea typeface="Arial" charset="0"/>
              <a:cs typeface="Arial" charset="0"/>
            </a:endParaRPr>
          </a:p>
        </p:txBody>
      </p:sp>
      <p:sp>
        <p:nvSpPr>
          <p:cNvPr id="13" name="Shape 10">
            <a:extLst>
              <a:ext uri="{FF2B5EF4-FFF2-40B4-BE49-F238E27FC236}">
                <a16:creationId xmlns:a16="http://schemas.microsoft.com/office/drawing/2014/main" id="{DBB08D00-A451-7937-DCF8-347160835DEB}"/>
              </a:ext>
            </a:extLst>
          </p:cNvPr>
          <p:cNvSpPr/>
          <p:nvPr/>
        </p:nvSpPr>
        <p:spPr>
          <a:xfrm>
            <a:off x="3251597" y="1293813"/>
            <a:ext cx="1949450" cy="1314450"/>
          </a:xfrm>
          <a:prstGeom prst="roundRect">
            <a:avLst>
              <a:gd name="adj" fmla="val 28261"/>
            </a:avLst>
          </a:prstGeom>
          <a:solidFill>
            <a:srgbClr val="1E3A44"/>
          </a:solidFill>
          <a:ln w="19050">
            <a:solidFill>
              <a:srgbClr val="2B4852"/>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BFD8D5"/>
              </a:solidFill>
              <a:effectLst/>
              <a:uLnTx/>
              <a:uFillTx/>
              <a:latin typeface="Arial"/>
              <a:ea typeface="+mn-ea"/>
              <a:cs typeface="+mn-cs"/>
            </a:endParaRPr>
          </a:p>
        </p:txBody>
      </p:sp>
      <p:sp>
        <p:nvSpPr>
          <p:cNvPr id="14" name="Text 11">
            <a:extLst>
              <a:ext uri="{FF2B5EF4-FFF2-40B4-BE49-F238E27FC236}">
                <a16:creationId xmlns:a16="http://schemas.microsoft.com/office/drawing/2014/main" id="{5B2FCF54-060D-2506-3BDE-3D75512607EF}"/>
              </a:ext>
            </a:extLst>
          </p:cNvPr>
          <p:cNvSpPr/>
          <p:nvPr/>
        </p:nvSpPr>
        <p:spPr>
          <a:xfrm>
            <a:off x="4058047" y="1428751"/>
            <a:ext cx="336550" cy="336550"/>
          </a:xfrm>
          <a:prstGeom prst="roundRect">
            <a:avLst>
              <a:gd name="adj" fmla="val 50000"/>
            </a:avLst>
          </a:prstGeom>
          <a:noFill/>
          <a:ln w="19050">
            <a:solidFill>
              <a:srgbClr val="4B6770"/>
            </a:solidFill>
            <a:prstDash val="solid"/>
          </a:ln>
        </p:spPr>
        <p:txBody>
          <a:bodyPr wrap="square" lIns="0" tIns="0" rIns="0" bIns="0" rtlCol="0" anchor="ctr">
            <a:normAutofit/>
          </a:bodyPr>
          <a:lstStyle/>
          <a:p>
            <a:pPr marL="0" marR="0" lvl="0" indent="0" algn="ctr" defTabSz="914400" rtl="0" eaLnBrk="1" fontAlgn="auto" latinLnBrk="0" hangingPunct="1">
              <a:lnSpc>
                <a:spcPts val="14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7F979D"/>
                </a:solidFill>
                <a:effectLst/>
                <a:uLnTx/>
                <a:uFillTx/>
                <a:latin typeface="Arial" pitchFamily="34" charset="0"/>
                <a:ea typeface="Arial" pitchFamily="34" charset="-122"/>
                <a:cs typeface="Arial" pitchFamily="34" charset="-120"/>
              </a:rPr>
              <a:t>3</a:t>
            </a:r>
            <a:endParaRPr kumimoji="0" lang="en-US" sz="1400" b="0" i="0" u="none" strike="noStrike" kern="1200" cap="none" spc="0" normalizeH="0" baseline="0" noProof="0" dirty="0">
              <a:ln>
                <a:noFill/>
              </a:ln>
              <a:solidFill>
                <a:srgbClr val="BFD8D5"/>
              </a:solidFill>
              <a:effectLst/>
              <a:uLnTx/>
              <a:uFillTx/>
              <a:latin typeface="Arial" charset="0"/>
              <a:ea typeface="Arial" charset="0"/>
              <a:cs typeface="Arial" charset="0"/>
            </a:endParaRPr>
          </a:p>
        </p:txBody>
      </p:sp>
      <p:sp>
        <p:nvSpPr>
          <p:cNvPr id="15" name="Text 12">
            <a:extLst>
              <a:ext uri="{FF2B5EF4-FFF2-40B4-BE49-F238E27FC236}">
                <a16:creationId xmlns:a16="http://schemas.microsoft.com/office/drawing/2014/main" id="{57C577A8-3494-6927-E9DB-B82448D19EE6}"/>
              </a:ext>
            </a:extLst>
          </p:cNvPr>
          <p:cNvSpPr/>
          <p:nvPr/>
        </p:nvSpPr>
        <p:spPr>
          <a:xfrm>
            <a:off x="3613150" y="1825626"/>
            <a:ext cx="1226344" cy="244475"/>
          </a:xfrm>
          <a:prstGeom prst="rect">
            <a:avLst/>
          </a:prstGeom>
          <a:noFill/>
          <a:ln/>
        </p:spPr>
        <p:txBody>
          <a:bodyPr wrap="square" lIns="0" tIns="0" rIns="0" bIns="0" rtlCol="0" anchor="t">
            <a:normAutofit/>
          </a:bodyPr>
          <a:lstStyle/>
          <a:p>
            <a:pPr marL="0" marR="0" lvl="0" indent="0" algn="ctr" defTabSz="914400" rtl="0" eaLnBrk="1" fontAlgn="auto" latinLnBrk="0" hangingPunct="1">
              <a:lnSpc>
                <a:spcPts val="1725"/>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7F979D"/>
                </a:solidFill>
                <a:effectLst/>
                <a:uLnTx/>
                <a:uFillTx/>
                <a:latin typeface="Arial" pitchFamily="34" charset="0"/>
                <a:ea typeface="Arial" pitchFamily="34" charset="-122"/>
                <a:cs typeface="Arial" pitchFamily="34" charset="-120"/>
              </a:rPr>
              <a:t>Pruritus:</a:t>
            </a:r>
            <a:endParaRPr kumimoji="0" lang="en-US" sz="1500" b="0" i="0" u="none" strike="noStrike" kern="1200" cap="none" spc="0" normalizeH="0" baseline="0" noProof="0" dirty="0">
              <a:ln>
                <a:noFill/>
              </a:ln>
              <a:solidFill>
                <a:srgbClr val="BFD8D5"/>
              </a:solidFill>
              <a:effectLst/>
              <a:uLnTx/>
              <a:uFillTx/>
              <a:latin typeface="Arial" charset="0"/>
              <a:ea typeface="Arial" charset="0"/>
              <a:cs typeface="Arial" charset="0"/>
            </a:endParaRPr>
          </a:p>
        </p:txBody>
      </p:sp>
      <p:sp>
        <p:nvSpPr>
          <p:cNvPr id="16" name="Text 13">
            <a:extLst>
              <a:ext uri="{FF2B5EF4-FFF2-40B4-BE49-F238E27FC236}">
                <a16:creationId xmlns:a16="http://schemas.microsoft.com/office/drawing/2014/main" id="{B99B4DC0-5F5C-F872-AFE8-AA5A060C34B5}"/>
              </a:ext>
            </a:extLst>
          </p:cNvPr>
          <p:cNvSpPr/>
          <p:nvPr/>
        </p:nvSpPr>
        <p:spPr>
          <a:xfrm>
            <a:off x="3613150" y="2044701"/>
            <a:ext cx="1226344" cy="244475"/>
          </a:xfrm>
          <a:prstGeom prst="rect">
            <a:avLst/>
          </a:prstGeom>
          <a:noFill/>
          <a:ln/>
        </p:spPr>
        <p:txBody>
          <a:bodyPr wrap="square" lIns="0" tIns="0" rIns="0" bIns="0" rtlCol="0" anchor="t">
            <a:normAutofit/>
          </a:bodyPr>
          <a:lstStyle/>
          <a:p>
            <a:pPr marL="0" marR="0" lvl="0" indent="0" algn="ctr" defTabSz="914400" rtl="0" eaLnBrk="1" fontAlgn="auto" latinLnBrk="0" hangingPunct="1">
              <a:lnSpc>
                <a:spcPts val="1725"/>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7F979D"/>
                </a:solidFill>
                <a:effectLst/>
                <a:uLnTx/>
                <a:uFillTx/>
                <a:latin typeface="Arial" pitchFamily="34" charset="0"/>
                <a:ea typeface="Arial" pitchFamily="34" charset="-122"/>
                <a:cs typeface="Arial" pitchFamily="34" charset="-120"/>
              </a:rPr>
              <a:t>mechanisms</a:t>
            </a:r>
            <a:endParaRPr kumimoji="0" lang="en-US" sz="1500" b="0" i="0" u="none" strike="noStrike" kern="1200" cap="none" spc="0" normalizeH="0" baseline="0" noProof="0" dirty="0">
              <a:ln>
                <a:noFill/>
              </a:ln>
              <a:solidFill>
                <a:srgbClr val="BFD8D5"/>
              </a:solidFill>
              <a:effectLst/>
              <a:uLnTx/>
              <a:uFillTx/>
              <a:latin typeface="Arial" charset="0"/>
              <a:ea typeface="Arial" charset="0"/>
              <a:cs typeface="Arial" charset="0"/>
            </a:endParaRPr>
          </a:p>
        </p:txBody>
      </p:sp>
      <p:sp>
        <p:nvSpPr>
          <p:cNvPr id="17" name="Text 14">
            <a:extLst>
              <a:ext uri="{FF2B5EF4-FFF2-40B4-BE49-F238E27FC236}">
                <a16:creationId xmlns:a16="http://schemas.microsoft.com/office/drawing/2014/main" id="{0E8A657D-16FA-3B43-A36F-4878327D5673}"/>
              </a:ext>
            </a:extLst>
          </p:cNvPr>
          <p:cNvSpPr/>
          <p:nvPr/>
        </p:nvSpPr>
        <p:spPr>
          <a:xfrm>
            <a:off x="3520996" y="2263776"/>
            <a:ext cx="1410652" cy="244475"/>
          </a:xfrm>
          <a:prstGeom prst="rect">
            <a:avLst/>
          </a:prstGeom>
          <a:noFill/>
          <a:ln/>
        </p:spPr>
        <p:txBody>
          <a:bodyPr wrap="square" lIns="0" tIns="0" rIns="0" bIns="0" rtlCol="0" anchor="t">
            <a:normAutofit/>
          </a:bodyPr>
          <a:lstStyle/>
          <a:p>
            <a:pPr marL="0" marR="0" lvl="0" indent="0" algn="ctr" defTabSz="914400" rtl="0" eaLnBrk="1" fontAlgn="auto" latinLnBrk="0" hangingPunct="1">
              <a:lnSpc>
                <a:spcPts val="1725"/>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7F979D"/>
                </a:solidFill>
                <a:effectLst/>
                <a:uLnTx/>
                <a:uFillTx/>
                <a:latin typeface="Arial" pitchFamily="34" charset="0"/>
                <a:ea typeface="Arial" pitchFamily="34" charset="-122"/>
                <a:cs typeface="Arial" pitchFamily="34" charset="-120"/>
              </a:rPr>
              <a:t>and treatment</a:t>
            </a:r>
            <a:endParaRPr kumimoji="0" lang="en-US" sz="1500" b="0" i="0" u="none" strike="noStrike" kern="1200" cap="none" spc="0" normalizeH="0" baseline="0" noProof="0" dirty="0">
              <a:ln>
                <a:noFill/>
              </a:ln>
              <a:solidFill>
                <a:srgbClr val="BFD8D5"/>
              </a:solidFill>
              <a:effectLst/>
              <a:uLnTx/>
              <a:uFillTx/>
              <a:latin typeface="Arial" charset="0"/>
              <a:ea typeface="Arial" charset="0"/>
              <a:cs typeface="Arial" charset="0"/>
            </a:endParaRPr>
          </a:p>
        </p:txBody>
      </p:sp>
      <p:sp>
        <p:nvSpPr>
          <p:cNvPr id="18" name="Shape 15">
            <a:extLst>
              <a:ext uri="{FF2B5EF4-FFF2-40B4-BE49-F238E27FC236}">
                <a16:creationId xmlns:a16="http://schemas.microsoft.com/office/drawing/2014/main" id="{238AFFB8-8D29-B2CB-55D2-D523DD880FAA}"/>
              </a:ext>
            </a:extLst>
          </p:cNvPr>
          <p:cNvSpPr/>
          <p:nvPr/>
        </p:nvSpPr>
        <p:spPr>
          <a:xfrm>
            <a:off x="5839222" y="1606551"/>
            <a:ext cx="1949450" cy="1314450"/>
          </a:xfrm>
          <a:custGeom>
            <a:avLst/>
            <a:gdLst/>
            <a:ahLst/>
            <a:cxnLst/>
            <a:rect l="l" t="t" r="r" b="b"/>
            <a:pathLst>
              <a:path w="1949450" h="1314450">
                <a:moveTo>
                  <a:pt x="561975" y="0"/>
                </a:moveTo>
                <a:lnTo>
                  <a:pt x="1806575" y="0"/>
                </a:lnTo>
                <a:arcTo wR="142875" hR="142875" stAng="16200000" swAng="5400000"/>
                <a:lnTo>
                  <a:pt x="1949450" y="752475"/>
                </a:lnTo>
                <a:arcTo wR="561975" hR="561975" stAng="0" swAng="5400000"/>
                <a:lnTo>
                  <a:pt x="142875" y="1314450"/>
                </a:lnTo>
                <a:arcTo wR="142875" hR="142875" stAng="5400000" swAng="5400000"/>
                <a:lnTo>
                  <a:pt x="0" y="561975"/>
                </a:lnTo>
                <a:arcTo wR="561975" hR="561975" stAng="10800000" swAng="5400000"/>
                <a:close/>
              </a:path>
            </a:pathLst>
          </a:custGeom>
          <a:solidFill>
            <a:srgbClr val="1E3A44"/>
          </a:solidFill>
          <a:ln w="19050">
            <a:solidFill>
              <a:srgbClr val="2B4852"/>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BFD8D5"/>
              </a:solidFill>
              <a:effectLst/>
              <a:uLnTx/>
              <a:uFillTx/>
              <a:latin typeface="Arial"/>
              <a:ea typeface="+mn-ea"/>
              <a:cs typeface="+mn-cs"/>
            </a:endParaRPr>
          </a:p>
        </p:txBody>
      </p:sp>
      <p:sp>
        <p:nvSpPr>
          <p:cNvPr id="19" name="Text 16">
            <a:extLst>
              <a:ext uri="{FF2B5EF4-FFF2-40B4-BE49-F238E27FC236}">
                <a16:creationId xmlns:a16="http://schemas.microsoft.com/office/drawing/2014/main" id="{5CE02104-2CA3-E431-C116-4A365C1A4F5C}"/>
              </a:ext>
            </a:extLst>
          </p:cNvPr>
          <p:cNvSpPr/>
          <p:nvPr/>
        </p:nvSpPr>
        <p:spPr>
          <a:xfrm>
            <a:off x="6645672" y="1851026"/>
            <a:ext cx="336550" cy="336550"/>
          </a:xfrm>
          <a:prstGeom prst="roundRect">
            <a:avLst>
              <a:gd name="adj" fmla="val 50000"/>
            </a:avLst>
          </a:prstGeom>
          <a:noFill/>
          <a:ln w="19050">
            <a:solidFill>
              <a:srgbClr val="4B6770"/>
            </a:solidFill>
            <a:prstDash val="solid"/>
          </a:ln>
        </p:spPr>
        <p:txBody>
          <a:bodyPr wrap="square" lIns="0" tIns="0" rIns="0" bIns="0" rtlCol="0" anchor="ctr">
            <a:normAutofit/>
          </a:bodyPr>
          <a:lstStyle/>
          <a:p>
            <a:pPr marL="0" marR="0" lvl="0" indent="0" algn="ctr" defTabSz="914400" rtl="0" eaLnBrk="1" fontAlgn="auto" latinLnBrk="0" hangingPunct="1">
              <a:lnSpc>
                <a:spcPts val="14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7F979D"/>
                </a:solidFill>
                <a:effectLst/>
                <a:uLnTx/>
                <a:uFillTx/>
                <a:latin typeface="Arial" pitchFamily="34" charset="0"/>
                <a:ea typeface="Arial" pitchFamily="34" charset="-122"/>
                <a:cs typeface="Arial" pitchFamily="34" charset="-120"/>
              </a:rPr>
              <a:t>4</a:t>
            </a:r>
            <a:endParaRPr kumimoji="0" lang="en-US" sz="1400" b="0" i="0" u="none" strike="noStrike" kern="1200" cap="none" spc="0" normalizeH="0" baseline="0" noProof="0" dirty="0">
              <a:ln>
                <a:noFill/>
              </a:ln>
              <a:solidFill>
                <a:srgbClr val="BFD8D5"/>
              </a:solidFill>
              <a:effectLst/>
              <a:uLnTx/>
              <a:uFillTx/>
              <a:latin typeface="Arial" charset="0"/>
              <a:ea typeface="Arial" charset="0"/>
              <a:cs typeface="Arial" charset="0"/>
            </a:endParaRPr>
          </a:p>
        </p:txBody>
      </p:sp>
      <p:sp>
        <p:nvSpPr>
          <p:cNvPr id="20" name="Text 17">
            <a:extLst>
              <a:ext uri="{FF2B5EF4-FFF2-40B4-BE49-F238E27FC236}">
                <a16:creationId xmlns:a16="http://schemas.microsoft.com/office/drawing/2014/main" id="{4FAFF685-B1C5-614C-AC06-F1AB0F7D3B6A}"/>
              </a:ext>
            </a:extLst>
          </p:cNvPr>
          <p:cNvSpPr/>
          <p:nvPr/>
        </p:nvSpPr>
        <p:spPr>
          <a:xfrm>
            <a:off x="6153041" y="2247901"/>
            <a:ext cx="1321713" cy="244475"/>
          </a:xfrm>
          <a:prstGeom prst="rect">
            <a:avLst/>
          </a:prstGeom>
          <a:noFill/>
          <a:ln/>
        </p:spPr>
        <p:txBody>
          <a:bodyPr wrap="square" lIns="0" tIns="0" rIns="0" bIns="0" rtlCol="0" anchor="t">
            <a:normAutofit/>
          </a:bodyPr>
          <a:lstStyle/>
          <a:p>
            <a:pPr marL="0" marR="0" lvl="0" indent="0" algn="ctr" defTabSz="914400" rtl="0" eaLnBrk="1" fontAlgn="auto" latinLnBrk="0" hangingPunct="1">
              <a:lnSpc>
                <a:spcPts val="1725"/>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7F979D"/>
                </a:solidFill>
                <a:effectLst/>
                <a:uLnTx/>
                <a:uFillTx/>
                <a:latin typeface="Arial" pitchFamily="34" charset="0"/>
                <a:ea typeface="Arial" pitchFamily="34" charset="-122"/>
                <a:cs typeface="Arial" pitchFamily="34" charset="-120"/>
              </a:rPr>
              <a:t>Adult genetic</a:t>
            </a:r>
            <a:endParaRPr kumimoji="0" lang="en-US" sz="1500" b="0" i="0" u="none" strike="noStrike" kern="1200" cap="none" spc="0" normalizeH="0" baseline="0" noProof="0" dirty="0">
              <a:ln>
                <a:noFill/>
              </a:ln>
              <a:solidFill>
                <a:srgbClr val="BFD8D5"/>
              </a:solidFill>
              <a:effectLst/>
              <a:uLnTx/>
              <a:uFillTx/>
              <a:latin typeface="Arial" charset="0"/>
              <a:ea typeface="Arial" charset="0"/>
              <a:cs typeface="Arial" charset="0"/>
            </a:endParaRPr>
          </a:p>
        </p:txBody>
      </p:sp>
      <p:sp>
        <p:nvSpPr>
          <p:cNvPr id="21" name="Text 18">
            <a:extLst>
              <a:ext uri="{FF2B5EF4-FFF2-40B4-BE49-F238E27FC236}">
                <a16:creationId xmlns:a16="http://schemas.microsoft.com/office/drawing/2014/main" id="{CD9EADC4-946C-9C4C-DD49-BC3F9E98DBA4}"/>
              </a:ext>
            </a:extLst>
          </p:cNvPr>
          <p:cNvSpPr/>
          <p:nvPr/>
        </p:nvSpPr>
        <p:spPr>
          <a:xfrm>
            <a:off x="6237784" y="2466976"/>
            <a:ext cx="1152227" cy="244475"/>
          </a:xfrm>
          <a:prstGeom prst="rect">
            <a:avLst/>
          </a:prstGeom>
          <a:noFill/>
          <a:ln/>
        </p:spPr>
        <p:txBody>
          <a:bodyPr wrap="square" lIns="0" tIns="0" rIns="0" bIns="0" rtlCol="0" anchor="t">
            <a:normAutofit/>
          </a:bodyPr>
          <a:lstStyle/>
          <a:p>
            <a:pPr marL="0" marR="0" lvl="0" indent="0" algn="ctr" defTabSz="914400" rtl="0" eaLnBrk="1" fontAlgn="auto" latinLnBrk="0" hangingPunct="1">
              <a:lnSpc>
                <a:spcPts val="1725"/>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7F979D"/>
                </a:solidFill>
                <a:effectLst/>
                <a:uLnTx/>
                <a:uFillTx/>
                <a:latin typeface="Arial" pitchFamily="34" charset="0"/>
                <a:ea typeface="Arial" pitchFamily="34" charset="-122"/>
                <a:cs typeface="Arial" pitchFamily="34" charset="-120"/>
              </a:rPr>
              <a:t>cholestasis</a:t>
            </a:r>
            <a:endParaRPr kumimoji="0" lang="en-US" sz="1500" b="0" i="0" u="none" strike="noStrike" kern="1200" cap="none" spc="0" normalizeH="0" baseline="0" noProof="0" dirty="0">
              <a:ln>
                <a:noFill/>
              </a:ln>
              <a:solidFill>
                <a:srgbClr val="BFD8D5"/>
              </a:solidFill>
              <a:effectLst/>
              <a:uLnTx/>
              <a:uFillTx/>
              <a:latin typeface="Arial" charset="0"/>
              <a:ea typeface="Arial" charset="0"/>
              <a:cs typeface="Arial" charset="0"/>
            </a:endParaRPr>
          </a:p>
        </p:txBody>
      </p:sp>
      <p:sp>
        <p:nvSpPr>
          <p:cNvPr id="22" name="Shape 19">
            <a:extLst>
              <a:ext uri="{FF2B5EF4-FFF2-40B4-BE49-F238E27FC236}">
                <a16:creationId xmlns:a16="http://schemas.microsoft.com/office/drawing/2014/main" id="{197631CC-38A8-FAAF-F81A-78192BC39430}"/>
              </a:ext>
            </a:extLst>
          </p:cNvPr>
          <p:cNvSpPr/>
          <p:nvPr/>
        </p:nvSpPr>
        <p:spPr>
          <a:xfrm>
            <a:off x="7873316" y="1803761"/>
            <a:ext cx="1949450" cy="1314450"/>
          </a:xfrm>
          <a:custGeom>
            <a:avLst/>
            <a:gdLst/>
            <a:ahLst/>
            <a:cxnLst/>
            <a:rect l="l" t="t" r="r" b="b"/>
            <a:pathLst>
              <a:path w="1949450" h="1314450">
                <a:moveTo>
                  <a:pt x="142875" y="0"/>
                </a:moveTo>
                <a:lnTo>
                  <a:pt x="1387475" y="0"/>
                </a:lnTo>
                <a:arcTo wR="561975" hR="561975" stAng="16200000" swAng="5400000"/>
                <a:lnTo>
                  <a:pt x="1949450" y="1171575"/>
                </a:lnTo>
                <a:arcTo wR="142875" hR="142875" stAng="0" swAng="5400000"/>
                <a:lnTo>
                  <a:pt x="561975" y="1314450"/>
                </a:lnTo>
                <a:arcTo wR="561975" hR="561975" stAng="5400000" swAng="5400000"/>
                <a:lnTo>
                  <a:pt x="0" y="142875"/>
                </a:lnTo>
                <a:arcTo wR="142875" hR="142875" stAng="10800000" swAng="5400000"/>
                <a:close/>
              </a:path>
            </a:pathLst>
          </a:custGeom>
          <a:solidFill>
            <a:srgbClr val="0E6670"/>
          </a:solidFill>
          <a:ln w="25400">
            <a:solidFill>
              <a:srgbClr val="F6F3EC"/>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BFD8D5"/>
              </a:solidFill>
              <a:effectLst/>
              <a:uLnTx/>
              <a:uFillTx/>
              <a:latin typeface="Arial"/>
              <a:ea typeface="+mn-ea"/>
              <a:cs typeface="+mn-cs"/>
            </a:endParaRPr>
          </a:p>
        </p:txBody>
      </p:sp>
      <p:sp>
        <p:nvSpPr>
          <p:cNvPr id="23" name="Text 20">
            <a:extLst>
              <a:ext uri="{FF2B5EF4-FFF2-40B4-BE49-F238E27FC236}">
                <a16:creationId xmlns:a16="http://schemas.microsoft.com/office/drawing/2014/main" id="{6C63814B-FA45-3CC3-EBE4-65FAE8E4FA60}"/>
              </a:ext>
            </a:extLst>
          </p:cNvPr>
          <p:cNvSpPr/>
          <p:nvPr/>
        </p:nvSpPr>
        <p:spPr>
          <a:xfrm>
            <a:off x="8679766" y="1938699"/>
            <a:ext cx="336550" cy="336550"/>
          </a:xfrm>
          <a:prstGeom prst="roundRect">
            <a:avLst>
              <a:gd name="adj" fmla="val 50000"/>
            </a:avLst>
          </a:prstGeom>
          <a:solidFill>
            <a:srgbClr val="F6F3EC"/>
          </a:solidFill>
          <a:ln/>
        </p:spPr>
        <p:txBody>
          <a:bodyPr wrap="square" lIns="0" tIns="0" rIns="0" bIns="0" rtlCol="0" anchor="ctr">
            <a:normAutofit/>
          </a:bodyPr>
          <a:lstStyle/>
          <a:p>
            <a:pPr marL="0" marR="0" lvl="0" indent="0" algn="ctr" defTabSz="914400" rtl="0" eaLnBrk="1" fontAlgn="auto" latinLnBrk="0" hangingPunct="1">
              <a:lnSpc>
                <a:spcPts val="14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E6670"/>
                </a:solidFill>
                <a:effectLst/>
                <a:uLnTx/>
                <a:uFillTx/>
                <a:latin typeface="Arial" pitchFamily="34" charset="0"/>
                <a:ea typeface="+mn-ea"/>
                <a:cs typeface="Arial" pitchFamily="34" charset="-120"/>
              </a:rPr>
              <a:t>5</a:t>
            </a:r>
          </a:p>
        </p:txBody>
      </p:sp>
      <p:sp>
        <p:nvSpPr>
          <p:cNvPr id="24" name="Text 21">
            <a:extLst>
              <a:ext uri="{FF2B5EF4-FFF2-40B4-BE49-F238E27FC236}">
                <a16:creationId xmlns:a16="http://schemas.microsoft.com/office/drawing/2014/main" id="{B7B54EAA-87B5-0970-CB15-0A710B3A6EEC}"/>
              </a:ext>
            </a:extLst>
          </p:cNvPr>
          <p:cNvSpPr/>
          <p:nvPr/>
        </p:nvSpPr>
        <p:spPr>
          <a:xfrm>
            <a:off x="8034606" y="2335574"/>
            <a:ext cx="1626870" cy="244475"/>
          </a:xfrm>
          <a:prstGeom prst="rect">
            <a:avLst/>
          </a:prstGeom>
          <a:noFill/>
          <a:ln/>
        </p:spPr>
        <p:txBody>
          <a:bodyPr wrap="square" lIns="0" tIns="0" rIns="0" bIns="0" rtlCol="0" anchor="t">
            <a:normAutofit/>
          </a:bodyPr>
          <a:lstStyle/>
          <a:p>
            <a:pPr marL="0" marR="0" lvl="0" indent="0" algn="ctr" defTabSz="914400" rtl="0" eaLnBrk="1" fontAlgn="auto" latinLnBrk="0" hangingPunct="1">
              <a:lnSpc>
                <a:spcPts val="1725"/>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FFFFFF"/>
                </a:solidFill>
                <a:effectLst/>
                <a:uLnTx/>
                <a:uFillTx/>
                <a:latin typeface="Arial" pitchFamily="34" charset="0"/>
                <a:ea typeface="+mn-ea"/>
                <a:cs typeface="Arial" pitchFamily="34" charset="-120"/>
              </a:rPr>
              <a:t>Established and</a:t>
            </a:r>
          </a:p>
        </p:txBody>
      </p:sp>
      <p:sp>
        <p:nvSpPr>
          <p:cNvPr id="25" name="Text 22">
            <a:extLst>
              <a:ext uri="{FF2B5EF4-FFF2-40B4-BE49-F238E27FC236}">
                <a16:creationId xmlns:a16="http://schemas.microsoft.com/office/drawing/2014/main" id="{3441C320-88AC-8D04-A232-E62031E99C49}"/>
              </a:ext>
            </a:extLst>
          </p:cNvPr>
          <p:cNvSpPr/>
          <p:nvPr/>
        </p:nvSpPr>
        <p:spPr>
          <a:xfrm>
            <a:off x="8144779" y="2554649"/>
            <a:ext cx="1406525" cy="244475"/>
          </a:xfrm>
          <a:prstGeom prst="rect">
            <a:avLst/>
          </a:prstGeom>
          <a:noFill/>
          <a:ln/>
        </p:spPr>
        <p:txBody>
          <a:bodyPr wrap="square" lIns="0" tIns="0" rIns="0" bIns="0" rtlCol="0" anchor="t">
            <a:normAutofit/>
          </a:bodyPr>
          <a:lstStyle/>
          <a:p>
            <a:pPr marL="0" marR="0" lvl="0" indent="0" algn="ctr" defTabSz="914400" rtl="0" eaLnBrk="1" fontAlgn="auto" latinLnBrk="0" hangingPunct="1">
              <a:lnSpc>
                <a:spcPts val="1725"/>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FFFFFF"/>
                </a:solidFill>
                <a:effectLst/>
                <a:uLnTx/>
                <a:uFillTx/>
                <a:latin typeface="Arial" pitchFamily="34" charset="0"/>
                <a:ea typeface="+mn-ea"/>
                <a:cs typeface="Arial" pitchFamily="34" charset="-120"/>
              </a:rPr>
              <a:t>emerging</a:t>
            </a:r>
          </a:p>
        </p:txBody>
      </p:sp>
      <p:sp>
        <p:nvSpPr>
          <p:cNvPr id="26" name="Text 23">
            <a:extLst>
              <a:ext uri="{FF2B5EF4-FFF2-40B4-BE49-F238E27FC236}">
                <a16:creationId xmlns:a16="http://schemas.microsoft.com/office/drawing/2014/main" id="{C6DE471F-EE01-4821-82F5-30F60D664D2D}"/>
              </a:ext>
            </a:extLst>
          </p:cNvPr>
          <p:cNvSpPr/>
          <p:nvPr/>
        </p:nvSpPr>
        <p:spPr>
          <a:xfrm>
            <a:off x="8144779" y="2773724"/>
            <a:ext cx="1406525" cy="244475"/>
          </a:xfrm>
          <a:prstGeom prst="rect">
            <a:avLst/>
          </a:prstGeom>
          <a:noFill/>
          <a:ln/>
        </p:spPr>
        <p:txBody>
          <a:bodyPr wrap="square" lIns="0" tIns="0" rIns="0" bIns="0" rtlCol="0" anchor="t">
            <a:normAutofit/>
          </a:bodyPr>
          <a:lstStyle/>
          <a:p>
            <a:pPr marL="0" marR="0" lvl="0" indent="0" algn="ctr" defTabSz="914400" rtl="0" eaLnBrk="1" fontAlgn="auto" latinLnBrk="0" hangingPunct="1">
              <a:lnSpc>
                <a:spcPts val="1725"/>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FFFFFF"/>
                </a:solidFill>
                <a:effectLst/>
                <a:uLnTx/>
                <a:uFillTx/>
                <a:latin typeface="Arial" pitchFamily="34" charset="0"/>
                <a:ea typeface="+mn-ea"/>
                <a:cs typeface="Arial" pitchFamily="34" charset="-120"/>
              </a:rPr>
              <a:t>therapeutics</a:t>
            </a:r>
          </a:p>
        </p:txBody>
      </p:sp>
      <p:cxnSp>
        <p:nvCxnSpPr>
          <p:cNvPr id="30" name="Connector: Curved 29">
            <a:extLst>
              <a:ext uri="{FF2B5EF4-FFF2-40B4-BE49-F238E27FC236}">
                <a16:creationId xmlns:a16="http://schemas.microsoft.com/office/drawing/2014/main" id="{C1864080-0539-B071-9A53-968CC168FC8B}"/>
              </a:ext>
            </a:extLst>
          </p:cNvPr>
          <p:cNvCxnSpPr>
            <a:cxnSpLocks/>
            <a:stCxn id="13" idx="2"/>
          </p:cNvCxnSpPr>
          <p:nvPr/>
        </p:nvCxnSpPr>
        <p:spPr>
          <a:xfrm rot="5400000">
            <a:off x="3297501" y="2831758"/>
            <a:ext cx="1152317" cy="705326"/>
          </a:xfrm>
          <a:prstGeom prst="curvedConnector3">
            <a:avLst>
              <a:gd name="adj1" fmla="val 50000"/>
            </a:avLst>
          </a:prstGeom>
          <a:ln w="76200">
            <a:solidFill>
              <a:srgbClr val="1E3A44"/>
            </a:solidFill>
          </a:ln>
        </p:spPr>
        <p:style>
          <a:lnRef idx="1">
            <a:schemeClr val="accent1"/>
          </a:lnRef>
          <a:fillRef idx="0">
            <a:schemeClr val="accent1"/>
          </a:fillRef>
          <a:effectRef idx="0">
            <a:schemeClr val="accent1"/>
          </a:effectRef>
          <a:fontRef idx="minor">
            <a:schemeClr val="tx1"/>
          </a:fontRef>
        </p:style>
      </p:cxnSp>
      <p:cxnSp>
        <p:nvCxnSpPr>
          <p:cNvPr id="33" name="Connector: Curved 32">
            <a:extLst>
              <a:ext uri="{FF2B5EF4-FFF2-40B4-BE49-F238E27FC236}">
                <a16:creationId xmlns:a16="http://schemas.microsoft.com/office/drawing/2014/main" id="{C48E8CB6-04C0-06CD-D328-4742C3C9D529}"/>
              </a:ext>
            </a:extLst>
          </p:cNvPr>
          <p:cNvCxnSpPr>
            <a:cxnSpLocks/>
            <a:stCxn id="21" idx="2"/>
          </p:cNvCxnSpPr>
          <p:nvPr/>
        </p:nvCxnSpPr>
        <p:spPr>
          <a:xfrm rot="5400000">
            <a:off x="5121331" y="2255336"/>
            <a:ext cx="1236453" cy="2148682"/>
          </a:xfrm>
          <a:prstGeom prst="curvedConnector2">
            <a:avLst/>
          </a:prstGeom>
          <a:ln w="76200">
            <a:solidFill>
              <a:srgbClr val="1E3A44"/>
            </a:solidFill>
          </a:ln>
        </p:spPr>
        <p:style>
          <a:lnRef idx="1">
            <a:schemeClr val="accent1"/>
          </a:lnRef>
          <a:fillRef idx="0">
            <a:schemeClr val="accent1"/>
          </a:fillRef>
          <a:effectRef idx="0">
            <a:schemeClr val="accent1"/>
          </a:effectRef>
          <a:fontRef idx="minor">
            <a:schemeClr val="tx1"/>
          </a:fontRef>
        </p:style>
      </p:cxnSp>
      <p:cxnSp>
        <p:nvCxnSpPr>
          <p:cNvPr id="43" name="Connector: Curved 42">
            <a:extLst>
              <a:ext uri="{FF2B5EF4-FFF2-40B4-BE49-F238E27FC236}">
                <a16:creationId xmlns:a16="http://schemas.microsoft.com/office/drawing/2014/main" id="{0A0CF0C7-2ACC-90A8-505F-F8BAE085EC70}"/>
              </a:ext>
            </a:extLst>
          </p:cNvPr>
          <p:cNvCxnSpPr>
            <a:cxnSpLocks/>
          </p:cNvCxnSpPr>
          <p:nvPr/>
        </p:nvCxnSpPr>
        <p:spPr>
          <a:xfrm rot="16200000" flipH="1">
            <a:off x="4910348" y="3410722"/>
            <a:ext cx="1577554" cy="2566194"/>
          </a:xfrm>
          <a:prstGeom prst="curvedConnector2">
            <a:avLst/>
          </a:prstGeom>
          <a:ln w="120650">
            <a:solidFill>
              <a:srgbClr val="1E3A44"/>
            </a:solidFill>
          </a:ln>
        </p:spPr>
        <p:style>
          <a:lnRef idx="1">
            <a:schemeClr val="accent1"/>
          </a:lnRef>
          <a:fillRef idx="0">
            <a:schemeClr val="accent1"/>
          </a:fillRef>
          <a:effectRef idx="0">
            <a:schemeClr val="accent1"/>
          </a:effectRef>
          <a:fontRef idx="minor">
            <a:schemeClr val="tx1"/>
          </a:fontRef>
        </p:style>
      </p:cxnSp>
      <p:sp>
        <p:nvSpPr>
          <p:cNvPr id="49" name="Shape 2">
            <a:extLst>
              <a:ext uri="{FF2B5EF4-FFF2-40B4-BE49-F238E27FC236}">
                <a16:creationId xmlns:a16="http://schemas.microsoft.com/office/drawing/2014/main" id="{9000C29E-1E77-EEAD-56E5-E6FB100EC33C}"/>
              </a:ext>
            </a:extLst>
          </p:cNvPr>
          <p:cNvSpPr/>
          <p:nvPr/>
        </p:nvSpPr>
        <p:spPr>
          <a:xfrm>
            <a:off x="6982222" y="5164265"/>
            <a:ext cx="1943100" cy="654050"/>
          </a:xfrm>
          <a:prstGeom prst="flowChartTerminator">
            <a:avLst/>
          </a:prstGeom>
          <a:solidFill>
            <a:srgbClr val="1E3A44"/>
          </a:solidFill>
          <a:ln w="19050">
            <a:solidFill>
              <a:srgbClr val="2B4852"/>
            </a:solidFill>
            <a:prstDash val="solid"/>
          </a:ln>
        </p:spPr>
        <p:txBody>
          <a:bodyPr anchor="ctr"/>
          <a:lstStyle/>
          <a:p>
            <a:pPr marL="0" marR="0" lvl="0" indent="0" algn="ctr" defTabSz="914400" rtl="0" eaLnBrk="1" fontAlgn="auto" latinLnBrk="0" hangingPunct="1">
              <a:lnSpc>
                <a:spcPts val="1725"/>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7F979D"/>
                </a:solidFill>
                <a:effectLst/>
                <a:uLnTx/>
                <a:uFillTx/>
                <a:latin typeface="Arial" pitchFamily="34" charset="0"/>
                <a:ea typeface="+mn-ea"/>
                <a:cs typeface="Arial" pitchFamily="34" charset="-120"/>
              </a:rPr>
              <a:t>Take Home</a:t>
            </a:r>
            <a:endParaRPr kumimoji="0" lang="en-AU" sz="1500" b="0" i="0" u="none" strike="noStrike" kern="1200" cap="none" spc="0" normalizeH="0" baseline="0" noProof="0" dirty="0">
              <a:ln>
                <a:noFill/>
              </a:ln>
              <a:solidFill>
                <a:srgbClr val="7F979D"/>
              </a:solidFill>
              <a:effectLst/>
              <a:uLnTx/>
              <a:uFillTx/>
              <a:latin typeface="Arial" pitchFamily="34" charset="0"/>
              <a:ea typeface="+mn-ea"/>
              <a:cs typeface="Arial" pitchFamily="34" charset="-120"/>
            </a:endParaRPr>
          </a:p>
        </p:txBody>
      </p:sp>
    </p:spTree>
    <p:extLst>
      <p:ext uri="{BB962C8B-B14F-4D97-AF65-F5344CB8AC3E}">
        <p14:creationId xmlns:p14="http://schemas.microsoft.com/office/powerpoint/2010/main" val="340271537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6F3EC"/>
        </a:solidFill>
        <a:effectLst/>
      </p:bgPr>
    </p:bg>
    <p:spTree>
      <p:nvGrpSpPr>
        <p:cNvPr id="1" name=""/>
        <p:cNvGrpSpPr/>
        <p:nvPr/>
      </p:nvGrpSpPr>
      <p:grpSpPr>
        <a:xfrm>
          <a:off x="0" y="0"/>
          <a:ext cx="0" cy="0"/>
          <a:chOff x="0" y="0"/>
          <a:chExt cx="0" cy="0"/>
        </a:xfrm>
      </p:grpSpPr>
      <p:sp>
        <p:nvSpPr>
          <p:cNvPr id="20" name="Callout: Up Arrow 19">
            <a:extLst>
              <a:ext uri="{FF2B5EF4-FFF2-40B4-BE49-F238E27FC236}">
                <a16:creationId xmlns:a16="http://schemas.microsoft.com/office/drawing/2014/main" id="{AE94265B-144D-776A-A520-B26BDFCF2F25}"/>
              </a:ext>
            </a:extLst>
          </p:cNvPr>
          <p:cNvSpPr/>
          <p:nvPr/>
        </p:nvSpPr>
        <p:spPr>
          <a:xfrm>
            <a:off x="812800" y="3577088"/>
            <a:ext cx="3431084" cy="1348872"/>
          </a:xfrm>
          <a:prstGeom prst="upArrowCallout">
            <a:avLst/>
          </a:prstGeom>
          <a:solidFill>
            <a:schemeClr val="tx1"/>
          </a:solidFill>
          <a:ln>
            <a:solidFill>
              <a:schemeClr val="bg1">
                <a:lumMod val="75000"/>
              </a:schemeClr>
            </a:solidFill>
          </a:ln>
          <a:scene3d>
            <a:camera prst="orthographicFront"/>
            <a:lightRig rig="threePt" dir="t"/>
          </a:scene3d>
          <a:sp3d>
            <a:bevelT/>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2" name="Callout: Up Arrow 21">
            <a:extLst>
              <a:ext uri="{FF2B5EF4-FFF2-40B4-BE49-F238E27FC236}">
                <a16:creationId xmlns:a16="http://schemas.microsoft.com/office/drawing/2014/main" id="{79DC2710-6FB7-87B0-B5FC-BBA7297AD39B}"/>
              </a:ext>
            </a:extLst>
          </p:cNvPr>
          <p:cNvSpPr/>
          <p:nvPr/>
        </p:nvSpPr>
        <p:spPr>
          <a:xfrm>
            <a:off x="4377233" y="3577088"/>
            <a:ext cx="3431084" cy="1348872"/>
          </a:xfrm>
          <a:prstGeom prst="upArrowCallout">
            <a:avLst/>
          </a:prstGeom>
          <a:solidFill>
            <a:srgbClr val="0E6670"/>
          </a:solidFill>
          <a:ln>
            <a:solidFill>
              <a:schemeClr val="bg1">
                <a:lumMod val="75000"/>
              </a:schemeClr>
            </a:solidFill>
          </a:ln>
          <a:scene3d>
            <a:camera prst="orthographicFront"/>
            <a:lightRig rig="threePt" dir="t"/>
          </a:scene3d>
          <a:sp3d>
            <a:bevelT/>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4" name="Callout: Up Arrow 23">
            <a:extLst>
              <a:ext uri="{FF2B5EF4-FFF2-40B4-BE49-F238E27FC236}">
                <a16:creationId xmlns:a16="http://schemas.microsoft.com/office/drawing/2014/main" id="{99ADDC7E-3704-3B01-E269-EE39FEC82B63}"/>
              </a:ext>
            </a:extLst>
          </p:cNvPr>
          <p:cNvSpPr/>
          <p:nvPr/>
        </p:nvSpPr>
        <p:spPr>
          <a:xfrm>
            <a:off x="7941666" y="3577088"/>
            <a:ext cx="3431084" cy="1348872"/>
          </a:xfrm>
          <a:prstGeom prst="upArrowCallout">
            <a:avLst/>
          </a:prstGeom>
          <a:solidFill>
            <a:srgbClr val="AF713F"/>
          </a:solidFill>
          <a:ln>
            <a:solidFill>
              <a:schemeClr val="bg1">
                <a:lumMod val="75000"/>
              </a:schemeClr>
            </a:solidFill>
          </a:ln>
          <a:scene3d>
            <a:camera prst="orthographicFront"/>
            <a:lightRig rig="threePt" dir="t"/>
          </a:scene3d>
          <a:sp3d>
            <a:bevelT/>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ext 0"/>
          <p:cNvSpPr>
            <a:spLocks noGrp="1"/>
          </p:cNvSpPr>
          <p:nvPr>
            <p:ph type="title"/>
          </p:nvPr>
        </p:nvSpPr>
        <p:spPr>
          <a:xfrm>
            <a:off x="812800" y="812800"/>
            <a:ext cx="10883392" cy="807641"/>
          </a:xfrm>
          <a:prstGeom prst="rect">
            <a:avLst/>
          </a:prstGeom>
          <a:noFill/>
          <a:ln/>
        </p:spPr>
        <p:txBody>
          <a:bodyPr wrap="square" lIns="0" tIns="0" rIns="0" bIns="0" rtlCol="0" anchor="t">
            <a:normAutofit/>
          </a:bodyPr>
          <a:lstStyle/>
          <a:p>
            <a:pPr marL="0" indent="0" algn="l">
              <a:lnSpc>
                <a:spcPts val="3080"/>
              </a:lnSpc>
              <a:buNone/>
            </a:pPr>
            <a:r>
              <a:rPr lang="en-US" sz="2800" b="1" i="0" dirty="0">
                <a:solidFill>
                  <a:srgbClr val="12262E"/>
                </a:solidFill>
                <a:latin typeface="Georgia" pitchFamily="18" charset="0"/>
                <a:ea typeface="Georgia" pitchFamily="18" charset="-122"/>
                <a:cs typeface="Georgia" pitchFamily="18" charset="-120"/>
              </a:rPr>
              <a:t>Treat three targets separately, and judge each by its own outcome</a:t>
            </a:r>
            <a:endParaRPr lang="en-US" sz="2800" dirty="0">
              <a:latin typeface="Georgia" charset="0"/>
              <a:ea typeface="Georgia" charset="0"/>
              <a:cs typeface="Georgia" charset="0"/>
            </a:endParaRPr>
          </a:p>
        </p:txBody>
      </p:sp>
      <p:sp>
        <p:nvSpPr>
          <p:cNvPr id="3" name="Shape 1"/>
          <p:cNvSpPr/>
          <p:nvPr/>
        </p:nvSpPr>
        <p:spPr>
          <a:xfrm>
            <a:off x="815975" y="1750616"/>
            <a:ext cx="3431084" cy="1786037"/>
          </a:xfrm>
          <a:prstGeom prst="roundRect">
            <a:avLst>
              <a:gd name="adj" fmla="val 3609"/>
            </a:avLst>
          </a:prstGeom>
          <a:solidFill>
            <a:srgbClr val="FBFAF6"/>
          </a:solidFill>
          <a:ln w="6350">
            <a:solidFill>
              <a:srgbClr val="DCD7C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12262E"/>
              </a:solidFill>
              <a:effectLst/>
              <a:uLnTx/>
              <a:uFillTx/>
              <a:latin typeface="Arial"/>
              <a:ea typeface="+mn-ea"/>
              <a:cs typeface="+mn-cs"/>
            </a:endParaRPr>
          </a:p>
        </p:txBody>
      </p:sp>
      <p:sp>
        <p:nvSpPr>
          <p:cNvPr id="4" name="Text 2"/>
          <p:cNvSpPr/>
          <p:nvPr/>
        </p:nvSpPr>
        <p:spPr>
          <a:xfrm>
            <a:off x="996950" y="1918891"/>
            <a:ext cx="3161208"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0" cap="none" spc="100" normalizeH="0" baseline="0" noProof="0" dirty="0">
                <a:ln>
                  <a:noFill/>
                </a:ln>
                <a:solidFill>
                  <a:srgbClr val="12262E"/>
                </a:solidFill>
                <a:effectLst/>
                <a:uLnTx/>
                <a:uFillTx/>
                <a:latin typeface="Arial" pitchFamily="34" charset="0"/>
                <a:ea typeface="Arial" pitchFamily="34" charset="-122"/>
                <a:cs typeface="Arial" pitchFamily="34" charset="-120"/>
              </a:rPr>
              <a:t>1 · THE DISEASE PROCESS</a:t>
            </a:r>
            <a:endParaRPr kumimoji="0" lang="en-US" sz="1200" b="0" i="0" u="none" strike="noStrike" kern="1200" cap="none" spc="0" normalizeH="0" baseline="0" noProof="0" dirty="0">
              <a:ln>
                <a:noFill/>
              </a:ln>
              <a:solidFill>
                <a:srgbClr val="12262E"/>
              </a:solidFill>
              <a:effectLst/>
              <a:uLnTx/>
              <a:uFillTx/>
              <a:latin typeface="Arial" charset="0"/>
              <a:ea typeface="Arial" charset="0"/>
              <a:cs typeface="Arial" charset="0"/>
            </a:endParaRPr>
          </a:p>
        </p:txBody>
      </p:sp>
      <p:sp>
        <p:nvSpPr>
          <p:cNvPr id="5" name="Text 3"/>
          <p:cNvSpPr/>
          <p:nvPr/>
        </p:nvSpPr>
        <p:spPr>
          <a:xfrm>
            <a:off x="996950" y="2330959"/>
            <a:ext cx="3161208" cy="28446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2040"/>
              </a:lnSpc>
              <a:spcBef>
                <a:spcPts val="0"/>
              </a:spcBef>
              <a:spcAft>
                <a:spcPts val="0"/>
              </a:spcAft>
              <a:buClrTx/>
              <a:buSzTx/>
              <a:buFontTx/>
              <a:buNone/>
              <a:tabLst/>
              <a:defRPr/>
            </a:pPr>
            <a:r>
              <a:rPr kumimoji="0" lang="en-US" sz="1700" b="1" i="0" u="none" strike="noStrike" kern="1200" cap="none" spc="0" normalizeH="0" baseline="0" noProof="0" dirty="0">
                <a:ln>
                  <a:noFill/>
                </a:ln>
                <a:solidFill>
                  <a:srgbClr val="12262E"/>
                </a:solidFill>
                <a:effectLst/>
                <a:uLnTx/>
                <a:uFillTx/>
                <a:latin typeface="Georgia" pitchFamily="18" charset="0"/>
                <a:ea typeface="Georgia" pitchFamily="18" charset="-122"/>
                <a:cs typeface="Georgia" pitchFamily="18" charset="-120"/>
              </a:rPr>
              <a:t>Slow progression</a:t>
            </a:r>
            <a:endParaRPr kumimoji="0" lang="en-US" sz="1700" b="0" i="0" u="none" strike="noStrike" kern="1200" cap="none" spc="0" normalizeH="0" baseline="0" noProof="0" dirty="0">
              <a:ln>
                <a:noFill/>
              </a:ln>
              <a:solidFill>
                <a:srgbClr val="12262E"/>
              </a:solidFill>
              <a:effectLst/>
              <a:uLnTx/>
              <a:uFillTx/>
              <a:latin typeface="Georgia" charset="0"/>
              <a:ea typeface="Georgia" charset="0"/>
              <a:cs typeface="Georgia" charset="0"/>
            </a:endParaRPr>
          </a:p>
        </p:txBody>
      </p:sp>
      <p:sp>
        <p:nvSpPr>
          <p:cNvPr id="6" name="Text 4"/>
          <p:cNvSpPr/>
          <p:nvPr/>
        </p:nvSpPr>
        <p:spPr>
          <a:xfrm>
            <a:off x="954087" y="2800487"/>
            <a:ext cx="3246934" cy="471091"/>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755"/>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5E6E74"/>
                </a:solidFill>
                <a:uLnTx/>
                <a:uFillTx/>
                <a:latin typeface="Arial" pitchFamily="34" charset="0"/>
                <a:ea typeface="Arial" pitchFamily="34" charset="-122"/>
                <a:cs typeface="Arial" pitchFamily="34" charset="-120"/>
              </a:rPr>
              <a:t>by death, transplant, decompensation</a:t>
            </a:r>
            <a:endParaRPr kumimoji="0" lang="en-US" sz="1400" b="1" i="0" u="none" strike="noStrike" kern="1200" cap="none" spc="0" normalizeH="0" baseline="0" noProof="0" dirty="0">
              <a:ln>
                <a:noFill/>
              </a:ln>
              <a:solidFill>
                <a:srgbClr val="12262E"/>
              </a:solidFill>
              <a:uLnTx/>
              <a:uFillTx/>
              <a:latin typeface="Arial" charset="0"/>
              <a:ea typeface="Arial" charset="0"/>
              <a:cs typeface="Arial" charset="0"/>
            </a:endParaRPr>
          </a:p>
        </p:txBody>
      </p:sp>
      <p:sp>
        <p:nvSpPr>
          <p:cNvPr id="7" name="Text 5"/>
          <p:cNvSpPr/>
          <p:nvPr/>
        </p:nvSpPr>
        <p:spPr>
          <a:xfrm>
            <a:off x="885239" y="4227406"/>
            <a:ext cx="3246934" cy="689319"/>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755"/>
              </a:lnSpc>
              <a:spcBef>
                <a:spcPts val="0"/>
              </a:spcBef>
              <a:spcAft>
                <a:spcPts val="0"/>
              </a:spcAft>
              <a:buClrTx/>
              <a:buSzTx/>
              <a:buFontTx/>
              <a:buNone/>
              <a:tabLst/>
              <a:defRPr/>
            </a:pPr>
            <a:r>
              <a:rPr kumimoji="0" lang="en-US" sz="13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Arial" pitchFamily="34" charset="0"/>
                <a:ea typeface="Arial" pitchFamily="34" charset="-122"/>
                <a:cs typeface="Arial" pitchFamily="34" charset="-120"/>
              </a:rPr>
              <a:t>UDCA in PBC; drainage when obstructed</a:t>
            </a:r>
          </a:p>
          <a:p>
            <a:pPr lvl="0">
              <a:lnSpc>
                <a:spcPts val="1755"/>
              </a:lnSpc>
              <a:defRPr/>
            </a:pPr>
            <a:r>
              <a:rPr lang="en-US" sz="1300" b="1" dirty="0">
                <a:solidFill>
                  <a:schemeClr val="bg1"/>
                </a:solidFill>
                <a:effectLst>
                  <a:outerShdw blurRad="38100" dist="38100" dir="2700000" algn="tl">
                    <a:srgbClr val="000000">
                      <a:alpha val="43137"/>
                    </a:srgbClr>
                  </a:outerShdw>
                </a:effectLst>
                <a:latin typeface="Arial" pitchFamily="34" charset="0"/>
                <a:ea typeface="Arial" charset="0"/>
                <a:cs typeface="Arial" pitchFamily="34" charset="-120"/>
              </a:rPr>
              <a:t>? PPAR in the future</a:t>
            </a:r>
            <a:endParaRPr kumimoji="0" lang="en-US" sz="13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Arial" charset="0"/>
              <a:ea typeface="Arial" charset="0"/>
              <a:cs typeface="Arial" charset="0"/>
            </a:endParaRPr>
          </a:p>
        </p:txBody>
      </p:sp>
      <p:sp>
        <p:nvSpPr>
          <p:cNvPr id="8" name="Shape 6"/>
          <p:cNvSpPr/>
          <p:nvPr/>
        </p:nvSpPr>
        <p:spPr>
          <a:xfrm>
            <a:off x="4380409" y="1750616"/>
            <a:ext cx="3431183" cy="1786037"/>
          </a:xfrm>
          <a:prstGeom prst="roundRect">
            <a:avLst>
              <a:gd name="adj" fmla="val 3609"/>
            </a:avLst>
          </a:prstGeom>
          <a:solidFill>
            <a:srgbClr val="FBFAF6"/>
          </a:solidFill>
          <a:ln w="6350">
            <a:solidFill>
              <a:srgbClr val="DCD7C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12262E"/>
              </a:solidFill>
              <a:effectLst/>
              <a:uLnTx/>
              <a:uFillTx/>
              <a:latin typeface="Arial"/>
              <a:ea typeface="+mn-ea"/>
              <a:cs typeface="+mn-cs"/>
            </a:endParaRPr>
          </a:p>
        </p:txBody>
      </p:sp>
      <p:sp>
        <p:nvSpPr>
          <p:cNvPr id="9" name="Text 7"/>
          <p:cNvSpPr/>
          <p:nvPr/>
        </p:nvSpPr>
        <p:spPr>
          <a:xfrm>
            <a:off x="4561384" y="1918891"/>
            <a:ext cx="3161310"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0" cap="none" spc="100" normalizeH="0" baseline="0" noProof="0" dirty="0">
                <a:ln>
                  <a:noFill/>
                </a:ln>
                <a:solidFill>
                  <a:srgbClr val="0E6670"/>
                </a:solidFill>
                <a:effectLst/>
                <a:uLnTx/>
                <a:uFillTx/>
                <a:latin typeface="Arial" pitchFamily="34" charset="0"/>
                <a:ea typeface="Arial" pitchFamily="34" charset="-122"/>
                <a:cs typeface="Arial" pitchFamily="34" charset="-120"/>
              </a:rPr>
              <a:t>2 · THE BILE ACID BURDEN</a:t>
            </a:r>
            <a:endParaRPr kumimoji="0" lang="en-US" sz="1200" b="0" i="0" u="none" strike="noStrike" kern="1200" cap="none" spc="0" normalizeH="0" baseline="0" noProof="0" dirty="0">
              <a:ln>
                <a:noFill/>
              </a:ln>
              <a:solidFill>
                <a:srgbClr val="12262E"/>
              </a:solidFill>
              <a:effectLst/>
              <a:uLnTx/>
              <a:uFillTx/>
              <a:latin typeface="Arial" charset="0"/>
              <a:ea typeface="Arial" charset="0"/>
              <a:cs typeface="Arial" charset="0"/>
            </a:endParaRPr>
          </a:p>
        </p:txBody>
      </p:sp>
      <p:sp>
        <p:nvSpPr>
          <p:cNvPr id="10" name="Text 8"/>
          <p:cNvSpPr/>
          <p:nvPr/>
        </p:nvSpPr>
        <p:spPr>
          <a:xfrm>
            <a:off x="4561384" y="2330959"/>
            <a:ext cx="3247033" cy="28446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2040"/>
              </a:lnSpc>
              <a:spcBef>
                <a:spcPts val="0"/>
              </a:spcBef>
              <a:spcAft>
                <a:spcPts val="0"/>
              </a:spcAft>
              <a:buClrTx/>
              <a:buSzTx/>
              <a:buFontTx/>
              <a:buNone/>
              <a:tabLst/>
              <a:defRPr/>
            </a:pPr>
            <a:r>
              <a:rPr kumimoji="0" lang="en-US" sz="1700" b="1" i="0" u="none" strike="noStrike" kern="1200" cap="none" spc="0" normalizeH="0" baseline="0" noProof="0" dirty="0">
                <a:ln>
                  <a:noFill/>
                </a:ln>
                <a:solidFill>
                  <a:srgbClr val="12262E"/>
                </a:solidFill>
                <a:effectLst/>
                <a:uLnTx/>
                <a:uFillTx/>
                <a:latin typeface="Georgia" pitchFamily="18" charset="0"/>
                <a:ea typeface="Georgia" pitchFamily="18" charset="-122"/>
                <a:cs typeface="Georgia" pitchFamily="18" charset="-120"/>
              </a:rPr>
              <a:t>Reduce toxicity or pool size</a:t>
            </a:r>
            <a:endParaRPr kumimoji="0" lang="en-US" sz="1700" b="0" i="0" u="none" strike="noStrike" kern="1200" cap="none" spc="0" normalizeH="0" baseline="0" noProof="0" dirty="0">
              <a:ln>
                <a:noFill/>
              </a:ln>
              <a:solidFill>
                <a:srgbClr val="12262E"/>
              </a:solidFill>
              <a:effectLst/>
              <a:uLnTx/>
              <a:uFillTx/>
              <a:latin typeface="Georgia" charset="0"/>
              <a:ea typeface="Georgia" charset="0"/>
              <a:cs typeface="Georgia" charset="0"/>
            </a:endParaRPr>
          </a:p>
        </p:txBody>
      </p:sp>
      <p:sp>
        <p:nvSpPr>
          <p:cNvPr id="11" name="Text 9"/>
          <p:cNvSpPr/>
          <p:nvPr/>
        </p:nvSpPr>
        <p:spPr>
          <a:xfrm>
            <a:off x="4561384" y="2800487"/>
            <a:ext cx="3161310" cy="471091"/>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755"/>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5E6E74"/>
                </a:solidFill>
                <a:uLnTx/>
                <a:uFillTx/>
                <a:latin typeface="Arial" pitchFamily="34" charset="0"/>
                <a:ea typeface="Arial" pitchFamily="34" charset="-122"/>
                <a:cs typeface="Arial" pitchFamily="34" charset="-120"/>
              </a:rPr>
              <a:t>by ALP, serum bile acids, histology</a:t>
            </a:r>
            <a:endParaRPr kumimoji="0" lang="en-US" sz="1400" b="1" i="0" u="none" strike="noStrike" kern="1200" cap="none" spc="0" normalizeH="0" baseline="0" noProof="0" dirty="0">
              <a:ln>
                <a:noFill/>
              </a:ln>
              <a:solidFill>
                <a:srgbClr val="12262E"/>
              </a:solidFill>
              <a:uLnTx/>
              <a:uFillTx/>
              <a:latin typeface="Arial" charset="0"/>
              <a:ea typeface="Arial" charset="0"/>
              <a:cs typeface="Arial" charset="0"/>
            </a:endParaRPr>
          </a:p>
        </p:txBody>
      </p:sp>
      <p:sp>
        <p:nvSpPr>
          <p:cNvPr id="12" name="Text 10"/>
          <p:cNvSpPr/>
          <p:nvPr/>
        </p:nvSpPr>
        <p:spPr>
          <a:xfrm>
            <a:off x="4512120" y="4348063"/>
            <a:ext cx="3161310" cy="248245"/>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755"/>
              </a:lnSpc>
              <a:spcBef>
                <a:spcPts val="0"/>
              </a:spcBef>
              <a:spcAft>
                <a:spcPts val="0"/>
              </a:spcAft>
              <a:buClrTx/>
              <a:buSzTx/>
              <a:buFontTx/>
              <a:buNone/>
              <a:tabLst/>
              <a:defRPr/>
            </a:pPr>
            <a:r>
              <a:rPr kumimoji="0" lang="en-US" sz="13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Arial" pitchFamily="34" charset="0"/>
                <a:ea typeface="Arial" pitchFamily="34" charset="-122"/>
                <a:cs typeface="Arial" pitchFamily="34" charset="-120"/>
              </a:rPr>
              <a:t>PPAR agonists, fibrates, IBAT inhibitors</a:t>
            </a:r>
            <a:endParaRPr kumimoji="0" lang="en-US" sz="13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Arial" charset="0"/>
              <a:ea typeface="Arial" charset="0"/>
              <a:cs typeface="Arial" charset="0"/>
            </a:endParaRPr>
          </a:p>
        </p:txBody>
      </p:sp>
      <p:sp>
        <p:nvSpPr>
          <p:cNvPr id="13" name="Shape 11"/>
          <p:cNvSpPr/>
          <p:nvPr/>
        </p:nvSpPr>
        <p:spPr>
          <a:xfrm>
            <a:off x="7944941" y="1750616"/>
            <a:ext cx="3431084" cy="1786037"/>
          </a:xfrm>
          <a:prstGeom prst="roundRect">
            <a:avLst>
              <a:gd name="adj" fmla="val 3609"/>
            </a:avLst>
          </a:prstGeom>
          <a:solidFill>
            <a:srgbClr val="FBFAF6"/>
          </a:solidFill>
          <a:ln w="6350">
            <a:solidFill>
              <a:srgbClr val="DCD7C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12262E"/>
              </a:solidFill>
              <a:effectLst/>
              <a:uLnTx/>
              <a:uFillTx/>
              <a:latin typeface="Arial"/>
              <a:ea typeface="+mn-ea"/>
              <a:cs typeface="+mn-cs"/>
            </a:endParaRPr>
          </a:p>
        </p:txBody>
      </p:sp>
      <p:sp>
        <p:nvSpPr>
          <p:cNvPr id="14" name="Text 12"/>
          <p:cNvSpPr/>
          <p:nvPr/>
        </p:nvSpPr>
        <p:spPr>
          <a:xfrm>
            <a:off x="8125916" y="1918891"/>
            <a:ext cx="3161208"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0" cap="none" spc="100" normalizeH="0" baseline="0" noProof="0" dirty="0">
                <a:ln>
                  <a:noFill/>
                </a:ln>
                <a:solidFill>
                  <a:srgbClr val="9A4A0B"/>
                </a:solidFill>
                <a:effectLst/>
                <a:uLnTx/>
                <a:uFillTx/>
                <a:latin typeface="Arial" pitchFamily="34" charset="0"/>
                <a:ea typeface="Arial" pitchFamily="34" charset="-122"/>
                <a:cs typeface="Arial" pitchFamily="34" charset="-120"/>
              </a:rPr>
              <a:t>3 · THE SYMPTOMS</a:t>
            </a:r>
            <a:endParaRPr kumimoji="0" lang="en-US" sz="1200" b="0" i="0" u="none" strike="noStrike" kern="1200" cap="none" spc="0" normalizeH="0" baseline="0" noProof="0" dirty="0">
              <a:ln>
                <a:noFill/>
              </a:ln>
              <a:solidFill>
                <a:srgbClr val="12262E"/>
              </a:solidFill>
              <a:effectLst/>
              <a:uLnTx/>
              <a:uFillTx/>
              <a:latin typeface="Arial" charset="0"/>
              <a:ea typeface="Arial" charset="0"/>
              <a:cs typeface="Arial" charset="0"/>
            </a:endParaRPr>
          </a:p>
        </p:txBody>
      </p:sp>
      <p:sp>
        <p:nvSpPr>
          <p:cNvPr id="15" name="Text 13"/>
          <p:cNvSpPr/>
          <p:nvPr/>
        </p:nvSpPr>
        <p:spPr>
          <a:xfrm>
            <a:off x="8125916" y="2330959"/>
            <a:ext cx="3161208" cy="28446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2040"/>
              </a:lnSpc>
              <a:spcBef>
                <a:spcPts val="0"/>
              </a:spcBef>
              <a:spcAft>
                <a:spcPts val="0"/>
              </a:spcAft>
              <a:buClrTx/>
              <a:buSzTx/>
              <a:buFontTx/>
              <a:buNone/>
              <a:tabLst/>
              <a:defRPr/>
            </a:pPr>
            <a:r>
              <a:rPr kumimoji="0" lang="en-US" sz="1700" b="1" i="0" u="none" strike="noStrike" kern="1200" cap="none" spc="0" normalizeH="0" baseline="0" noProof="0" dirty="0">
                <a:ln>
                  <a:noFill/>
                </a:ln>
                <a:solidFill>
                  <a:srgbClr val="12262E"/>
                </a:solidFill>
                <a:effectLst/>
                <a:uLnTx/>
                <a:uFillTx/>
                <a:latin typeface="Georgia" pitchFamily="18" charset="0"/>
                <a:ea typeface="Georgia" pitchFamily="18" charset="-122"/>
                <a:cs typeface="Georgia" pitchFamily="18" charset="-120"/>
              </a:rPr>
              <a:t>Relieve itch and fatigue</a:t>
            </a:r>
            <a:endParaRPr kumimoji="0" lang="en-US" sz="1700" b="0" i="0" u="none" strike="noStrike" kern="1200" cap="none" spc="0" normalizeH="0" baseline="0" noProof="0" dirty="0">
              <a:ln>
                <a:noFill/>
              </a:ln>
              <a:solidFill>
                <a:srgbClr val="12262E"/>
              </a:solidFill>
              <a:effectLst/>
              <a:uLnTx/>
              <a:uFillTx/>
              <a:latin typeface="Georgia" charset="0"/>
              <a:ea typeface="Georgia" charset="0"/>
              <a:cs typeface="Georgia" charset="0"/>
            </a:endParaRPr>
          </a:p>
        </p:txBody>
      </p:sp>
      <p:sp>
        <p:nvSpPr>
          <p:cNvPr id="16" name="Text 14"/>
          <p:cNvSpPr/>
          <p:nvPr/>
        </p:nvSpPr>
        <p:spPr>
          <a:xfrm>
            <a:off x="8125916" y="2800487"/>
            <a:ext cx="3161208" cy="471091"/>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755"/>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5E6E74"/>
                </a:solidFill>
                <a:uLnTx/>
                <a:uFillTx/>
                <a:latin typeface="Arial" pitchFamily="34" charset="0"/>
                <a:ea typeface="Arial" pitchFamily="34" charset="-122"/>
                <a:cs typeface="Arial" pitchFamily="34" charset="-120"/>
              </a:rPr>
              <a:t>by validated patient-reported scores</a:t>
            </a:r>
            <a:endParaRPr kumimoji="0" lang="en-US" sz="1400" b="1" i="0" u="none" strike="noStrike" kern="1200" cap="none" spc="0" normalizeH="0" baseline="0" noProof="0" dirty="0">
              <a:ln>
                <a:noFill/>
              </a:ln>
              <a:solidFill>
                <a:srgbClr val="12262E"/>
              </a:solidFill>
              <a:uLnTx/>
              <a:uFillTx/>
              <a:latin typeface="Arial" charset="0"/>
              <a:ea typeface="Arial" charset="0"/>
              <a:cs typeface="Arial" charset="0"/>
            </a:endParaRPr>
          </a:p>
        </p:txBody>
      </p:sp>
      <p:sp>
        <p:nvSpPr>
          <p:cNvPr id="17" name="Text 15"/>
          <p:cNvSpPr/>
          <p:nvPr/>
        </p:nvSpPr>
        <p:spPr>
          <a:xfrm>
            <a:off x="8145553" y="4236641"/>
            <a:ext cx="3161208" cy="471091"/>
          </a:xfrm>
          <a:prstGeom prst="rect">
            <a:avLst/>
          </a:prstGeom>
          <a:noFill/>
          <a:ln/>
        </p:spPr>
        <p:txBody>
          <a:bodyPr wrap="square" lIns="0" tIns="0" rIns="0" bIns="0" rtlCol="0" anchor="t">
            <a:normAutofit/>
          </a:bodyPr>
          <a:lstStyle/>
          <a:p>
            <a:pPr lvl="0">
              <a:lnSpc>
                <a:spcPts val="1755"/>
              </a:lnSpc>
              <a:defRPr/>
            </a:pPr>
            <a:r>
              <a:rPr kumimoji="0" lang="en-US" sz="13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Arial" pitchFamily="34" charset="0"/>
                <a:ea typeface="Arial" pitchFamily="34" charset="-122"/>
                <a:cs typeface="Arial" pitchFamily="34" charset="-120"/>
              </a:rPr>
              <a:t>Sequestrants, rifampicin, naltrexone, sertraline, IBAT inhibitors &amp;</a:t>
            </a:r>
            <a:r>
              <a:rPr lang="en-US" sz="1300" b="1" dirty="0">
                <a:solidFill>
                  <a:schemeClr val="bg1"/>
                </a:solidFill>
                <a:effectLst>
                  <a:outerShdw blurRad="38100" dist="38100" dir="2700000" algn="tl">
                    <a:srgbClr val="000000">
                      <a:alpha val="43137"/>
                    </a:srgbClr>
                  </a:outerShdw>
                </a:effectLst>
                <a:latin typeface="Arial" pitchFamily="34" charset="0"/>
                <a:ea typeface="Arial" pitchFamily="34" charset="-122"/>
                <a:cs typeface="Arial" pitchFamily="34" charset="-120"/>
              </a:rPr>
              <a:t> PPAR</a:t>
            </a:r>
            <a:endParaRPr kumimoji="0" lang="en-US" sz="13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Arial" charset="0"/>
              <a:ea typeface="Arial" charset="0"/>
              <a:cs typeface="Arial" charset="0"/>
            </a:endParaRPr>
          </a:p>
        </p:txBody>
      </p:sp>
      <p:sp>
        <p:nvSpPr>
          <p:cNvPr id="19" name="Text 17"/>
          <p:cNvSpPr/>
          <p:nvPr/>
        </p:nvSpPr>
        <p:spPr>
          <a:xfrm>
            <a:off x="812800" y="6238280"/>
            <a:ext cx="9483725" cy="238720"/>
          </a:xfrm>
          <a:prstGeom prst="rect">
            <a:avLst/>
          </a:prstGeom>
          <a:noFill/>
          <a:ln/>
        </p:spPr>
        <p:txBody>
          <a:bodyPr wrap="square" lIns="0" tIns="0" rIns="0" bIns="0" rtlCol="0" anchor="t">
            <a:normAutofit/>
          </a:bodyPr>
          <a:lstStyle/>
          <a:p>
            <a:pPr lvl="0">
              <a:lnSpc>
                <a:spcPts val="1680"/>
              </a:lnSpc>
              <a:defRPr/>
            </a:pPr>
            <a:r>
              <a:rPr lang="en-US" sz="1200" dirty="0">
                <a:solidFill>
                  <a:srgbClr val="5E6E74"/>
                </a:solidFill>
                <a:latin typeface="Arial" pitchFamily="34" charset="0"/>
                <a:ea typeface="Arial" pitchFamily="34" charset="-122"/>
                <a:cs typeface="Arial" pitchFamily="34" charset="-120"/>
              </a:rPr>
              <a:t>Thompson R, Vilarinho S, Miquel R ... Challenges in the diagnosis and treatment of genetic cholestasis in adults JHEP Reports, 2025; 8</a:t>
            </a: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6F3EC"/>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812800" y="812800"/>
            <a:ext cx="10883392" cy="416520"/>
          </a:xfrm>
          <a:prstGeom prst="rect">
            <a:avLst/>
          </a:prstGeom>
          <a:noFill/>
          <a:ln/>
        </p:spPr>
        <p:txBody>
          <a:bodyPr wrap="square" lIns="0" tIns="0" rIns="0" bIns="0" rtlCol="0" anchor="t">
            <a:normAutofit/>
          </a:bodyPr>
          <a:lstStyle/>
          <a:p>
            <a:pPr marL="0" indent="0" algn="l">
              <a:lnSpc>
                <a:spcPts val="3080"/>
              </a:lnSpc>
              <a:buNone/>
            </a:pPr>
            <a:r>
              <a:rPr lang="en-US" sz="2800" b="1" i="0" dirty="0">
                <a:solidFill>
                  <a:srgbClr val="12262E"/>
                </a:solidFill>
                <a:latin typeface="Georgia" pitchFamily="18" charset="0"/>
                <a:ea typeface="Georgia" pitchFamily="18" charset="-122"/>
                <a:cs typeface="Georgia" pitchFamily="18" charset="-120"/>
              </a:rPr>
              <a:t>UDCA: The easy answer</a:t>
            </a:r>
            <a:endParaRPr lang="en-US" sz="2800" dirty="0">
              <a:latin typeface="Georgia" charset="0"/>
              <a:ea typeface="Georgia" charset="0"/>
              <a:cs typeface="Georgia" charset="0"/>
            </a:endParaRPr>
          </a:p>
        </p:txBody>
      </p:sp>
      <p:graphicFrame>
        <p:nvGraphicFramePr>
          <p:cNvPr id="4" name="Table 0"/>
          <p:cNvGraphicFramePr>
            <a:graphicFrameLocks noGrp="1"/>
          </p:cNvGraphicFramePr>
          <p:nvPr>
            <p:extLst>
              <p:ext uri="{D42A27DB-BD31-4B8C-83A1-F6EECF244321}">
                <p14:modId xmlns:p14="http://schemas.microsoft.com/office/powerpoint/2010/main" val="2589451004"/>
              </p:ext>
            </p:extLst>
          </p:nvPr>
        </p:nvGraphicFramePr>
        <p:xfrm>
          <a:off x="825500" y="1778595"/>
          <a:ext cx="10566400" cy="2442626"/>
        </p:xfrm>
        <a:graphic>
          <a:graphicData uri="http://schemas.openxmlformats.org/drawingml/2006/table">
            <a:tbl>
              <a:tblPr/>
              <a:tblGrid>
                <a:gridCol w="2324608">
                  <a:extLst>
                    <a:ext uri="{9D8B030D-6E8A-4147-A177-3AD203B41FA5}">
                      <a16:colId xmlns:a16="http://schemas.microsoft.com/office/drawing/2014/main" val="20000"/>
                    </a:ext>
                  </a:extLst>
                </a:gridCol>
                <a:gridCol w="5071872">
                  <a:extLst>
                    <a:ext uri="{9D8B030D-6E8A-4147-A177-3AD203B41FA5}">
                      <a16:colId xmlns:a16="http://schemas.microsoft.com/office/drawing/2014/main" val="20001"/>
                    </a:ext>
                  </a:extLst>
                </a:gridCol>
                <a:gridCol w="3169920">
                  <a:extLst>
                    <a:ext uri="{9D8B030D-6E8A-4147-A177-3AD203B41FA5}">
                      <a16:colId xmlns:a16="http://schemas.microsoft.com/office/drawing/2014/main" val="20002"/>
                    </a:ext>
                  </a:extLst>
                </a:gridCol>
              </a:tblGrid>
              <a:tr h="432362">
                <a:tc>
                  <a:txBody>
                    <a:bodyPr/>
                    <a:lstStyle/>
                    <a:p>
                      <a:pPr marL="0" indent="0">
                        <a:lnSpc>
                          <a:spcPts val="1820"/>
                        </a:lnSpc>
                        <a:buNone/>
                      </a:pPr>
                      <a:r>
                        <a:rPr lang="en-US" sz="1600" b="1" dirty="0">
                          <a:solidFill>
                            <a:srgbClr val="12262E"/>
                          </a:solidFill>
                          <a:latin typeface="Arial" pitchFamily="34" charset="0"/>
                          <a:ea typeface="Arial" pitchFamily="34" charset="-122"/>
                          <a:cs typeface="Arial" pitchFamily="34" charset="-120"/>
                        </a:rPr>
                        <a:t>Setting</a:t>
                      </a:r>
                      <a:endParaRPr lang="en-US" sz="1600" dirty="0">
                        <a:latin typeface="Arial" charset="0"/>
                        <a:ea typeface="Arial" charset="0"/>
                        <a:cs typeface="Arial" charset="0"/>
                      </a:endParaRPr>
                    </a:p>
                  </a:txBody>
                  <a:tcPr marL="57785" marR="57785" marT="57785" marB="57785">
                    <a:lnL w="12700" cap="flat" cmpd="sng" algn="ctr">
                      <a:solidFill>
                        <a:srgbClr val="C4C2BC"/>
                      </a:solidFill>
                      <a:prstDash val="solid"/>
                      <a:round/>
                      <a:headEnd type="none" w="med" len="med"/>
                      <a:tailEnd type="none" w="med" len="med"/>
                    </a:lnL>
                    <a:lnR w="12700" cap="flat" cmpd="sng" algn="ctr">
                      <a:solidFill>
                        <a:srgbClr val="B6B4AF"/>
                      </a:solidFill>
                      <a:prstDash val="solid"/>
                      <a:round/>
                      <a:headEnd type="none" w="med" len="med"/>
                      <a:tailEnd type="none" w="med" len="med"/>
                    </a:lnR>
                    <a:lnT w="12700" cap="flat" cmpd="sng" algn="ctr">
                      <a:solidFill>
                        <a:srgbClr val="C4C2BC"/>
                      </a:solidFill>
                      <a:prstDash val="solid"/>
                      <a:round/>
                      <a:headEnd type="none" w="med" len="med"/>
                      <a:tailEnd type="none" w="med" len="med"/>
                    </a:lnT>
                    <a:lnB w="12700" cap="flat" cmpd="sng" algn="ctr">
                      <a:solidFill>
                        <a:srgbClr val="B6B4AF"/>
                      </a:solidFill>
                      <a:prstDash val="solid"/>
                      <a:round/>
                      <a:headEnd type="none" w="med" len="med"/>
                      <a:tailEnd type="none" w="med" len="med"/>
                    </a:lnB>
                    <a:solidFill>
                      <a:srgbClr val="E4E1DB"/>
                    </a:solidFill>
                  </a:tcPr>
                </a:tc>
                <a:tc>
                  <a:txBody>
                    <a:bodyPr/>
                    <a:lstStyle/>
                    <a:p>
                      <a:pPr marL="0" indent="0">
                        <a:lnSpc>
                          <a:spcPts val="1820"/>
                        </a:lnSpc>
                        <a:buNone/>
                      </a:pPr>
                      <a:r>
                        <a:rPr lang="en-US" sz="1600" b="1" dirty="0">
                          <a:solidFill>
                            <a:srgbClr val="12262E"/>
                          </a:solidFill>
                          <a:latin typeface="Arial" pitchFamily="34" charset="0"/>
                          <a:ea typeface="Arial" pitchFamily="34" charset="-122"/>
                          <a:cs typeface="Arial" pitchFamily="34" charset="-120"/>
                        </a:rPr>
                        <a:t>Evidence</a:t>
                      </a:r>
                      <a:endParaRPr lang="en-US" sz="1600" dirty="0">
                        <a:latin typeface="Arial" charset="0"/>
                        <a:ea typeface="Arial" charset="0"/>
                        <a:cs typeface="Arial" charset="0"/>
                      </a:endParaRPr>
                    </a:p>
                  </a:txBody>
                  <a:tcPr marL="57785" marR="57785" marT="57785" marB="57785">
                    <a:lnL w="12700" cap="flat" cmpd="sng" algn="ctr">
                      <a:solidFill>
                        <a:srgbClr val="B6B4AF"/>
                      </a:solidFill>
                      <a:prstDash val="solid"/>
                      <a:round/>
                      <a:headEnd type="none" w="med" len="med"/>
                      <a:tailEnd type="none" w="med" len="med"/>
                    </a:lnL>
                    <a:lnR w="12700" cap="flat" cmpd="sng" algn="ctr">
                      <a:solidFill>
                        <a:srgbClr val="B6B4AF"/>
                      </a:solidFill>
                      <a:prstDash val="solid"/>
                      <a:round/>
                      <a:headEnd type="none" w="med" len="med"/>
                      <a:tailEnd type="none" w="med" len="med"/>
                    </a:lnR>
                    <a:lnT w="12700" cap="flat" cmpd="sng" algn="ctr">
                      <a:solidFill>
                        <a:srgbClr val="C4C2BC"/>
                      </a:solidFill>
                      <a:prstDash val="solid"/>
                      <a:round/>
                      <a:headEnd type="none" w="med" len="med"/>
                      <a:tailEnd type="none" w="med" len="med"/>
                    </a:lnT>
                    <a:lnB w="12700" cap="flat" cmpd="sng" algn="ctr">
                      <a:solidFill>
                        <a:srgbClr val="B6B4AF"/>
                      </a:solidFill>
                      <a:prstDash val="solid"/>
                      <a:round/>
                      <a:headEnd type="none" w="med" len="med"/>
                      <a:tailEnd type="none" w="med" len="med"/>
                    </a:lnB>
                    <a:solidFill>
                      <a:srgbClr val="E4E1DB"/>
                    </a:solidFill>
                  </a:tcPr>
                </a:tc>
                <a:tc>
                  <a:txBody>
                    <a:bodyPr/>
                    <a:lstStyle/>
                    <a:p>
                      <a:pPr marL="0" indent="0">
                        <a:lnSpc>
                          <a:spcPts val="1820"/>
                        </a:lnSpc>
                        <a:buNone/>
                      </a:pPr>
                      <a:r>
                        <a:rPr lang="en-US" sz="1600" b="1" dirty="0">
                          <a:solidFill>
                            <a:srgbClr val="12262E"/>
                          </a:solidFill>
                          <a:latin typeface="Arial" pitchFamily="34" charset="0"/>
                          <a:ea typeface="Arial" pitchFamily="34" charset="-122"/>
                          <a:cs typeface="Arial" pitchFamily="34" charset="-120"/>
                        </a:rPr>
                        <a:t>Position</a:t>
                      </a:r>
                      <a:endParaRPr lang="en-US" sz="1600" dirty="0">
                        <a:latin typeface="Arial" charset="0"/>
                        <a:ea typeface="Arial" charset="0"/>
                        <a:cs typeface="Arial" charset="0"/>
                      </a:endParaRPr>
                    </a:p>
                  </a:txBody>
                  <a:tcPr marL="57785" marR="57785" marT="57785" marB="57785">
                    <a:lnL w="12700" cap="flat" cmpd="sng" algn="ctr">
                      <a:solidFill>
                        <a:srgbClr val="B6B4AF"/>
                      </a:solidFill>
                      <a:prstDash val="solid"/>
                      <a:round/>
                      <a:headEnd type="none" w="med" len="med"/>
                      <a:tailEnd type="none" w="med" len="med"/>
                    </a:lnL>
                    <a:lnR w="12700" cap="flat" cmpd="sng" algn="ctr">
                      <a:solidFill>
                        <a:srgbClr val="B6B4AF"/>
                      </a:solidFill>
                      <a:prstDash val="solid"/>
                      <a:round/>
                      <a:headEnd type="none" w="med" len="med"/>
                      <a:tailEnd type="none" w="med" len="med"/>
                    </a:lnR>
                    <a:lnT w="12700" cap="flat" cmpd="sng" algn="ctr">
                      <a:solidFill>
                        <a:srgbClr val="C4C2BC"/>
                      </a:solidFill>
                      <a:prstDash val="solid"/>
                      <a:round/>
                      <a:headEnd type="none" w="med" len="med"/>
                      <a:tailEnd type="none" w="med" len="med"/>
                    </a:lnT>
                    <a:lnB w="12700" cap="flat" cmpd="sng" algn="ctr">
                      <a:solidFill>
                        <a:srgbClr val="B6B4AF"/>
                      </a:solidFill>
                      <a:prstDash val="solid"/>
                      <a:round/>
                      <a:headEnd type="none" w="med" len="med"/>
                      <a:tailEnd type="none" w="med" len="med"/>
                    </a:lnB>
                    <a:solidFill>
                      <a:srgbClr val="E4E1DB"/>
                    </a:solidFill>
                  </a:tcPr>
                </a:tc>
                <a:extLst>
                  <a:ext uri="{0D108BD9-81ED-4DB2-BD59-A6C34878D82A}">
                    <a16:rowId xmlns:a16="http://schemas.microsoft.com/office/drawing/2014/main" val="10000"/>
                  </a:ext>
                </a:extLst>
              </a:tr>
              <a:tr h="432362">
                <a:tc>
                  <a:txBody>
                    <a:bodyPr/>
                    <a:lstStyle/>
                    <a:p>
                      <a:pPr marL="0" indent="0">
                        <a:lnSpc>
                          <a:spcPts val="1820"/>
                        </a:lnSpc>
                        <a:buNone/>
                      </a:pPr>
                      <a:r>
                        <a:rPr lang="en-US" sz="1600" dirty="0">
                          <a:solidFill>
                            <a:srgbClr val="12262E"/>
                          </a:solidFill>
                          <a:latin typeface="Arial" pitchFamily="34" charset="0"/>
                          <a:ea typeface="Arial" pitchFamily="34" charset="-122"/>
                          <a:cs typeface="Arial" pitchFamily="34" charset="-120"/>
                        </a:rPr>
                        <a:t>PBC</a:t>
                      </a:r>
                      <a:endParaRPr lang="en-US" sz="1600" dirty="0">
                        <a:latin typeface="Arial" charset="0"/>
                        <a:ea typeface="Arial" charset="0"/>
                        <a:cs typeface="Arial" charset="0"/>
                      </a:endParaRPr>
                    </a:p>
                  </a:txBody>
                  <a:tcPr marL="57785" marR="57785" marT="57785" marB="57785">
                    <a:lnL w="12700" cap="flat" cmpd="sng" algn="ctr">
                      <a:solidFill>
                        <a:srgbClr val="C4C2BC"/>
                      </a:solidFill>
                      <a:prstDash val="solid"/>
                      <a:round/>
                      <a:headEnd type="none" w="med" len="med"/>
                      <a:tailEnd type="none" w="med" len="med"/>
                    </a:lnL>
                    <a:lnR w="12700" cap="flat" cmpd="sng" algn="ctr">
                      <a:solidFill>
                        <a:srgbClr val="C8C7C4"/>
                      </a:solidFill>
                      <a:prstDash val="solid"/>
                      <a:round/>
                      <a:headEnd type="none" w="med" len="med"/>
                      <a:tailEnd type="none" w="med" len="med"/>
                    </a:lnR>
                    <a:lnT w="12700" cap="flat" cmpd="sng" algn="ctr">
                      <a:solidFill>
                        <a:srgbClr val="B6B4AF"/>
                      </a:solidFill>
                      <a:prstDash val="solid"/>
                      <a:round/>
                      <a:headEnd type="none" w="med" len="med"/>
                      <a:tailEnd type="none" w="med" len="med"/>
                    </a:lnT>
                    <a:lnB w="12700" cap="flat" cmpd="sng" algn="ctr">
                      <a:solidFill>
                        <a:srgbClr val="C8C7C4"/>
                      </a:solidFill>
                      <a:prstDash val="solid"/>
                      <a:round/>
                      <a:headEnd type="none" w="med" len="med"/>
                      <a:tailEnd type="none" w="med" len="med"/>
                    </a:lnB>
                    <a:solidFill>
                      <a:srgbClr val="FBFAF6"/>
                    </a:solidFill>
                  </a:tcPr>
                </a:tc>
                <a:tc>
                  <a:txBody>
                    <a:bodyPr/>
                    <a:lstStyle/>
                    <a:p>
                      <a:pPr marL="0" indent="0">
                        <a:lnSpc>
                          <a:spcPts val="1820"/>
                        </a:lnSpc>
                        <a:buNone/>
                      </a:pPr>
                      <a:r>
                        <a:rPr lang="en-US" sz="1600" dirty="0">
                          <a:solidFill>
                            <a:srgbClr val="12262E"/>
                          </a:solidFill>
                          <a:latin typeface="Arial" pitchFamily="34" charset="0"/>
                          <a:ea typeface="Arial" pitchFamily="34" charset="-122"/>
                          <a:cs typeface="Arial" pitchFamily="34" charset="-120"/>
                        </a:rPr>
                        <a:t>Standard disease-directed first-line therapy</a:t>
                      </a:r>
                      <a:endParaRPr lang="en-US" sz="1600" dirty="0">
                        <a:latin typeface="Arial" charset="0"/>
                        <a:ea typeface="Arial" charset="0"/>
                        <a:cs typeface="Arial" charset="0"/>
                      </a:endParaRPr>
                    </a:p>
                  </a:txBody>
                  <a:tcPr marL="57785" marR="57785" marT="57785" marB="57785">
                    <a:lnL w="12700" cap="flat" cmpd="sng" algn="ctr">
                      <a:solidFill>
                        <a:srgbClr val="C8C7C4"/>
                      </a:solidFill>
                      <a:prstDash val="solid"/>
                      <a:round/>
                      <a:headEnd type="none" w="med" len="med"/>
                      <a:tailEnd type="none" w="med" len="med"/>
                    </a:lnL>
                    <a:lnR w="12700" cap="flat" cmpd="sng" algn="ctr">
                      <a:solidFill>
                        <a:srgbClr val="C8C7C4"/>
                      </a:solidFill>
                      <a:prstDash val="solid"/>
                      <a:round/>
                      <a:headEnd type="none" w="med" len="med"/>
                      <a:tailEnd type="none" w="med" len="med"/>
                    </a:lnR>
                    <a:lnT w="12700" cap="flat" cmpd="sng" algn="ctr">
                      <a:solidFill>
                        <a:srgbClr val="B6B4AF"/>
                      </a:solidFill>
                      <a:prstDash val="solid"/>
                      <a:round/>
                      <a:headEnd type="none" w="med" len="med"/>
                      <a:tailEnd type="none" w="med" len="med"/>
                    </a:lnT>
                    <a:lnB w="12700" cap="flat" cmpd="sng" algn="ctr">
                      <a:solidFill>
                        <a:srgbClr val="C8C7C4"/>
                      </a:solidFill>
                      <a:prstDash val="solid"/>
                      <a:round/>
                      <a:headEnd type="none" w="med" len="med"/>
                      <a:tailEnd type="none" w="med" len="med"/>
                    </a:lnB>
                    <a:solidFill>
                      <a:srgbClr val="FBFAF6"/>
                    </a:solidFill>
                  </a:tcPr>
                </a:tc>
                <a:tc>
                  <a:txBody>
                    <a:bodyPr/>
                    <a:lstStyle/>
                    <a:p>
                      <a:pPr marL="0" indent="0" algn="ctr">
                        <a:lnSpc>
                          <a:spcPts val="1820"/>
                        </a:lnSpc>
                        <a:buNone/>
                      </a:pPr>
                      <a:r>
                        <a:rPr lang="en-US" sz="1600" b="1" dirty="0">
                          <a:solidFill>
                            <a:srgbClr val="0E6670"/>
                          </a:solidFill>
                          <a:effectLst>
                            <a:outerShdw blurRad="38100" dist="38100" dir="2700000" algn="tl">
                              <a:srgbClr val="000000">
                                <a:alpha val="43137"/>
                              </a:srgbClr>
                            </a:outerShdw>
                          </a:effectLst>
                          <a:latin typeface="Arial" pitchFamily="34" charset="0"/>
                          <a:ea typeface="Arial" pitchFamily="34" charset="-122"/>
                          <a:cs typeface="Arial" pitchFamily="34" charset="-120"/>
                        </a:rPr>
                        <a:t>Established</a:t>
                      </a:r>
                      <a:endParaRPr lang="en-US" sz="1600" b="1" dirty="0">
                        <a:effectLst>
                          <a:outerShdw blurRad="38100" dist="38100" dir="2700000" algn="tl">
                            <a:srgbClr val="000000">
                              <a:alpha val="43137"/>
                            </a:srgbClr>
                          </a:outerShdw>
                        </a:effectLst>
                        <a:latin typeface="Arial" charset="0"/>
                        <a:ea typeface="Arial" charset="0"/>
                        <a:cs typeface="Arial" charset="0"/>
                      </a:endParaRPr>
                    </a:p>
                  </a:txBody>
                  <a:tcPr marL="57785" marR="57785" marT="57785" marB="57785">
                    <a:lnL w="12700" cap="flat" cmpd="sng" algn="ctr">
                      <a:solidFill>
                        <a:srgbClr val="C8C7C4"/>
                      </a:solidFill>
                      <a:prstDash val="solid"/>
                      <a:round/>
                      <a:headEnd type="none" w="med" len="med"/>
                      <a:tailEnd type="none" w="med" len="med"/>
                    </a:lnL>
                    <a:lnR w="12700" cap="flat" cmpd="sng" algn="ctr">
                      <a:solidFill>
                        <a:srgbClr val="C8C7C4"/>
                      </a:solidFill>
                      <a:prstDash val="solid"/>
                      <a:round/>
                      <a:headEnd type="none" w="med" len="med"/>
                      <a:tailEnd type="none" w="med" len="med"/>
                    </a:lnR>
                    <a:lnT w="12700" cap="flat" cmpd="sng" algn="ctr">
                      <a:solidFill>
                        <a:srgbClr val="B6B4AF"/>
                      </a:solidFill>
                      <a:prstDash val="solid"/>
                      <a:round/>
                      <a:headEnd type="none" w="med" len="med"/>
                      <a:tailEnd type="none" w="med" len="med"/>
                    </a:lnT>
                    <a:lnB w="12700" cap="flat" cmpd="sng" algn="ctr">
                      <a:solidFill>
                        <a:srgbClr val="C8C7C4"/>
                      </a:solidFill>
                      <a:prstDash val="solid"/>
                      <a:round/>
                      <a:headEnd type="none" w="med" len="med"/>
                      <a:tailEnd type="none" w="med" len="med"/>
                    </a:lnB>
                    <a:solidFill>
                      <a:srgbClr val="FBFAF6"/>
                    </a:solidFill>
                  </a:tcPr>
                </a:tc>
                <a:extLst>
                  <a:ext uri="{0D108BD9-81ED-4DB2-BD59-A6C34878D82A}">
                    <a16:rowId xmlns:a16="http://schemas.microsoft.com/office/drawing/2014/main" val="10001"/>
                  </a:ext>
                </a:extLst>
              </a:tr>
              <a:tr h="432362">
                <a:tc>
                  <a:txBody>
                    <a:bodyPr/>
                    <a:lstStyle/>
                    <a:p>
                      <a:pPr marL="0" indent="0">
                        <a:lnSpc>
                          <a:spcPts val="1820"/>
                        </a:lnSpc>
                        <a:buNone/>
                      </a:pPr>
                      <a:r>
                        <a:rPr lang="en-US" sz="1600" dirty="0">
                          <a:solidFill>
                            <a:srgbClr val="12262E"/>
                          </a:solidFill>
                          <a:latin typeface="Arial" pitchFamily="34" charset="0"/>
                          <a:ea typeface="Arial" pitchFamily="34" charset="-122"/>
                          <a:cs typeface="Arial" pitchFamily="34" charset="-120"/>
                        </a:rPr>
                        <a:t>ABCB4 disease</a:t>
                      </a:r>
                      <a:endParaRPr lang="en-US" sz="1600" dirty="0">
                        <a:latin typeface="Arial" charset="0"/>
                        <a:ea typeface="Arial" charset="0"/>
                        <a:cs typeface="Arial" charset="0"/>
                      </a:endParaRPr>
                    </a:p>
                  </a:txBody>
                  <a:tcPr marL="57785" marR="57785" marT="57785" marB="57785">
                    <a:lnL w="12700" cap="flat" cmpd="sng" algn="ctr">
                      <a:solidFill>
                        <a:srgbClr val="C4C2BC"/>
                      </a:solidFill>
                      <a:prstDash val="solid"/>
                      <a:round/>
                      <a:headEnd type="none" w="med" len="med"/>
                      <a:tailEnd type="none" w="med" len="med"/>
                    </a:lnL>
                    <a:lnR w="12700" cap="flat" cmpd="sng" algn="ctr">
                      <a:solidFill>
                        <a:srgbClr val="B5BFB8"/>
                      </a:solidFill>
                      <a:prstDash val="solid"/>
                      <a:round/>
                      <a:headEnd type="none" w="med" len="med"/>
                      <a:tailEnd type="none" w="med" len="med"/>
                    </a:lnR>
                    <a:lnT w="12700" cap="flat" cmpd="sng" algn="ctr">
                      <a:solidFill>
                        <a:srgbClr val="C8C7C4"/>
                      </a:solidFill>
                      <a:prstDash val="solid"/>
                      <a:round/>
                      <a:headEnd type="none" w="med" len="med"/>
                      <a:tailEnd type="none" w="med" len="med"/>
                    </a:lnT>
                    <a:lnB w="12700" cap="flat" cmpd="sng" algn="ctr">
                      <a:solidFill>
                        <a:srgbClr val="B5BFB8"/>
                      </a:solidFill>
                      <a:prstDash val="solid"/>
                      <a:round/>
                      <a:headEnd type="none" w="med" len="med"/>
                      <a:tailEnd type="none" w="med" len="med"/>
                    </a:lnB>
                    <a:solidFill>
                      <a:srgbClr val="E3EFE6"/>
                    </a:solidFill>
                  </a:tcPr>
                </a:tc>
                <a:tc>
                  <a:txBody>
                    <a:bodyPr/>
                    <a:lstStyle/>
                    <a:p>
                      <a:pPr marL="0" indent="0">
                        <a:lnSpc>
                          <a:spcPts val="1820"/>
                        </a:lnSpc>
                        <a:buNone/>
                      </a:pPr>
                      <a:r>
                        <a:rPr lang="en-US" sz="1600" dirty="0">
                          <a:solidFill>
                            <a:srgbClr val="12262E"/>
                          </a:solidFill>
                          <a:latin typeface="Arial" pitchFamily="34" charset="0"/>
                          <a:ea typeface="Arial" pitchFamily="34" charset="-122"/>
                          <a:cs typeface="Arial" pitchFamily="34" charset="-120"/>
                        </a:rPr>
                        <a:t>EASL strong recommendation; retrospective outcome data</a:t>
                      </a:r>
                      <a:endParaRPr lang="en-US" sz="1600" dirty="0">
                        <a:latin typeface="Arial" charset="0"/>
                        <a:ea typeface="Arial" charset="0"/>
                        <a:cs typeface="Arial" charset="0"/>
                      </a:endParaRPr>
                    </a:p>
                  </a:txBody>
                  <a:tcPr marL="57785" marR="57785" marT="57785" marB="57785">
                    <a:lnL w="12700" cap="flat" cmpd="sng" algn="ctr">
                      <a:solidFill>
                        <a:srgbClr val="B5BFB8"/>
                      </a:solidFill>
                      <a:prstDash val="solid"/>
                      <a:round/>
                      <a:headEnd type="none" w="med" len="med"/>
                      <a:tailEnd type="none" w="med" len="med"/>
                    </a:lnL>
                    <a:lnR w="12700" cap="flat" cmpd="sng" algn="ctr">
                      <a:solidFill>
                        <a:srgbClr val="B5BFB8"/>
                      </a:solidFill>
                      <a:prstDash val="solid"/>
                      <a:round/>
                      <a:headEnd type="none" w="med" len="med"/>
                      <a:tailEnd type="none" w="med" len="med"/>
                    </a:lnR>
                    <a:lnT w="12700" cap="flat" cmpd="sng" algn="ctr">
                      <a:solidFill>
                        <a:srgbClr val="C8C7C4"/>
                      </a:solidFill>
                      <a:prstDash val="solid"/>
                      <a:round/>
                      <a:headEnd type="none" w="med" len="med"/>
                      <a:tailEnd type="none" w="med" len="med"/>
                    </a:lnT>
                    <a:lnB w="12700" cap="flat" cmpd="sng" algn="ctr">
                      <a:solidFill>
                        <a:srgbClr val="B5BFB8"/>
                      </a:solidFill>
                      <a:prstDash val="solid"/>
                      <a:round/>
                      <a:headEnd type="none" w="med" len="med"/>
                      <a:tailEnd type="none" w="med" len="med"/>
                    </a:lnB>
                    <a:solidFill>
                      <a:srgbClr val="E3EFE6"/>
                    </a:solidFill>
                  </a:tcPr>
                </a:tc>
                <a:tc>
                  <a:txBody>
                    <a:bodyPr/>
                    <a:lstStyle/>
                    <a:p>
                      <a:pPr marL="0" indent="0" algn="ctr">
                        <a:lnSpc>
                          <a:spcPts val="1820"/>
                        </a:lnSpc>
                        <a:buNone/>
                      </a:pPr>
                      <a:r>
                        <a:rPr lang="en-US" sz="1600" b="1" dirty="0">
                          <a:solidFill>
                            <a:srgbClr val="0E6670"/>
                          </a:solidFill>
                          <a:effectLst>
                            <a:outerShdw blurRad="38100" dist="38100" dir="2700000" algn="tl">
                              <a:srgbClr val="000000">
                                <a:alpha val="43137"/>
                              </a:srgbClr>
                            </a:outerShdw>
                          </a:effectLst>
                          <a:latin typeface="Arial" pitchFamily="34" charset="0"/>
                          <a:ea typeface="Arial" pitchFamily="34" charset="-122"/>
                          <a:cs typeface="Arial" pitchFamily="34" charset="-120"/>
                        </a:rPr>
                        <a:t>Recommended</a:t>
                      </a:r>
                      <a:endParaRPr lang="en-US" sz="1600" b="1" dirty="0">
                        <a:effectLst>
                          <a:outerShdw blurRad="38100" dist="38100" dir="2700000" algn="tl">
                            <a:srgbClr val="000000">
                              <a:alpha val="43137"/>
                            </a:srgbClr>
                          </a:outerShdw>
                        </a:effectLst>
                        <a:latin typeface="Arial" charset="0"/>
                        <a:ea typeface="Arial" charset="0"/>
                        <a:cs typeface="Arial" charset="0"/>
                      </a:endParaRPr>
                    </a:p>
                  </a:txBody>
                  <a:tcPr marL="57785" marR="57785" marT="57785" marB="57785">
                    <a:lnL w="12700" cap="flat" cmpd="sng" algn="ctr">
                      <a:solidFill>
                        <a:srgbClr val="B5BFB8"/>
                      </a:solidFill>
                      <a:prstDash val="solid"/>
                      <a:round/>
                      <a:headEnd type="none" w="med" len="med"/>
                      <a:tailEnd type="none" w="med" len="med"/>
                    </a:lnL>
                    <a:lnR w="12700" cap="flat" cmpd="sng" algn="ctr">
                      <a:solidFill>
                        <a:srgbClr val="B5BFB8"/>
                      </a:solidFill>
                      <a:prstDash val="solid"/>
                      <a:round/>
                      <a:headEnd type="none" w="med" len="med"/>
                      <a:tailEnd type="none" w="med" len="med"/>
                    </a:lnR>
                    <a:lnT w="12700" cap="flat" cmpd="sng" algn="ctr">
                      <a:solidFill>
                        <a:srgbClr val="C8C7C4"/>
                      </a:solidFill>
                      <a:prstDash val="solid"/>
                      <a:round/>
                      <a:headEnd type="none" w="med" len="med"/>
                      <a:tailEnd type="none" w="med" len="med"/>
                    </a:lnT>
                    <a:lnB w="12700" cap="flat" cmpd="sng" algn="ctr">
                      <a:solidFill>
                        <a:srgbClr val="B5BFB8"/>
                      </a:solidFill>
                      <a:prstDash val="solid"/>
                      <a:round/>
                      <a:headEnd type="none" w="med" len="med"/>
                      <a:tailEnd type="none" w="med" len="med"/>
                    </a:lnB>
                    <a:solidFill>
                      <a:srgbClr val="E3EFE6"/>
                    </a:solidFill>
                  </a:tcPr>
                </a:tc>
                <a:extLst>
                  <a:ext uri="{0D108BD9-81ED-4DB2-BD59-A6C34878D82A}">
                    <a16:rowId xmlns:a16="http://schemas.microsoft.com/office/drawing/2014/main" val="10002"/>
                  </a:ext>
                </a:extLst>
              </a:tr>
              <a:tr h="432362">
                <a:tc>
                  <a:txBody>
                    <a:bodyPr/>
                    <a:lstStyle/>
                    <a:p>
                      <a:pPr marL="0" indent="0">
                        <a:lnSpc>
                          <a:spcPts val="1820"/>
                        </a:lnSpc>
                        <a:buNone/>
                      </a:pPr>
                      <a:r>
                        <a:rPr lang="en-US" sz="1600" dirty="0">
                          <a:solidFill>
                            <a:srgbClr val="12262E"/>
                          </a:solidFill>
                          <a:latin typeface="Arial" pitchFamily="34" charset="0"/>
                          <a:ea typeface="Arial" pitchFamily="34" charset="-122"/>
                          <a:cs typeface="Arial" pitchFamily="34" charset="-120"/>
                        </a:rPr>
                        <a:t>PSC</a:t>
                      </a:r>
                      <a:endParaRPr lang="en-US" sz="1600" dirty="0">
                        <a:latin typeface="Arial" charset="0"/>
                        <a:ea typeface="Arial" charset="0"/>
                        <a:cs typeface="Arial" charset="0"/>
                      </a:endParaRPr>
                    </a:p>
                  </a:txBody>
                  <a:tcPr marL="57785" marR="57785" marT="57785" marB="57785">
                    <a:lnL w="12700" cap="flat" cmpd="sng" algn="ctr">
                      <a:solidFill>
                        <a:srgbClr val="C4C2BC"/>
                      </a:solidFill>
                      <a:prstDash val="solid"/>
                      <a:round/>
                      <a:headEnd type="none" w="med" len="med"/>
                      <a:tailEnd type="none" w="med" len="med"/>
                    </a:lnL>
                    <a:lnR w="12700" cap="flat" cmpd="sng" algn="ctr">
                      <a:solidFill>
                        <a:srgbClr val="C8C7C4"/>
                      </a:solidFill>
                      <a:prstDash val="solid"/>
                      <a:round/>
                      <a:headEnd type="none" w="med" len="med"/>
                      <a:tailEnd type="none" w="med" len="med"/>
                    </a:lnR>
                    <a:lnT w="12700" cap="flat" cmpd="sng" algn="ctr">
                      <a:solidFill>
                        <a:srgbClr val="B5BFB8"/>
                      </a:solidFill>
                      <a:prstDash val="solid"/>
                      <a:round/>
                      <a:headEnd type="none" w="med" len="med"/>
                      <a:tailEnd type="none" w="med" len="med"/>
                    </a:lnT>
                    <a:lnB w="12700" cap="flat" cmpd="sng" algn="ctr">
                      <a:solidFill>
                        <a:srgbClr val="C8C7C4"/>
                      </a:solidFill>
                      <a:prstDash val="solid"/>
                      <a:round/>
                      <a:headEnd type="none" w="med" len="med"/>
                      <a:tailEnd type="none" w="med" len="med"/>
                    </a:lnB>
                    <a:solidFill>
                      <a:srgbClr val="FBFAF6"/>
                    </a:solidFill>
                  </a:tcPr>
                </a:tc>
                <a:tc>
                  <a:txBody>
                    <a:bodyPr/>
                    <a:lstStyle/>
                    <a:p>
                      <a:pPr marL="0" indent="0">
                        <a:lnSpc>
                          <a:spcPts val="1820"/>
                        </a:lnSpc>
                        <a:buNone/>
                      </a:pPr>
                      <a:r>
                        <a:rPr lang="en-US" sz="1600" dirty="0">
                          <a:solidFill>
                            <a:srgbClr val="12262E"/>
                          </a:solidFill>
                          <a:latin typeface="Arial" pitchFamily="34" charset="0"/>
                          <a:ea typeface="Arial" pitchFamily="34" charset="-122"/>
                          <a:cs typeface="Arial" pitchFamily="34" charset="-120"/>
                        </a:rPr>
                        <a:t>No proven effect on hard outcomes; high dose harmful</a:t>
                      </a:r>
                      <a:endParaRPr lang="en-US" sz="1600" dirty="0">
                        <a:latin typeface="Arial" charset="0"/>
                        <a:ea typeface="Arial" charset="0"/>
                        <a:cs typeface="Arial" charset="0"/>
                      </a:endParaRPr>
                    </a:p>
                  </a:txBody>
                  <a:tcPr marL="57785" marR="57785" marT="57785" marB="57785">
                    <a:lnL w="12700" cap="flat" cmpd="sng" algn="ctr">
                      <a:solidFill>
                        <a:srgbClr val="C8C7C4"/>
                      </a:solidFill>
                      <a:prstDash val="solid"/>
                      <a:round/>
                      <a:headEnd type="none" w="med" len="med"/>
                      <a:tailEnd type="none" w="med" len="med"/>
                    </a:lnL>
                    <a:lnR w="12700" cap="flat" cmpd="sng" algn="ctr">
                      <a:solidFill>
                        <a:srgbClr val="C8C7C4"/>
                      </a:solidFill>
                      <a:prstDash val="solid"/>
                      <a:round/>
                      <a:headEnd type="none" w="med" len="med"/>
                      <a:tailEnd type="none" w="med" len="med"/>
                    </a:lnR>
                    <a:lnT w="12700" cap="flat" cmpd="sng" algn="ctr">
                      <a:solidFill>
                        <a:srgbClr val="B5BFB8"/>
                      </a:solidFill>
                      <a:prstDash val="solid"/>
                      <a:round/>
                      <a:headEnd type="none" w="med" len="med"/>
                      <a:tailEnd type="none" w="med" len="med"/>
                    </a:lnT>
                    <a:lnB w="12700" cap="flat" cmpd="sng" algn="ctr">
                      <a:solidFill>
                        <a:srgbClr val="C8C7C4"/>
                      </a:solidFill>
                      <a:prstDash val="solid"/>
                      <a:round/>
                      <a:headEnd type="none" w="med" len="med"/>
                      <a:tailEnd type="none" w="med" len="med"/>
                    </a:lnB>
                    <a:solidFill>
                      <a:srgbClr val="FBFAF6"/>
                    </a:solidFill>
                  </a:tcPr>
                </a:tc>
                <a:tc>
                  <a:txBody>
                    <a:bodyPr/>
                    <a:lstStyle/>
                    <a:p>
                      <a:pPr marL="0" indent="0" algn="ctr">
                        <a:lnSpc>
                          <a:spcPts val="1820"/>
                        </a:lnSpc>
                        <a:buNone/>
                      </a:pPr>
                      <a:r>
                        <a:rPr lang="en-US" sz="1600" b="1" dirty="0">
                          <a:solidFill>
                            <a:srgbClr val="9A4A0B"/>
                          </a:solidFill>
                          <a:effectLst>
                            <a:outerShdw blurRad="38100" dist="38100" dir="2700000" algn="tl">
                              <a:srgbClr val="000000">
                                <a:alpha val="43137"/>
                              </a:srgbClr>
                            </a:outerShdw>
                          </a:effectLst>
                          <a:latin typeface="Arial" pitchFamily="34" charset="0"/>
                          <a:ea typeface="Arial" pitchFamily="34" charset="-122"/>
                          <a:cs typeface="Arial" pitchFamily="34" charset="-120"/>
                        </a:rPr>
                        <a:t>Used, Not proven</a:t>
                      </a:r>
                      <a:endParaRPr lang="en-US" sz="1600" b="1" dirty="0">
                        <a:effectLst>
                          <a:outerShdw blurRad="38100" dist="38100" dir="2700000" algn="tl">
                            <a:srgbClr val="000000">
                              <a:alpha val="43137"/>
                            </a:srgbClr>
                          </a:outerShdw>
                        </a:effectLst>
                        <a:latin typeface="Arial" charset="0"/>
                        <a:ea typeface="Arial" charset="0"/>
                        <a:cs typeface="Arial" charset="0"/>
                      </a:endParaRPr>
                    </a:p>
                  </a:txBody>
                  <a:tcPr marL="57785" marR="57785" marT="57785" marB="57785">
                    <a:lnL w="12700" cap="flat" cmpd="sng" algn="ctr">
                      <a:solidFill>
                        <a:srgbClr val="C8C7C4"/>
                      </a:solidFill>
                      <a:prstDash val="solid"/>
                      <a:round/>
                      <a:headEnd type="none" w="med" len="med"/>
                      <a:tailEnd type="none" w="med" len="med"/>
                    </a:lnL>
                    <a:lnR w="12700" cap="flat" cmpd="sng" algn="ctr">
                      <a:solidFill>
                        <a:srgbClr val="C8C7C4"/>
                      </a:solidFill>
                      <a:prstDash val="solid"/>
                      <a:round/>
                      <a:headEnd type="none" w="med" len="med"/>
                      <a:tailEnd type="none" w="med" len="med"/>
                    </a:lnR>
                    <a:lnT w="12700" cap="flat" cmpd="sng" algn="ctr">
                      <a:solidFill>
                        <a:srgbClr val="B5BFB8"/>
                      </a:solidFill>
                      <a:prstDash val="solid"/>
                      <a:round/>
                      <a:headEnd type="none" w="med" len="med"/>
                      <a:tailEnd type="none" w="med" len="med"/>
                    </a:lnT>
                    <a:lnB w="12700" cap="flat" cmpd="sng" algn="ctr">
                      <a:solidFill>
                        <a:srgbClr val="C8C7C4"/>
                      </a:solidFill>
                      <a:prstDash val="solid"/>
                      <a:round/>
                      <a:headEnd type="none" w="med" len="med"/>
                      <a:tailEnd type="none" w="med" len="med"/>
                    </a:lnB>
                    <a:solidFill>
                      <a:srgbClr val="FBFAF6"/>
                    </a:solidFill>
                  </a:tcPr>
                </a:tc>
                <a:extLst>
                  <a:ext uri="{0D108BD9-81ED-4DB2-BD59-A6C34878D82A}">
                    <a16:rowId xmlns:a16="http://schemas.microsoft.com/office/drawing/2014/main" val="10003"/>
                  </a:ext>
                </a:extLst>
              </a:tr>
              <a:tr h="432362">
                <a:tc>
                  <a:txBody>
                    <a:bodyPr/>
                    <a:lstStyle/>
                    <a:p>
                      <a:pPr marL="0" indent="0">
                        <a:lnSpc>
                          <a:spcPts val="1820"/>
                        </a:lnSpc>
                        <a:buNone/>
                      </a:pPr>
                      <a:r>
                        <a:rPr lang="en-US" sz="1600" dirty="0">
                          <a:solidFill>
                            <a:srgbClr val="12262E"/>
                          </a:solidFill>
                          <a:latin typeface="Arial" pitchFamily="34" charset="0"/>
                          <a:ea typeface="Arial" pitchFamily="34" charset="-122"/>
                          <a:cs typeface="Arial" pitchFamily="34" charset="-120"/>
                        </a:rPr>
                        <a:t>Genetic primary cholestasis</a:t>
                      </a:r>
                      <a:endParaRPr lang="en-US" sz="1600" dirty="0">
                        <a:latin typeface="Arial" charset="0"/>
                        <a:ea typeface="Arial" charset="0"/>
                        <a:cs typeface="Arial" charset="0"/>
                      </a:endParaRPr>
                    </a:p>
                  </a:txBody>
                  <a:tcPr marL="57785" marR="57785" marT="57785" marB="57785">
                    <a:lnL w="12700" cap="flat" cmpd="sng" algn="ctr">
                      <a:solidFill>
                        <a:srgbClr val="C4C2BC"/>
                      </a:solidFill>
                      <a:prstDash val="solid"/>
                      <a:round/>
                      <a:headEnd type="none" w="med" len="med"/>
                      <a:tailEnd type="none" w="med" len="med"/>
                    </a:lnL>
                    <a:lnR w="12700" cap="flat" cmpd="sng" algn="ctr">
                      <a:solidFill>
                        <a:srgbClr val="B6B3AA"/>
                      </a:solidFill>
                      <a:prstDash val="solid"/>
                      <a:round/>
                      <a:headEnd type="none" w="med" len="med"/>
                      <a:tailEnd type="none" w="med" len="med"/>
                    </a:lnR>
                    <a:lnT w="12700" cap="flat" cmpd="sng" algn="ctr">
                      <a:solidFill>
                        <a:srgbClr val="C8C7C4"/>
                      </a:solidFill>
                      <a:prstDash val="solid"/>
                      <a:round/>
                      <a:headEnd type="none" w="med" len="med"/>
                      <a:tailEnd type="none" w="med" len="med"/>
                    </a:lnT>
                    <a:lnB w="12700" cap="flat" cmpd="sng" algn="ctr">
                      <a:solidFill>
                        <a:srgbClr val="B6B3AA"/>
                      </a:solidFill>
                      <a:prstDash val="solid"/>
                      <a:round/>
                      <a:headEnd type="none" w="med" len="med"/>
                      <a:tailEnd type="none" w="med" len="med"/>
                    </a:lnB>
                    <a:solidFill>
                      <a:srgbClr val="E4E0D5"/>
                    </a:solidFill>
                  </a:tcPr>
                </a:tc>
                <a:tc>
                  <a:txBody>
                    <a:bodyPr/>
                    <a:lstStyle/>
                    <a:p>
                      <a:pPr marL="0" indent="0">
                        <a:lnSpc>
                          <a:spcPts val="1820"/>
                        </a:lnSpc>
                        <a:buNone/>
                      </a:pPr>
                      <a:r>
                        <a:rPr lang="en-US" sz="1600" dirty="0">
                          <a:solidFill>
                            <a:srgbClr val="12262E"/>
                          </a:solidFill>
                          <a:latin typeface="Arial" pitchFamily="34" charset="0"/>
                          <a:ea typeface="Arial" pitchFamily="34" charset="-122"/>
                          <a:cs typeface="Arial" pitchFamily="34" charset="-120"/>
                        </a:rPr>
                        <a:t>No evidence of benefit; may harm in severe cholestasis</a:t>
                      </a:r>
                      <a:endParaRPr lang="en-US" sz="1600" dirty="0">
                        <a:latin typeface="Arial" charset="0"/>
                        <a:ea typeface="Arial" charset="0"/>
                        <a:cs typeface="Arial" charset="0"/>
                      </a:endParaRPr>
                    </a:p>
                  </a:txBody>
                  <a:tcPr marL="57785" marR="57785" marT="57785" marB="57785">
                    <a:lnL w="12700" cap="flat" cmpd="sng" algn="ctr">
                      <a:solidFill>
                        <a:srgbClr val="B6B3AA"/>
                      </a:solidFill>
                      <a:prstDash val="solid"/>
                      <a:round/>
                      <a:headEnd type="none" w="med" len="med"/>
                      <a:tailEnd type="none" w="med" len="med"/>
                    </a:lnL>
                    <a:lnR w="12700" cap="flat" cmpd="sng" algn="ctr">
                      <a:solidFill>
                        <a:srgbClr val="B6B3AA"/>
                      </a:solidFill>
                      <a:prstDash val="solid"/>
                      <a:round/>
                      <a:headEnd type="none" w="med" len="med"/>
                      <a:tailEnd type="none" w="med" len="med"/>
                    </a:lnR>
                    <a:lnT w="12700" cap="flat" cmpd="sng" algn="ctr">
                      <a:solidFill>
                        <a:srgbClr val="C8C7C4"/>
                      </a:solidFill>
                      <a:prstDash val="solid"/>
                      <a:round/>
                      <a:headEnd type="none" w="med" len="med"/>
                      <a:tailEnd type="none" w="med" len="med"/>
                    </a:lnT>
                    <a:lnB w="12700" cap="flat" cmpd="sng" algn="ctr">
                      <a:solidFill>
                        <a:srgbClr val="B6B3AA"/>
                      </a:solidFill>
                      <a:prstDash val="solid"/>
                      <a:round/>
                      <a:headEnd type="none" w="med" len="med"/>
                      <a:tailEnd type="none" w="med" len="med"/>
                    </a:lnB>
                    <a:solidFill>
                      <a:srgbClr val="E4E0D5"/>
                    </a:solidFill>
                  </a:tcPr>
                </a:tc>
                <a:tc>
                  <a:txBody>
                    <a:bodyPr/>
                    <a:lstStyle/>
                    <a:p>
                      <a:pPr marL="0" indent="0" algn="ctr">
                        <a:lnSpc>
                          <a:spcPts val="1820"/>
                        </a:lnSpc>
                        <a:buNone/>
                      </a:pPr>
                      <a:r>
                        <a:rPr lang="en-US" sz="1600" b="1" dirty="0">
                          <a:solidFill>
                            <a:srgbClr val="5E6E74"/>
                          </a:solidFill>
                          <a:effectLst>
                            <a:outerShdw blurRad="38100" dist="38100" dir="2700000" algn="tl">
                              <a:srgbClr val="000000">
                                <a:alpha val="43137"/>
                              </a:srgbClr>
                            </a:outerShdw>
                          </a:effectLst>
                          <a:latin typeface="Arial" pitchFamily="34" charset="0"/>
                          <a:ea typeface="Arial" pitchFamily="34" charset="-122"/>
                          <a:cs typeface="Arial" pitchFamily="34" charset="-120"/>
                        </a:rPr>
                        <a:t>Unproven</a:t>
                      </a:r>
                      <a:endParaRPr lang="en-US" sz="1600" b="1" dirty="0">
                        <a:effectLst>
                          <a:outerShdw blurRad="38100" dist="38100" dir="2700000" algn="tl">
                            <a:srgbClr val="000000">
                              <a:alpha val="43137"/>
                            </a:srgbClr>
                          </a:outerShdw>
                        </a:effectLst>
                        <a:latin typeface="Arial" charset="0"/>
                        <a:ea typeface="Arial" charset="0"/>
                        <a:cs typeface="Arial" charset="0"/>
                      </a:endParaRPr>
                    </a:p>
                  </a:txBody>
                  <a:tcPr marL="57785" marR="57785" marT="57785" marB="57785">
                    <a:lnL w="12700" cap="flat" cmpd="sng" algn="ctr">
                      <a:solidFill>
                        <a:srgbClr val="B6B3AA"/>
                      </a:solidFill>
                      <a:prstDash val="solid"/>
                      <a:round/>
                      <a:headEnd type="none" w="med" len="med"/>
                      <a:tailEnd type="none" w="med" len="med"/>
                    </a:lnL>
                    <a:lnR w="12700" cap="flat" cmpd="sng" algn="ctr">
                      <a:solidFill>
                        <a:srgbClr val="B6B3AA"/>
                      </a:solidFill>
                      <a:prstDash val="solid"/>
                      <a:round/>
                      <a:headEnd type="none" w="med" len="med"/>
                      <a:tailEnd type="none" w="med" len="med"/>
                    </a:lnR>
                    <a:lnT w="12700" cap="flat" cmpd="sng" algn="ctr">
                      <a:solidFill>
                        <a:srgbClr val="C8C7C4"/>
                      </a:solidFill>
                      <a:prstDash val="solid"/>
                      <a:round/>
                      <a:headEnd type="none" w="med" len="med"/>
                      <a:tailEnd type="none" w="med" len="med"/>
                    </a:lnT>
                    <a:lnB w="12700" cap="flat" cmpd="sng" algn="ctr">
                      <a:solidFill>
                        <a:srgbClr val="B6B3AA"/>
                      </a:solidFill>
                      <a:prstDash val="solid"/>
                      <a:round/>
                      <a:headEnd type="none" w="med" len="med"/>
                      <a:tailEnd type="none" w="med" len="med"/>
                    </a:lnB>
                    <a:solidFill>
                      <a:srgbClr val="E4E0D5"/>
                    </a:solidFill>
                  </a:tcPr>
                </a:tc>
                <a:extLst>
                  <a:ext uri="{0D108BD9-81ED-4DB2-BD59-A6C34878D82A}">
                    <a16:rowId xmlns:a16="http://schemas.microsoft.com/office/drawing/2014/main" val="10004"/>
                  </a:ext>
                </a:extLst>
              </a:tr>
            </a:tbl>
          </a:graphicData>
        </a:graphic>
      </p:graphicFrame>
      <p:sp>
        <p:nvSpPr>
          <p:cNvPr id="5" name="Text 2"/>
          <p:cNvSpPr/>
          <p:nvPr/>
        </p:nvSpPr>
        <p:spPr>
          <a:xfrm>
            <a:off x="825500" y="4627958"/>
            <a:ext cx="10566400" cy="434280"/>
          </a:xfrm>
          <a:prstGeom prst="roundRect">
            <a:avLst>
              <a:gd name="adj" fmla="val 20471"/>
            </a:avLst>
          </a:prstGeom>
          <a:solidFill>
            <a:srgbClr val="D6E7E7"/>
          </a:solidFill>
          <a:ln/>
        </p:spPr>
        <p:txBody>
          <a:bodyPr wrap="square" lIns="151762" tIns="62862" rIns="151762" bIns="62862" rtlCol="0" anchor="ctr">
            <a:normAutofit/>
          </a:bodyPr>
          <a:lstStyle/>
          <a:p>
            <a:pPr marL="0" marR="0" lvl="0" indent="0" algn="l" defTabSz="914400" rtl="0" eaLnBrk="1" fontAlgn="auto" latinLnBrk="0" hangingPunct="1">
              <a:lnSpc>
                <a:spcPts val="182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12262E"/>
                </a:solidFill>
                <a:effectLst/>
                <a:uLnTx/>
                <a:uFillTx/>
                <a:latin typeface="Arial" pitchFamily="34" charset="0"/>
                <a:ea typeface="Arial" pitchFamily="34" charset="-122"/>
                <a:cs typeface="Arial" pitchFamily="34" charset="-120"/>
              </a:rPr>
              <a:t>Logic: UDCA makes bile less toxic. That helps most when toxic bile injures ducts, as in MDR3 deficiency.</a:t>
            </a:r>
            <a:endParaRPr kumimoji="0" lang="en-US" sz="1400" b="0" i="0" u="none" strike="noStrike" kern="1200" cap="none" spc="0" normalizeH="0" baseline="0" noProof="0" dirty="0">
              <a:ln>
                <a:noFill/>
              </a:ln>
              <a:solidFill>
                <a:srgbClr val="12262E"/>
              </a:solidFill>
              <a:effectLst/>
              <a:uLnTx/>
              <a:uFillTx/>
              <a:latin typeface="Arial" charset="0"/>
              <a:ea typeface="Arial" charset="0"/>
              <a:cs typeface="Arial" charset="0"/>
            </a:endParaRPr>
          </a:p>
        </p:txBody>
      </p:sp>
      <p:sp>
        <p:nvSpPr>
          <p:cNvPr id="6" name="Text 3"/>
          <p:cNvSpPr/>
          <p:nvPr/>
        </p:nvSpPr>
        <p:spPr>
          <a:xfrm>
            <a:off x="812800" y="5663407"/>
            <a:ext cx="11074400" cy="813594"/>
          </a:xfrm>
          <a:prstGeom prst="rect">
            <a:avLst/>
          </a:prstGeom>
          <a:noFill/>
          <a:ln/>
        </p:spPr>
        <p:txBody>
          <a:bodyPr wrap="square" lIns="0" tIns="0" rIns="0" bIns="0" rtlCol="0" anchor="t">
            <a:normAutofit/>
          </a:bodyPr>
          <a:lstStyle/>
          <a:p>
            <a:pPr>
              <a:lnSpc>
                <a:spcPts val="1680"/>
              </a:lnSpc>
              <a:defRPr/>
            </a:pPr>
            <a:r>
              <a:rPr lang="en-US" sz="1200" dirty="0">
                <a:solidFill>
                  <a:srgbClr val="5E6E74"/>
                </a:solidFill>
                <a:latin typeface="Arial" pitchFamily="34" charset="0"/>
                <a:ea typeface="Arial" pitchFamily="34" charset="-122"/>
                <a:cs typeface="Arial" pitchFamily="34" charset="-120"/>
              </a:rPr>
              <a:t>Thompson R, Vilarinho S, Miquel R ... Challenges in the diagnosis and treatment of genetic cholestasis in adults JHEP Reports, 2025; 8</a:t>
            </a:r>
          </a:p>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5E6E74"/>
                </a:solidFill>
                <a:effectLst/>
                <a:uLnTx/>
                <a:uFillTx/>
                <a:latin typeface="Arial" pitchFamily="34" charset="0"/>
                <a:ea typeface="Arial" pitchFamily="34" charset="-122"/>
                <a:cs typeface="Arial" pitchFamily="34" charset="-120"/>
              </a:rPr>
              <a:t> EASL genetic cholestasis CPG 2024 · Lindor et al, Hepatology 2009;50:808 (high-dose UDCA in PSC)</a:t>
            </a:r>
            <a:endParaRPr kumimoji="0" lang="en-US" sz="1200" b="0" i="0" u="none" strike="noStrike" kern="1200" cap="none" spc="0" normalizeH="0" baseline="0" noProof="0" dirty="0">
              <a:ln>
                <a:noFill/>
              </a:ln>
              <a:solidFill>
                <a:srgbClr val="12262E"/>
              </a:solidFill>
              <a:effectLst/>
              <a:uLnTx/>
              <a:uFillTx/>
              <a:latin typeface="Arial" charset="0"/>
              <a:ea typeface="Arial" charset="0"/>
              <a:cs typeface="Arial" charset="0"/>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6F3EC"/>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654304" y="500370"/>
            <a:ext cx="10227056" cy="807641"/>
          </a:xfrm>
          <a:prstGeom prst="rect">
            <a:avLst/>
          </a:prstGeom>
          <a:noFill/>
          <a:ln/>
        </p:spPr>
        <p:txBody>
          <a:bodyPr wrap="square" lIns="0" tIns="0" rIns="0" bIns="0" rtlCol="0" anchor="t">
            <a:normAutofit/>
          </a:bodyPr>
          <a:lstStyle/>
          <a:p>
            <a:pPr marL="0" indent="0" algn="l">
              <a:lnSpc>
                <a:spcPts val="3080"/>
              </a:lnSpc>
              <a:buNone/>
            </a:pPr>
            <a:r>
              <a:rPr lang="en-US" sz="2800" b="1" i="0" dirty="0">
                <a:solidFill>
                  <a:srgbClr val="12262E"/>
                </a:solidFill>
                <a:latin typeface="Georgia" pitchFamily="18" charset="0"/>
                <a:ea typeface="Georgia" pitchFamily="18" charset="-122"/>
                <a:cs typeface="Georgia" pitchFamily="18" charset="-120"/>
              </a:rPr>
              <a:t>PPAR agonists in </a:t>
            </a:r>
            <a:r>
              <a:rPr lang="en-US" sz="2800" b="1" i="0" u="sng" dirty="0">
                <a:solidFill>
                  <a:schemeClr val="accent3">
                    <a:lumMod val="75000"/>
                  </a:schemeClr>
                </a:solidFill>
                <a:effectLst>
                  <a:outerShdw blurRad="38100" dist="38100" dir="2700000" algn="tl">
                    <a:srgbClr val="000000">
                      <a:alpha val="43137"/>
                    </a:srgbClr>
                  </a:outerShdw>
                </a:effectLst>
                <a:latin typeface="Georgia" pitchFamily="18" charset="0"/>
                <a:ea typeface="Georgia" pitchFamily="18" charset="-122"/>
                <a:cs typeface="Georgia" pitchFamily="18" charset="-120"/>
              </a:rPr>
              <a:t>PBC</a:t>
            </a:r>
            <a:r>
              <a:rPr lang="en-US" sz="2800" b="1" i="0" dirty="0">
                <a:solidFill>
                  <a:srgbClr val="12262E"/>
                </a:solidFill>
                <a:latin typeface="Georgia" pitchFamily="18" charset="0"/>
                <a:ea typeface="Georgia" pitchFamily="18" charset="-122"/>
                <a:cs typeface="Georgia" pitchFamily="18" charset="-120"/>
              </a:rPr>
              <a:t>: strong biochemistry, outcomes still pending</a:t>
            </a:r>
            <a:endParaRPr lang="en-US" sz="2800" dirty="0">
              <a:latin typeface="Georgia" charset="0"/>
              <a:ea typeface="Georgia" charset="0"/>
              <a:cs typeface="Georgia" charset="0"/>
            </a:endParaRPr>
          </a:p>
        </p:txBody>
      </p:sp>
      <p:sp>
        <p:nvSpPr>
          <p:cNvPr id="3" name="Text 1"/>
          <p:cNvSpPr/>
          <p:nvPr/>
        </p:nvSpPr>
        <p:spPr>
          <a:xfrm>
            <a:off x="812800" y="1722041"/>
            <a:ext cx="10883392" cy="282575"/>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2025"/>
              </a:lnSpc>
              <a:spcBef>
                <a:spcPts val="0"/>
              </a:spcBef>
              <a:spcAft>
                <a:spcPts val="0"/>
              </a:spcAft>
              <a:buClrTx/>
              <a:buSzTx/>
              <a:buFontTx/>
              <a:buNone/>
              <a:tabLst/>
              <a:defRPr/>
            </a:pPr>
            <a:r>
              <a:rPr kumimoji="0" lang="en-US" sz="1500" b="1" i="0" u="sng"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Arial" pitchFamily="34" charset="0"/>
                <a:ea typeface="Arial" pitchFamily="34" charset="-122"/>
                <a:cs typeface="Arial" pitchFamily="34" charset="-120"/>
              </a:rPr>
              <a:t>not a head-to-head comparison</a:t>
            </a:r>
            <a:endParaRPr kumimoji="0" lang="en-US" sz="1500" b="1" i="0" u="sng"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Arial" charset="0"/>
              <a:ea typeface="Arial" charset="0"/>
              <a:cs typeface="Arial" charset="0"/>
            </a:endParaRPr>
          </a:p>
        </p:txBody>
      </p:sp>
      <p:sp>
        <p:nvSpPr>
          <p:cNvPr id="4" name="Shape 2"/>
          <p:cNvSpPr/>
          <p:nvPr/>
        </p:nvSpPr>
        <p:spPr>
          <a:xfrm>
            <a:off x="545361" y="2276655"/>
            <a:ext cx="5426660" cy="3125589"/>
          </a:xfrm>
          <a:prstGeom prst="roundRect">
            <a:avLst>
              <a:gd name="adj" fmla="val 4134"/>
            </a:avLst>
          </a:prstGeom>
          <a:solidFill>
            <a:srgbClr val="FBFAF6"/>
          </a:solidFill>
          <a:ln w="6350">
            <a:solidFill>
              <a:srgbClr val="DCD7C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12262E"/>
              </a:solidFill>
              <a:effectLst/>
              <a:uLnTx/>
              <a:uFillTx/>
              <a:latin typeface="Arial"/>
              <a:ea typeface="+mn-ea"/>
              <a:cs typeface="+mn-cs"/>
            </a:endParaRPr>
          </a:p>
        </p:txBody>
      </p:sp>
      <p:sp>
        <p:nvSpPr>
          <p:cNvPr id="5" name="Text 3"/>
          <p:cNvSpPr/>
          <p:nvPr/>
        </p:nvSpPr>
        <p:spPr>
          <a:xfrm>
            <a:off x="734201" y="2425739"/>
            <a:ext cx="5200450" cy="249094"/>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600" b="1" i="0" u="none" strike="noStrike" kern="0" cap="none" spc="100" normalizeH="0" baseline="0" noProof="0" dirty="0">
                <a:ln>
                  <a:noFill/>
                </a:ln>
                <a:solidFill>
                  <a:srgbClr val="4F2270"/>
                </a:solidFill>
                <a:effectLst/>
                <a:uLnTx/>
                <a:uFillTx/>
                <a:latin typeface="Arial" pitchFamily="34" charset="0"/>
                <a:ea typeface="Arial" pitchFamily="34" charset="-122"/>
                <a:cs typeface="Arial" pitchFamily="34" charset="-120"/>
              </a:rPr>
              <a:t>SELADELPAR  RESPONSE, 12 MONTHS</a:t>
            </a:r>
            <a:endParaRPr kumimoji="0" lang="en-US" sz="1600" b="0" i="0" u="none" strike="noStrike" kern="1200" cap="none" spc="0" normalizeH="0" baseline="0" noProof="0" dirty="0">
              <a:ln>
                <a:noFill/>
              </a:ln>
              <a:solidFill>
                <a:srgbClr val="4F2270"/>
              </a:solidFill>
              <a:effectLst/>
              <a:uLnTx/>
              <a:uFillTx/>
              <a:latin typeface="Arial" charset="0"/>
              <a:ea typeface="Arial" charset="0"/>
              <a:cs typeface="Arial" charset="0"/>
            </a:endParaRPr>
          </a:p>
        </p:txBody>
      </p:sp>
      <p:sp>
        <p:nvSpPr>
          <p:cNvPr id="6" name="Text 4"/>
          <p:cNvSpPr/>
          <p:nvPr/>
        </p:nvSpPr>
        <p:spPr>
          <a:xfrm>
            <a:off x="734201" y="2727841"/>
            <a:ext cx="5200450" cy="249094"/>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5E6E74"/>
                </a:solidFill>
                <a:effectLst>
                  <a:outerShdw blurRad="38100" dist="38100" dir="2700000" algn="tl">
                    <a:srgbClr val="000000">
                      <a:alpha val="43137"/>
                    </a:srgbClr>
                  </a:outerShdw>
                </a:effectLst>
                <a:uLnTx/>
                <a:uFillTx/>
                <a:latin typeface="Arial" pitchFamily="34" charset="0"/>
                <a:ea typeface="Arial" pitchFamily="34" charset="-122"/>
                <a:cs typeface="Arial" pitchFamily="34" charset="-120"/>
              </a:rPr>
              <a:t>Composite biochemical response</a:t>
            </a:r>
            <a:endParaRPr kumimoji="0" lang="en-US" sz="1400" b="0" i="0" u="none" strike="noStrike" kern="1200" cap="none" spc="0" normalizeH="0" baseline="0" noProof="0" dirty="0">
              <a:ln>
                <a:noFill/>
              </a:ln>
              <a:solidFill>
                <a:srgbClr val="12262E"/>
              </a:solidFill>
              <a:effectLst>
                <a:outerShdw blurRad="38100" dist="38100" dir="2700000" algn="tl">
                  <a:srgbClr val="000000">
                    <a:alpha val="43137"/>
                  </a:srgbClr>
                </a:outerShdw>
              </a:effectLst>
              <a:uLnTx/>
              <a:uFillTx/>
              <a:latin typeface="Arial" charset="0"/>
              <a:ea typeface="Arial" charset="0"/>
              <a:cs typeface="Arial" charset="0"/>
            </a:endParaRPr>
          </a:p>
        </p:txBody>
      </p:sp>
      <p:sp>
        <p:nvSpPr>
          <p:cNvPr id="7" name="Shape 5"/>
          <p:cNvSpPr/>
          <p:nvPr/>
        </p:nvSpPr>
        <p:spPr>
          <a:xfrm>
            <a:off x="734201" y="3186057"/>
            <a:ext cx="4088216" cy="291542"/>
          </a:xfrm>
          <a:custGeom>
            <a:avLst/>
            <a:gdLst/>
            <a:ahLst/>
            <a:cxnLst/>
            <a:rect l="l" t="t" r="r" b="b"/>
            <a:pathLst>
              <a:path w="3917950" h="279400">
                <a:moveTo>
                  <a:pt x="0" y="0"/>
                </a:moveTo>
                <a:lnTo>
                  <a:pt x="3867150" y="0"/>
                </a:lnTo>
                <a:arcTo wR="50800" hR="50800" stAng="16200000" swAng="5400000"/>
                <a:lnTo>
                  <a:pt x="3917950" y="228600"/>
                </a:lnTo>
                <a:arcTo wR="50800" hR="50800" stAng="0" swAng="5400000"/>
                <a:lnTo>
                  <a:pt x="0" y="279400"/>
                </a:lnTo>
                <a:lnTo>
                  <a:pt x="0" y="0"/>
                </a:lnTo>
                <a:close/>
              </a:path>
            </a:pathLst>
          </a:custGeom>
          <a:solidFill>
            <a:srgbClr val="4F227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12262E"/>
              </a:solidFill>
              <a:effectLst/>
              <a:uLnTx/>
              <a:uFillTx/>
              <a:latin typeface="Arial"/>
              <a:ea typeface="+mn-ea"/>
              <a:cs typeface="+mn-cs"/>
            </a:endParaRPr>
          </a:p>
        </p:txBody>
      </p:sp>
      <p:sp>
        <p:nvSpPr>
          <p:cNvPr id="8" name="Text 6"/>
          <p:cNvSpPr/>
          <p:nvPr/>
        </p:nvSpPr>
        <p:spPr>
          <a:xfrm>
            <a:off x="4915181" y="3202001"/>
            <a:ext cx="631371" cy="286159"/>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96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12262E"/>
                </a:solidFill>
                <a:effectLst/>
                <a:uLnTx/>
                <a:uFillTx/>
                <a:latin typeface="Arial" pitchFamily="34" charset="0"/>
                <a:ea typeface="Arial" pitchFamily="34" charset="-122"/>
                <a:cs typeface="Arial" pitchFamily="34" charset="-120"/>
              </a:rPr>
              <a:t>61.7%</a:t>
            </a:r>
            <a:endParaRPr kumimoji="0" lang="en-US" sz="1400" b="0" i="0" u="none" strike="noStrike" kern="1200" cap="none" spc="0" normalizeH="0" baseline="0" noProof="0" dirty="0">
              <a:ln>
                <a:noFill/>
              </a:ln>
              <a:solidFill>
                <a:srgbClr val="12262E"/>
              </a:solidFill>
              <a:effectLst/>
              <a:uLnTx/>
              <a:uFillTx/>
              <a:latin typeface="Arial" charset="0"/>
              <a:ea typeface="Arial" charset="0"/>
              <a:cs typeface="Arial" charset="0"/>
            </a:endParaRPr>
          </a:p>
        </p:txBody>
      </p:sp>
      <p:sp>
        <p:nvSpPr>
          <p:cNvPr id="9" name="Shape 7"/>
          <p:cNvSpPr/>
          <p:nvPr/>
        </p:nvSpPr>
        <p:spPr>
          <a:xfrm>
            <a:off x="734201" y="3557111"/>
            <a:ext cx="1325192" cy="291542"/>
          </a:xfrm>
          <a:custGeom>
            <a:avLst/>
            <a:gdLst/>
            <a:ahLst/>
            <a:cxnLst/>
            <a:rect l="l" t="t" r="r" b="b"/>
            <a:pathLst>
              <a:path w="1270000" h="279400">
                <a:moveTo>
                  <a:pt x="0" y="0"/>
                </a:moveTo>
                <a:lnTo>
                  <a:pt x="1219200" y="0"/>
                </a:lnTo>
                <a:arcTo wR="50800" hR="50800" stAng="16200000" swAng="5400000"/>
                <a:lnTo>
                  <a:pt x="1270000" y="228600"/>
                </a:lnTo>
                <a:arcTo wR="50800" hR="50800" stAng="0" swAng="5400000"/>
                <a:lnTo>
                  <a:pt x="0" y="279400"/>
                </a:lnTo>
                <a:lnTo>
                  <a:pt x="0" y="0"/>
                </a:lnTo>
                <a:close/>
              </a:path>
            </a:pathLst>
          </a:custGeom>
          <a:solidFill>
            <a:srgbClr val="A9B6BB"/>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12262E"/>
              </a:solidFill>
              <a:effectLst/>
              <a:uLnTx/>
              <a:uFillTx/>
              <a:latin typeface="Arial"/>
              <a:ea typeface="+mn-ea"/>
              <a:cs typeface="+mn-cs"/>
            </a:endParaRPr>
          </a:p>
        </p:txBody>
      </p:sp>
      <p:sp>
        <p:nvSpPr>
          <p:cNvPr id="10" name="Text 8"/>
          <p:cNvSpPr/>
          <p:nvPr/>
        </p:nvSpPr>
        <p:spPr>
          <a:xfrm>
            <a:off x="2152156" y="3573055"/>
            <a:ext cx="1534448" cy="286159"/>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96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12262E"/>
                </a:solidFill>
                <a:effectLst/>
                <a:uLnTx/>
                <a:uFillTx/>
                <a:latin typeface="Arial" pitchFamily="34" charset="0"/>
                <a:ea typeface="Arial" pitchFamily="34" charset="-122"/>
                <a:cs typeface="Arial" pitchFamily="34" charset="-120"/>
              </a:rPr>
              <a:t>20.0% placebo</a:t>
            </a:r>
            <a:endParaRPr kumimoji="0" lang="en-US" sz="1400" b="0" i="0" u="none" strike="noStrike" kern="1200" cap="none" spc="0" normalizeH="0" baseline="0" noProof="0" dirty="0">
              <a:ln>
                <a:noFill/>
              </a:ln>
              <a:solidFill>
                <a:srgbClr val="12262E"/>
              </a:solidFill>
              <a:effectLst/>
              <a:uLnTx/>
              <a:uFillTx/>
              <a:latin typeface="Arial" charset="0"/>
              <a:ea typeface="Arial" charset="0"/>
              <a:cs typeface="Arial" charset="0"/>
            </a:endParaRPr>
          </a:p>
        </p:txBody>
      </p:sp>
      <p:sp>
        <p:nvSpPr>
          <p:cNvPr id="11" name="Text 9"/>
          <p:cNvSpPr/>
          <p:nvPr/>
        </p:nvSpPr>
        <p:spPr>
          <a:xfrm>
            <a:off x="734201" y="4106582"/>
            <a:ext cx="5200450" cy="249094"/>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5E6E74"/>
                </a:solidFill>
                <a:effectLst/>
                <a:uLnTx/>
                <a:uFillTx/>
                <a:latin typeface="Arial" pitchFamily="34" charset="0"/>
                <a:ea typeface="Arial" pitchFamily="34" charset="-122"/>
                <a:cs typeface="Arial" pitchFamily="34" charset="-120"/>
              </a:rPr>
              <a:t>ALP normalisation: 25% vs 0%</a:t>
            </a:r>
            <a:endParaRPr kumimoji="0" lang="en-US" sz="1400" b="1" i="0" u="none" strike="noStrike" kern="1200" cap="none" spc="0" normalizeH="0" baseline="0" noProof="0" dirty="0">
              <a:ln>
                <a:noFill/>
              </a:ln>
              <a:solidFill>
                <a:srgbClr val="12262E"/>
              </a:solidFill>
              <a:effectLst/>
              <a:uLnTx/>
              <a:uFillTx/>
              <a:latin typeface="Arial" charset="0"/>
              <a:ea typeface="Arial" charset="0"/>
              <a:cs typeface="Arial" charset="0"/>
            </a:endParaRPr>
          </a:p>
        </p:txBody>
      </p:sp>
      <p:sp>
        <p:nvSpPr>
          <p:cNvPr id="12" name="Text 10"/>
          <p:cNvSpPr/>
          <p:nvPr/>
        </p:nvSpPr>
        <p:spPr>
          <a:xfrm>
            <a:off x="734201" y="4585592"/>
            <a:ext cx="5200450" cy="259033"/>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755"/>
              </a:lnSpc>
              <a:spcBef>
                <a:spcPts val="0"/>
              </a:spcBef>
              <a:spcAft>
                <a:spcPts val="0"/>
              </a:spcAft>
              <a:buClrTx/>
              <a:buSzTx/>
              <a:buFontTx/>
              <a:buNone/>
              <a:tabLst/>
              <a:defRPr/>
            </a:pPr>
            <a:r>
              <a:rPr kumimoji="0" lang="en-US" sz="1300" b="1" i="0" u="none" strike="noStrike" kern="1200" cap="none" spc="0" normalizeH="0" baseline="0" noProof="0" dirty="0">
                <a:ln>
                  <a:noFill/>
                </a:ln>
                <a:solidFill>
                  <a:srgbClr val="12262E"/>
                </a:solidFill>
                <a:effectLst/>
                <a:uLnTx/>
                <a:uFillTx/>
                <a:latin typeface="Arial" pitchFamily="34" charset="0"/>
                <a:ea typeface="Arial" pitchFamily="34" charset="-122"/>
                <a:cs typeface="Arial" pitchFamily="34" charset="-120"/>
              </a:rPr>
              <a:t>Itch improved in patients with moderate–severe itch</a:t>
            </a:r>
            <a:endParaRPr kumimoji="0" lang="en-US" sz="1300" b="0" i="0" u="none" strike="noStrike" kern="1200" cap="none" spc="0" normalizeH="0" baseline="0" noProof="0" dirty="0">
              <a:ln>
                <a:noFill/>
              </a:ln>
              <a:solidFill>
                <a:srgbClr val="12262E"/>
              </a:solidFill>
              <a:effectLst/>
              <a:uLnTx/>
              <a:uFillTx/>
              <a:latin typeface="Arial" charset="0"/>
              <a:ea typeface="Arial" charset="0"/>
              <a:cs typeface="Arial" charset="0"/>
            </a:endParaRPr>
          </a:p>
        </p:txBody>
      </p:sp>
      <p:sp>
        <p:nvSpPr>
          <p:cNvPr id="13" name="Shape 11"/>
          <p:cNvSpPr/>
          <p:nvPr/>
        </p:nvSpPr>
        <p:spPr>
          <a:xfrm>
            <a:off x="6382756" y="2276655"/>
            <a:ext cx="5426660" cy="3125589"/>
          </a:xfrm>
          <a:prstGeom prst="roundRect">
            <a:avLst>
              <a:gd name="adj" fmla="val 4134"/>
            </a:avLst>
          </a:prstGeom>
          <a:solidFill>
            <a:srgbClr val="FBFAF6"/>
          </a:solidFill>
          <a:ln w="6350">
            <a:solidFill>
              <a:srgbClr val="DCD7C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12262E"/>
              </a:solidFill>
              <a:effectLst/>
              <a:uLnTx/>
              <a:uFillTx/>
              <a:latin typeface="Arial"/>
              <a:ea typeface="+mn-ea"/>
              <a:cs typeface="+mn-cs"/>
            </a:endParaRPr>
          </a:p>
        </p:txBody>
      </p:sp>
      <p:sp>
        <p:nvSpPr>
          <p:cNvPr id="14" name="Text 12"/>
          <p:cNvSpPr/>
          <p:nvPr/>
        </p:nvSpPr>
        <p:spPr>
          <a:xfrm>
            <a:off x="6571596" y="2425739"/>
            <a:ext cx="5200450" cy="249094"/>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600" b="1" i="0" u="none" strike="noStrike" kern="0" cap="none" spc="100" normalizeH="0" baseline="0" noProof="0" dirty="0">
                <a:ln>
                  <a:noFill/>
                </a:ln>
                <a:solidFill>
                  <a:srgbClr val="F8E1C4">
                    <a:lumMod val="25000"/>
                  </a:srgbClr>
                </a:solidFill>
                <a:effectLst/>
                <a:uLnTx/>
                <a:uFillTx/>
                <a:latin typeface="Arial" pitchFamily="34" charset="0"/>
                <a:ea typeface="Arial" pitchFamily="34" charset="-122"/>
                <a:cs typeface="Arial" pitchFamily="34" charset="-120"/>
              </a:rPr>
              <a:t>ELAFIBRANOR ELATIVE, 52 WEEKS</a:t>
            </a:r>
            <a:endParaRPr kumimoji="0" lang="en-US" sz="1600" b="0" i="0" u="none" strike="noStrike" kern="1200" cap="none" spc="0" normalizeH="0" baseline="0" noProof="0" dirty="0">
              <a:ln>
                <a:noFill/>
              </a:ln>
              <a:solidFill>
                <a:srgbClr val="F8E1C4">
                  <a:lumMod val="25000"/>
                </a:srgbClr>
              </a:solidFill>
              <a:effectLst/>
              <a:uLnTx/>
              <a:uFillTx/>
              <a:latin typeface="Arial" charset="0"/>
              <a:ea typeface="Arial" charset="0"/>
              <a:cs typeface="Arial" charset="0"/>
            </a:endParaRPr>
          </a:p>
        </p:txBody>
      </p:sp>
      <p:sp>
        <p:nvSpPr>
          <p:cNvPr id="15" name="Text 13"/>
          <p:cNvSpPr/>
          <p:nvPr/>
        </p:nvSpPr>
        <p:spPr>
          <a:xfrm>
            <a:off x="6571596" y="2727841"/>
            <a:ext cx="5200450" cy="249094"/>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5E6E74"/>
                </a:solidFill>
                <a:effectLst>
                  <a:outerShdw blurRad="38100" dist="38100" dir="2700000" algn="tl">
                    <a:srgbClr val="000000">
                      <a:alpha val="43137"/>
                    </a:srgbClr>
                  </a:outerShdw>
                </a:effectLst>
                <a:uLnTx/>
                <a:uFillTx/>
                <a:latin typeface="Arial" pitchFamily="34" charset="0"/>
                <a:ea typeface="Arial" pitchFamily="34" charset="-122"/>
                <a:cs typeface="Arial" pitchFamily="34" charset="-120"/>
              </a:rPr>
              <a:t>Composite biochemical response</a:t>
            </a:r>
            <a:endParaRPr kumimoji="0" lang="en-US" sz="1400" b="0" i="0" u="none" strike="noStrike" kern="1200" cap="none" spc="0" normalizeH="0" baseline="0" noProof="0" dirty="0">
              <a:ln>
                <a:noFill/>
              </a:ln>
              <a:solidFill>
                <a:srgbClr val="12262E"/>
              </a:solidFill>
              <a:effectLst>
                <a:outerShdw blurRad="38100" dist="38100" dir="2700000" algn="tl">
                  <a:srgbClr val="000000">
                    <a:alpha val="43137"/>
                  </a:srgbClr>
                </a:outerShdw>
              </a:effectLst>
              <a:uLnTx/>
              <a:uFillTx/>
              <a:latin typeface="Arial" charset="0"/>
              <a:ea typeface="Arial" charset="0"/>
              <a:cs typeface="Arial" charset="0"/>
            </a:endParaRPr>
          </a:p>
        </p:txBody>
      </p:sp>
      <p:sp>
        <p:nvSpPr>
          <p:cNvPr id="16" name="Shape 14"/>
          <p:cNvSpPr/>
          <p:nvPr/>
        </p:nvSpPr>
        <p:spPr>
          <a:xfrm>
            <a:off x="6571596" y="3186057"/>
            <a:ext cx="3379239" cy="291542"/>
          </a:xfrm>
          <a:custGeom>
            <a:avLst/>
            <a:gdLst/>
            <a:ahLst/>
            <a:cxnLst/>
            <a:rect l="l" t="t" r="r" b="b"/>
            <a:pathLst>
              <a:path w="3238500" h="279400">
                <a:moveTo>
                  <a:pt x="0" y="0"/>
                </a:moveTo>
                <a:lnTo>
                  <a:pt x="3187700" y="0"/>
                </a:lnTo>
                <a:arcTo wR="50800" hR="50800" stAng="16200000" swAng="5400000"/>
                <a:lnTo>
                  <a:pt x="3238500" y="228600"/>
                </a:lnTo>
                <a:arcTo wR="50800" hR="50800" stAng="0" swAng="5400000"/>
                <a:lnTo>
                  <a:pt x="0" y="279400"/>
                </a:lnTo>
                <a:lnTo>
                  <a:pt x="0" y="0"/>
                </a:lnTo>
                <a:close/>
              </a:path>
            </a:pathLst>
          </a:custGeom>
          <a:solidFill>
            <a:schemeClr val="accent2">
              <a:lumMod val="25000"/>
            </a:schemeClr>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12262E"/>
              </a:solidFill>
              <a:effectLst/>
              <a:uLnTx/>
              <a:uFillTx/>
              <a:latin typeface="Arial"/>
              <a:ea typeface="+mn-ea"/>
              <a:cs typeface="+mn-cs"/>
            </a:endParaRPr>
          </a:p>
        </p:txBody>
      </p:sp>
      <p:sp>
        <p:nvSpPr>
          <p:cNvPr id="17" name="Text 15"/>
          <p:cNvSpPr/>
          <p:nvPr/>
        </p:nvSpPr>
        <p:spPr>
          <a:xfrm>
            <a:off x="10043598" y="3202001"/>
            <a:ext cx="445637" cy="286159"/>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96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12262E"/>
                </a:solidFill>
                <a:effectLst/>
                <a:uLnTx/>
                <a:uFillTx/>
                <a:latin typeface="Arial" pitchFamily="34" charset="0"/>
                <a:ea typeface="Arial" pitchFamily="34" charset="-122"/>
                <a:cs typeface="Arial" pitchFamily="34" charset="-120"/>
              </a:rPr>
              <a:t>51%</a:t>
            </a:r>
            <a:endParaRPr kumimoji="0" lang="en-US" sz="1400" b="0" i="0" u="none" strike="noStrike" kern="1200" cap="none" spc="0" normalizeH="0" baseline="0" noProof="0" dirty="0">
              <a:ln>
                <a:noFill/>
              </a:ln>
              <a:solidFill>
                <a:srgbClr val="12262E"/>
              </a:solidFill>
              <a:effectLst/>
              <a:uLnTx/>
              <a:uFillTx/>
              <a:latin typeface="Arial" charset="0"/>
              <a:ea typeface="Arial" charset="0"/>
              <a:cs typeface="Arial" charset="0"/>
            </a:endParaRPr>
          </a:p>
        </p:txBody>
      </p:sp>
      <p:sp>
        <p:nvSpPr>
          <p:cNvPr id="18" name="Shape 16"/>
          <p:cNvSpPr/>
          <p:nvPr/>
        </p:nvSpPr>
        <p:spPr>
          <a:xfrm>
            <a:off x="6571596" y="3557111"/>
            <a:ext cx="265038" cy="291542"/>
          </a:xfrm>
          <a:custGeom>
            <a:avLst/>
            <a:gdLst/>
            <a:ahLst/>
            <a:cxnLst/>
            <a:rect l="l" t="t" r="r" b="b"/>
            <a:pathLst>
              <a:path w="254000" h="279400">
                <a:moveTo>
                  <a:pt x="0" y="0"/>
                </a:moveTo>
                <a:lnTo>
                  <a:pt x="203200" y="0"/>
                </a:lnTo>
                <a:arcTo wR="50800" hR="50800" stAng="16200000" swAng="5400000"/>
                <a:lnTo>
                  <a:pt x="254000" y="228600"/>
                </a:lnTo>
                <a:arcTo wR="50800" hR="50800" stAng="0" swAng="5400000"/>
                <a:lnTo>
                  <a:pt x="0" y="279400"/>
                </a:lnTo>
                <a:lnTo>
                  <a:pt x="0" y="0"/>
                </a:lnTo>
                <a:close/>
              </a:path>
            </a:pathLst>
          </a:custGeom>
          <a:solidFill>
            <a:srgbClr val="A9B6BB"/>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12262E"/>
              </a:solidFill>
              <a:effectLst/>
              <a:uLnTx/>
              <a:uFillTx/>
              <a:latin typeface="Arial"/>
              <a:ea typeface="+mn-ea"/>
              <a:cs typeface="+mn-cs"/>
            </a:endParaRPr>
          </a:p>
        </p:txBody>
      </p:sp>
      <p:sp>
        <p:nvSpPr>
          <p:cNvPr id="19" name="Text 17"/>
          <p:cNvSpPr/>
          <p:nvPr/>
        </p:nvSpPr>
        <p:spPr>
          <a:xfrm>
            <a:off x="6929398" y="3573055"/>
            <a:ext cx="1224974" cy="286159"/>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96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12262E"/>
                </a:solidFill>
                <a:effectLst/>
                <a:uLnTx/>
                <a:uFillTx/>
                <a:latin typeface="Arial" pitchFamily="34" charset="0"/>
                <a:ea typeface="Arial" pitchFamily="34" charset="-122"/>
                <a:cs typeface="Arial" pitchFamily="34" charset="-120"/>
              </a:rPr>
              <a:t>4% placebo</a:t>
            </a:r>
            <a:endParaRPr kumimoji="0" lang="en-US" sz="1400" b="0" i="0" u="none" strike="noStrike" kern="1200" cap="none" spc="0" normalizeH="0" baseline="0" noProof="0" dirty="0">
              <a:ln>
                <a:noFill/>
              </a:ln>
              <a:solidFill>
                <a:srgbClr val="12262E"/>
              </a:solidFill>
              <a:effectLst/>
              <a:uLnTx/>
              <a:uFillTx/>
              <a:latin typeface="Arial" charset="0"/>
              <a:ea typeface="Arial" charset="0"/>
              <a:cs typeface="Arial" charset="0"/>
            </a:endParaRPr>
          </a:p>
        </p:txBody>
      </p:sp>
      <p:sp>
        <p:nvSpPr>
          <p:cNvPr id="20" name="Text 18"/>
          <p:cNvSpPr/>
          <p:nvPr/>
        </p:nvSpPr>
        <p:spPr>
          <a:xfrm>
            <a:off x="6571596" y="4106582"/>
            <a:ext cx="5200450" cy="249094"/>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5E6E74"/>
                </a:solidFill>
                <a:effectLst/>
                <a:uLnTx/>
                <a:uFillTx/>
                <a:latin typeface="Arial" pitchFamily="34" charset="0"/>
                <a:ea typeface="Arial" pitchFamily="34" charset="-122"/>
                <a:cs typeface="Arial" pitchFamily="34" charset="-120"/>
              </a:rPr>
              <a:t>ALP normalisation: 15% vs 0%</a:t>
            </a:r>
            <a:endParaRPr kumimoji="0" lang="en-US" sz="1400" b="1" i="0" u="none" strike="noStrike" kern="1200" cap="none" spc="0" normalizeH="0" baseline="0" noProof="0" dirty="0">
              <a:ln>
                <a:noFill/>
              </a:ln>
              <a:solidFill>
                <a:srgbClr val="12262E"/>
              </a:solidFill>
              <a:effectLst/>
              <a:uLnTx/>
              <a:uFillTx/>
              <a:latin typeface="Arial" charset="0"/>
              <a:ea typeface="Arial" charset="0"/>
              <a:cs typeface="Arial" charset="0"/>
            </a:endParaRPr>
          </a:p>
        </p:txBody>
      </p:sp>
      <p:sp>
        <p:nvSpPr>
          <p:cNvPr id="21" name="Text 19"/>
          <p:cNvSpPr/>
          <p:nvPr/>
        </p:nvSpPr>
        <p:spPr>
          <a:xfrm>
            <a:off x="6571596" y="4585592"/>
            <a:ext cx="5200450" cy="259033"/>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755"/>
              </a:lnSpc>
              <a:spcBef>
                <a:spcPts val="0"/>
              </a:spcBef>
              <a:spcAft>
                <a:spcPts val="0"/>
              </a:spcAft>
              <a:buClrTx/>
              <a:buSzTx/>
              <a:buFontTx/>
              <a:buNone/>
              <a:tabLst/>
              <a:defRPr/>
            </a:pPr>
            <a:r>
              <a:rPr kumimoji="0" lang="en-US" sz="1300" b="1" i="0" u="none" strike="noStrike" kern="1200" cap="none" spc="0" normalizeH="0" baseline="0" noProof="0" dirty="0">
                <a:ln>
                  <a:noFill/>
                </a:ln>
                <a:solidFill>
                  <a:srgbClr val="12262E"/>
                </a:solidFill>
                <a:effectLst/>
                <a:uLnTx/>
                <a:uFillTx/>
                <a:latin typeface="Arial" pitchFamily="34" charset="0"/>
                <a:ea typeface="Arial" pitchFamily="34" charset="-122"/>
                <a:cs typeface="Arial" pitchFamily="34" charset="-120"/>
              </a:rPr>
              <a:t>Key itch endpoint not significant</a:t>
            </a:r>
            <a:endParaRPr kumimoji="0" lang="en-US" sz="1300" b="0" i="0" u="none" strike="noStrike" kern="1200" cap="none" spc="0" normalizeH="0" baseline="0" noProof="0" dirty="0">
              <a:ln>
                <a:noFill/>
              </a:ln>
              <a:solidFill>
                <a:srgbClr val="12262E"/>
              </a:solidFill>
              <a:effectLst/>
              <a:uLnTx/>
              <a:uFillTx/>
              <a:latin typeface="Arial" charset="0"/>
              <a:ea typeface="Arial" charset="0"/>
              <a:cs typeface="Arial" charset="0"/>
            </a:endParaRPr>
          </a:p>
        </p:txBody>
      </p:sp>
      <p:sp>
        <p:nvSpPr>
          <p:cNvPr id="23" name="Text 21"/>
          <p:cNvSpPr/>
          <p:nvPr/>
        </p:nvSpPr>
        <p:spPr>
          <a:xfrm>
            <a:off x="355600" y="6265639"/>
            <a:ext cx="11836400" cy="452041"/>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5E6E74"/>
                </a:solidFill>
                <a:effectLst/>
                <a:uLnTx/>
                <a:uFillTx/>
                <a:latin typeface="Arial" pitchFamily="34" charset="0"/>
                <a:ea typeface="Arial" pitchFamily="34" charset="-122"/>
                <a:cs typeface="Arial" pitchFamily="34" charset="-120"/>
              </a:rPr>
              <a:t>Hirschfield et al, NEJM 2024;390:783 (RESPONSE) · Kowdley et al, NEJM 2024;390:795 (ELATIVE) · Alamgir &amp; Kowdley, Gastroenterol Hepatol 2026;22(5). Redrawn</a:t>
            </a:r>
            <a:endParaRPr kumimoji="0" lang="en-US" sz="1200" b="0" i="0" u="none" strike="noStrike" kern="1200" cap="none" spc="0" normalizeH="0" baseline="0" noProof="0" dirty="0">
              <a:ln>
                <a:noFill/>
              </a:ln>
              <a:solidFill>
                <a:srgbClr val="12262E"/>
              </a:solidFill>
              <a:effectLst/>
              <a:uLnTx/>
              <a:uFillTx/>
              <a:latin typeface="Arial" charset="0"/>
              <a:ea typeface="Arial" charset="0"/>
              <a:cs typeface="Arial" charset="0"/>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4326430-9370-3D6B-0418-56C16F754C76}"/>
              </a:ext>
            </a:extLst>
          </p:cNvPr>
          <p:cNvSpPr>
            <a:spLocks noGrp="1"/>
          </p:cNvSpPr>
          <p:nvPr>
            <p:ph type="body" sz="quarter" idx="12"/>
          </p:nvPr>
        </p:nvSpPr>
        <p:spPr>
          <a:xfrm>
            <a:off x="546099" y="6273800"/>
            <a:ext cx="11099800" cy="584200"/>
          </a:xfrm>
        </p:spPr>
        <p:txBody>
          <a:bodyPr bIns="136800" anchor="b" anchorCtr="0">
            <a:normAutofit/>
          </a:bodyPr>
          <a:lstStyle/>
          <a:p>
            <a:pPr marL="0" indent="0">
              <a:buNone/>
            </a:pPr>
            <a:r>
              <a:rPr lang="en-GB" noProof="0">
                <a:solidFill>
                  <a:schemeClr val="tx1"/>
                </a:solidFill>
              </a:rPr>
              <a:t>PBC, primary biliary cholangitis; PPAR, peroxisome proliferator-activated receptor.</a:t>
            </a:r>
          </a:p>
          <a:p>
            <a:r>
              <a:rPr lang="en-GB" b="1" kern="1600" spc="-50" baseline="0">
                <a:solidFill>
                  <a:schemeClr val="tx1"/>
                </a:solidFill>
                <a:cs typeface="Arial" panose="020B0604020202020204" pitchFamily="34" charset="0"/>
              </a:rPr>
              <a:t>References: </a:t>
            </a:r>
            <a:r>
              <a:rPr lang="en-GB" b="0" kern="1600" spc="-50" baseline="0">
                <a:solidFill>
                  <a:schemeClr val="tx1"/>
                </a:solidFill>
                <a:cs typeface="Arial" panose="020B0604020202020204" pitchFamily="34" charset="0"/>
              </a:rPr>
              <a:t>1. Kamata S, et al. Antioxidants 2023;12(8):1523; 2. Corpechot C, et al. N Engl J Med 2018;378:2171-2181; 3. Hirschfield G, et al. N Engl J Med 2024;390(9):783-794; 4. Livdelzi (seladelpar) and Iqirvo (elafibranor) US prescribing information, 2024; 5. Hong F, et al. Int J Mol Sci 2018;19(8):2189; 6. Tyagi S, et al. J Adv Pharm Technol Res 2011;2(4):236-240; 7. Colapietro F, Gershwin ME, Lleo A. J Transl Autoimmun 2023;6:100188.</a:t>
            </a:r>
          </a:p>
        </p:txBody>
      </p:sp>
      <p:sp>
        <p:nvSpPr>
          <p:cNvPr id="4" name="Title 3">
            <a:extLst>
              <a:ext uri="{FF2B5EF4-FFF2-40B4-BE49-F238E27FC236}">
                <a16:creationId xmlns:a16="http://schemas.microsoft.com/office/drawing/2014/main" id="{35B06E17-B12C-0B11-FD1D-6EC4EAD06873}"/>
              </a:ext>
            </a:extLst>
          </p:cNvPr>
          <p:cNvSpPr>
            <a:spLocks noGrp="1"/>
          </p:cNvSpPr>
          <p:nvPr>
            <p:ph type="title"/>
          </p:nvPr>
        </p:nvSpPr>
        <p:spPr>
          <a:xfrm>
            <a:off x="546099" y="77509"/>
            <a:ext cx="11201400" cy="990600"/>
          </a:xfrm>
          <a:noFill/>
          <a:ln/>
        </p:spPr>
        <p:txBody>
          <a:bodyPr wrap="square" lIns="0" tIns="0" rIns="0" bIns="0" rtlCol="0" anchor="ctr">
            <a:normAutofit/>
          </a:bodyPr>
          <a:lstStyle/>
          <a:p>
            <a:pPr>
              <a:lnSpc>
                <a:spcPts val="3080"/>
              </a:lnSpc>
            </a:pPr>
            <a:r>
              <a:rPr lang="en-GB" sz="2800" b="1" dirty="0">
                <a:latin typeface="Georgia" pitchFamily="18" charset="0"/>
              </a:rPr>
              <a:t>PPAR agonists in PBC: receptor rationale</a:t>
            </a:r>
          </a:p>
        </p:txBody>
      </p:sp>
      <p:sp>
        <p:nvSpPr>
          <p:cNvPr id="54" name="Rectangle: Rounded Corners 53">
            <a:extLst>
              <a:ext uri="{FF2B5EF4-FFF2-40B4-BE49-F238E27FC236}">
                <a16:creationId xmlns:a16="http://schemas.microsoft.com/office/drawing/2014/main" id="{0AD4C39C-6A18-4E69-0128-4C638D15FA6C}"/>
              </a:ext>
            </a:extLst>
          </p:cNvPr>
          <p:cNvSpPr/>
          <p:nvPr/>
        </p:nvSpPr>
        <p:spPr>
          <a:xfrm>
            <a:off x="866790" y="2627828"/>
            <a:ext cx="8912828" cy="1823921"/>
          </a:xfrm>
          <a:prstGeom prst="roundRect">
            <a:avLst/>
          </a:prstGeom>
          <a:solidFill>
            <a:srgbClr val="FFFFFF"/>
          </a:solidFill>
          <a:ln w="28575" cap="flat" cmpd="sng" algn="ctr">
            <a:solidFill>
              <a:srgbClr val="D9622B"/>
            </a:solidFill>
            <a:prstDash val="solid"/>
            <a:miter lim="800000"/>
          </a:ln>
          <a:effectLst/>
        </p:spPr>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1" i="0" u="none" strike="noStrike" kern="0" cap="none" spc="0" normalizeH="0" baseline="0" noProof="0">
              <a:ln>
                <a:noFill/>
              </a:ln>
              <a:solidFill>
                <a:srgbClr val="FFFFFF"/>
              </a:solidFill>
              <a:effectLst/>
              <a:uLnTx/>
              <a:uFillTx/>
              <a:latin typeface="Trebuchet MS"/>
              <a:ea typeface="+mn-ea"/>
              <a:cs typeface="+mn-cs"/>
            </a:endParaRPr>
          </a:p>
        </p:txBody>
      </p:sp>
      <p:cxnSp>
        <p:nvCxnSpPr>
          <p:cNvPr id="55" name="Straight Connector 54">
            <a:extLst>
              <a:ext uri="{FF2B5EF4-FFF2-40B4-BE49-F238E27FC236}">
                <a16:creationId xmlns:a16="http://schemas.microsoft.com/office/drawing/2014/main" id="{39C7F650-EB38-AEC2-C533-7A7A42BC5287}"/>
              </a:ext>
            </a:extLst>
          </p:cNvPr>
          <p:cNvCxnSpPr>
            <a:cxnSpLocks/>
          </p:cNvCxnSpPr>
          <p:nvPr/>
        </p:nvCxnSpPr>
        <p:spPr>
          <a:xfrm>
            <a:off x="2158338" y="3073939"/>
            <a:ext cx="5280000" cy="0"/>
          </a:xfrm>
          <a:prstGeom prst="line">
            <a:avLst/>
          </a:prstGeom>
          <a:noFill/>
          <a:ln w="28575" cap="flat" cmpd="sng" algn="ctr">
            <a:solidFill>
              <a:srgbClr val="54565B"/>
            </a:solidFill>
            <a:prstDash val="solid"/>
            <a:miter lim="800000"/>
          </a:ln>
          <a:effectLst/>
        </p:spPr>
      </p:cxnSp>
      <p:cxnSp>
        <p:nvCxnSpPr>
          <p:cNvPr id="56" name="Straight Connector 55">
            <a:extLst>
              <a:ext uri="{FF2B5EF4-FFF2-40B4-BE49-F238E27FC236}">
                <a16:creationId xmlns:a16="http://schemas.microsoft.com/office/drawing/2014/main" id="{D29114C9-0FB0-3729-14D6-6DA2C2469377}"/>
              </a:ext>
            </a:extLst>
          </p:cNvPr>
          <p:cNvCxnSpPr>
            <a:cxnSpLocks/>
          </p:cNvCxnSpPr>
          <p:nvPr/>
        </p:nvCxnSpPr>
        <p:spPr>
          <a:xfrm>
            <a:off x="2168127" y="4081170"/>
            <a:ext cx="2274978" cy="0"/>
          </a:xfrm>
          <a:prstGeom prst="line">
            <a:avLst/>
          </a:prstGeom>
          <a:noFill/>
          <a:ln w="28575" cap="flat" cmpd="sng" algn="ctr">
            <a:solidFill>
              <a:srgbClr val="54565B"/>
            </a:solidFill>
            <a:prstDash val="solid"/>
            <a:miter lim="800000"/>
          </a:ln>
          <a:effectLst/>
        </p:spPr>
      </p:cxnSp>
      <p:sp>
        <p:nvSpPr>
          <p:cNvPr id="57" name="Oval 56">
            <a:extLst>
              <a:ext uri="{FF2B5EF4-FFF2-40B4-BE49-F238E27FC236}">
                <a16:creationId xmlns:a16="http://schemas.microsoft.com/office/drawing/2014/main" id="{32874488-807D-34A5-0779-55155C72D2A7}"/>
              </a:ext>
            </a:extLst>
          </p:cNvPr>
          <p:cNvSpPr>
            <a:spLocks noChangeAspect="1"/>
          </p:cNvSpPr>
          <p:nvPr/>
        </p:nvSpPr>
        <p:spPr>
          <a:xfrm>
            <a:off x="2544533" y="3875430"/>
            <a:ext cx="411480" cy="411480"/>
          </a:xfrm>
          <a:prstGeom prst="ellipse">
            <a:avLst/>
          </a:prstGeom>
          <a:solidFill>
            <a:srgbClr val="015F51"/>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0" cap="none" spc="0" normalizeH="0" baseline="0" noProof="0">
                <a:ln>
                  <a:noFill/>
                </a:ln>
                <a:solidFill>
                  <a:srgbClr val="FFFFFF"/>
                </a:solidFill>
                <a:effectLst/>
                <a:uLnTx/>
                <a:uFillTx/>
                <a:latin typeface="Wingdings" panose="05000000000000000000" pitchFamily="2" charset="2"/>
                <a:ea typeface="+mn-ea"/>
                <a:cs typeface="+mn-cs"/>
              </a:rPr>
              <a:t>ü</a:t>
            </a:r>
          </a:p>
        </p:txBody>
      </p:sp>
      <p:sp>
        <p:nvSpPr>
          <p:cNvPr id="58" name="Oval 57">
            <a:extLst>
              <a:ext uri="{FF2B5EF4-FFF2-40B4-BE49-F238E27FC236}">
                <a16:creationId xmlns:a16="http://schemas.microsoft.com/office/drawing/2014/main" id="{33E947A4-FA2B-7FBB-EF0C-CE2C19A78722}"/>
              </a:ext>
            </a:extLst>
          </p:cNvPr>
          <p:cNvSpPr>
            <a:spLocks noChangeAspect="1"/>
          </p:cNvSpPr>
          <p:nvPr/>
        </p:nvSpPr>
        <p:spPr>
          <a:xfrm>
            <a:off x="2529982" y="2868199"/>
            <a:ext cx="411480" cy="411480"/>
          </a:xfrm>
          <a:prstGeom prst="ellipse">
            <a:avLst/>
          </a:prstGeom>
          <a:solidFill>
            <a:srgbClr val="015F51"/>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0" cap="none" spc="0" normalizeH="0" baseline="0" noProof="0">
                <a:ln>
                  <a:noFill/>
                </a:ln>
                <a:solidFill>
                  <a:srgbClr val="FFFFFF"/>
                </a:solidFill>
                <a:effectLst/>
                <a:uLnTx/>
                <a:uFillTx/>
                <a:latin typeface="Wingdings" panose="05000000000000000000" pitchFamily="2" charset="2"/>
                <a:ea typeface="+mn-ea"/>
                <a:cs typeface="+mn-cs"/>
              </a:rPr>
              <a:t>ü</a:t>
            </a:r>
          </a:p>
        </p:txBody>
      </p:sp>
      <p:sp>
        <p:nvSpPr>
          <p:cNvPr id="59" name="Oval 58">
            <a:extLst>
              <a:ext uri="{FF2B5EF4-FFF2-40B4-BE49-F238E27FC236}">
                <a16:creationId xmlns:a16="http://schemas.microsoft.com/office/drawing/2014/main" id="{0ADBCBD3-5CBB-76CE-25A4-D54C0A834E57}"/>
              </a:ext>
            </a:extLst>
          </p:cNvPr>
          <p:cNvSpPr>
            <a:spLocks noChangeAspect="1"/>
          </p:cNvSpPr>
          <p:nvPr/>
        </p:nvSpPr>
        <p:spPr>
          <a:xfrm>
            <a:off x="4036387" y="3875430"/>
            <a:ext cx="411480" cy="411480"/>
          </a:xfrm>
          <a:prstGeom prst="ellipse">
            <a:avLst/>
          </a:prstGeom>
          <a:solidFill>
            <a:srgbClr val="015F51"/>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0" cap="none" spc="0" normalizeH="0" baseline="0" noProof="0">
                <a:ln>
                  <a:noFill/>
                </a:ln>
                <a:solidFill>
                  <a:srgbClr val="FFFFFF"/>
                </a:solidFill>
                <a:effectLst/>
                <a:uLnTx/>
                <a:uFillTx/>
                <a:latin typeface="Wingdings" panose="05000000000000000000" pitchFamily="2" charset="2"/>
                <a:ea typeface="+mn-ea"/>
                <a:cs typeface="+mn-cs"/>
              </a:rPr>
              <a:t>ü</a:t>
            </a:r>
          </a:p>
        </p:txBody>
      </p:sp>
      <p:sp>
        <p:nvSpPr>
          <p:cNvPr id="60" name="Oval 59">
            <a:extLst>
              <a:ext uri="{FF2B5EF4-FFF2-40B4-BE49-F238E27FC236}">
                <a16:creationId xmlns:a16="http://schemas.microsoft.com/office/drawing/2014/main" id="{2B5BCFFF-CE66-5D8A-9BEF-2708F18E504B}"/>
              </a:ext>
            </a:extLst>
          </p:cNvPr>
          <p:cNvSpPr>
            <a:spLocks noChangeAspect="1"/>
          </p:cNvSpPr>
          <p:nvPr/>
        </p:nvSpPr>
        <p:spPr>
          <a:xfrm>
            <a:off x="4021836" y="2868199"/>
            <a:ext cx="411480" cy="411480"/>
          </a:xfrm>
          <a:prstGeom prst="ellipse">
            <a:avLst/>
          </a:prstGeom>
          <a:solidFill>
            <a:srgbClr val="015F51"/>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0" cap="none" spc="0" normalizeH="0" baseline="0" noProof="0">
                <a:ln>
                  <a:noFill/>
                </a:ln>
                <a:solidFill>
                  <a:srgbClr val="FFFFFF"/>
                </a:solidFill>
                <a:effectLst/>
                <a:uLnTx/>
                <a:uFillTx/>
                <a:latin typeface="Wingdings" panose="05000000000000000000" pitchFamily="2" charset="2"/>
                <a:ea typeface="+mn-ea"/>
                <a:cs typeface="+mn-cs"/>
              </a:rPr>
              <a:t>ü</a:t>
            </a:r>
          </a:p>
        </p:txBody>
      </p:sp>
      <p:sp>
        <p:nvSpPr>
          <p:cNvPr id="61" name="Oval 60">
            <a:extLst>
              <a:ext uri="{FF2B5EF4-FFF2-40B4-BE49-F238E27FC236}">
                <a16:creationId xmlns:a16="http://schemas.microsoft.com/office/drawing/2014/main" id="{F616D78B-DE45-2D8F-BBC6-3F3E1BF161CE}"/>
              </a:ext>
            </a:extLst>
          </p:cNvPr>
          <p:cNvSpPr>
            <a:spLocks noChangeAspect="1"/>
          </p:cNvSpPr>
          <p:nvPr/>
        </p:nvSpPr>
        <p:spPr>
          <a:xfrm>
            <a:off x="7230287" y="2868199"/>
            <a:ext cx="411480" cy="411480"/>
          </a:xfrm>
          <a:prstGeom prst="ellipse">
            <a:avLst/>
          </a:prstGeom>
          <a:solidFill>
            <a:srgbClr val="015F51"/>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0" cap="none" spc="0" normalizeH="0" baseline="0" noProof="0">
                <a:ln>
                  <a:noFill/>
                </a:ln>
                <a:solidFill>
                  <a:srgbClr val="FFFFFF"/>
                </a:solidFill>
                <a:effectLst/>
                <a:uLnTx/>
                <a:uFillTx/>
                <a:latin typeface="Wingdings" panose="05000000000000000000" pitchFamily="2" charset="2"/>
                <a:ea typeface="+mn-ea"/>
                <a:cs typeface="+mn-cs"/>
              </a:rPr>
              <a:t>ü</a:t>
            </a:r>
          </a:p>
        </p:txBody>
      </p:sp>
      <p:pic>
        <p:nvPicPr>
          <p:cNvPr id="63" name="Graphic 62" descr="Target outline">
            <a:extLst>
              <a:ext uri="{FF2B5EF4-FFF2-40B4-BE49-F238E27FC236}">
                <a16:creationId xmlns:a16="http://schemas.microsoft.com/office/drawing/2014/main" id="{00145FF5-27DD-8F40-3C32-94B2FFA25759}"/>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934946" y="2781954"/>
            <a:ext cx="379934" cy="379934"/>
          </a:xfrm>
          <a:prstGeom prst="rect">
            <a:avLst/>
          </a:prstGeom>
        </p:spPr>
      </p:pic>
      <p:pic>
        <p:nvPicPr>
          <p:cNvPr id="64" name="Graphic 63" descr="Target outline">
            <a:extLst>
              <a:ext uri="{FF2B5EF4-FFF2-40B4-BE49-F238E27FC236}">
                <a16:creationId xmlns:a16="http://schemas.microsoft.com/office/drawing/2014/main" id="{C5C91976-FEBE-3D24-19CC-1D30F6695DCA}"/>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934946" y="3899773"/>
            <a:ext cx="379934" cy="379934"/>
          </a:xfrm>
          <a:prstGeom prst="rect">
            <a:avLst/>
          </a:prstGeom>
        </p:spPr>
      </p:pic>
      <p:pic>
        <p:nvPicPr>
          <p:cNvPr id="65" name="Graphic 64" descr="Target outline">
            <a:extLst>
              <a:ext uri="{FF2B5EF4-FFF2-40B4-BE49-F238E27FC236}">
                <a16:creationId xmlns:a16="http://schemas.microsoft.com/office/drawing/2014/main" id="{DB0B8A6C-F1F2-9E7A-F0D4-E4842AEFA085}"/>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934946" y="3129263"/>
            <a:ext cx="379934" cy="379934"/>
          </a:xfrm>
          <a:prstGeom prst="rect">
            <a:avLst/>
          </a:prstGeom>
        </p:spPr>
      </p:pic>
      <p:pic>
        <p:nvPicPr>
          <p:cNvPr id="66" name="Graphic 65" descr="Target outline">
            <a:extLst>
              <a:ext uri="{FF2B5EF4-FFF2-40B4-BE49-F238E27FC236}">
                <a16:creationId xmlns:a16="http://schemas.microsoft.com/office/drawing/2014/main" id="{B1C12CB2-29D4-2DC0-D80F-A455018E7C4B}"/>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9934946" y="3489856"/>
            <a:ext cx="379934" cy="379934"/>
          </a:xfrm>
          <a:prstGeom prst="rect">
            <a:avLst/>
          </a:prstGeom>
        </p:spPr>
      </p:pic>
      <p:sp>
        <p:nvSpPr>
          <p:cNvPr id="67" name="Rectangle: Top Corners Rounded 66">
            <a:extLst>
              <a:ext uri="{FF2B5EF4-FFF2-40B4-BE49-F238E27FC236}">
                <a16:creationId xmlns:a16="http://schemas.microsoft.com/office/drawing/2014/main" id="{2E6644DC-0022-8709-69F7-34F18AA94002}"/>
              </a:ext>
            </a:extLst>
          </p:cNvPr>
          <p:cNvSpPr/>
          <p:nvPr/>
        </p:nvSpPr>
        <p:spPr>
          <a:xfrm>
            <a:off x="1967113" y="1834933"/>
            <a:ext cx="1572127" cy="584231"/>
          </a:xfrm>
          <a:prstGeom prst="round2SameRect">
            <a:avLst/>
          </a:prstGeom>
          <a:solidFill>
            <a:srgbClr val="FFFFFF">
              <a:lumMod val="95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0" cap="none" spc="0" normalizeH="0" baseline="0" noProof="0">
                <a:ln>
                  <a:noFill/>
                </a:ln>
                <a:solidFill>
                  <a:srgbClr val="000000"/>
                </a:solidFill>
                <a:effectLst/>
                <a:uLnTx/>
                <a:uFillTx/>
                <a:latin typeface="Trebuchet MS" panose="020B0603020202020204" pitchFamily="34" charset="0"/>
                <a:ea typeface="+mn-ea"/>
                <a:cs typeface="+mn-cs"/>
              </a:rPr>
              <a:t>Bile Acid and Cholesterol Synthesis</a:t>
            </a:r>
          </a:p>
        </p:txBody>
      </p:sp>
      <p:sp>
        <p:nvSpPr>
          <p:cNvPr id="68" name="Rectangle: Top Corners Rounded 67">
            <a:extLst>
              <a:ext uri="{FF2B5EF4-FFF2-40B4-BE49-F238E27FC236}">
                <a16:creationId xmlns:a16="http://schemas.microsoft.com/office/drawing/2014/main" id="{9A45FAA1-4ABC-5C66-172C-1F3D1C55F6DF}"/>
              </a:ext>
            </a:extLst>
          </p:cNvPr>
          <p:cNvSpPr/>
          <p:nvPr/>
        </p:nvSpPr>
        <p:spPr>
          <a:xfrm>
            <a:off x="3603344" y="1834933"/>
            <a:ext cx="3032022" cy="584231"/>
          </a:xfrm>
          <a:prstGeom prst="round2SameRect">
            <a:avLst/>
          </a:prstGeom>
          <a:solidFill>
            <a:srgbClr val="FFFFFF">
              <a:lumMod val="95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000000"/>
              </a:solidFill>
              <a:effectLst/>
              <a:uLnTx/>
              <a:uFillTx/>
              <a:latin typeface="Trebuchet MS" panose="020B0603020202020204" pitchFamily="34" charset="0"/>
              <a:ea typeface="+mn-ea"/>
              <a:cs typeface="+mn-cs"/>
            </a:endParaRPr>
          </a:p>
        </p:txBody>
      </p:sp>
      <p:sp>
        <p:nvSpPr>
          <p:cNvPr id="69" name="Rectangle: Top Corners Rounded 68">
            <a:extLst>
              <a:ext uri="{FF2B5EF4-FFF2-40B4-BE49-F238E27FC236}">
                <a16:creationId xmlns:a16="http://schemas.microsoft.com/office/drawing/2014/main" id="{41E7BD27-E62F-1445-30B4-2C07446BECFD}"/>
              </a:ext>
            </a:extLst>
          </p:cNvPr>
          <p:cNvSpPr/>
          <p:nvPr/>
        </p:nvSpPr>
        <p:spPr>
          <a:xfrm>
            <a:off x="6699470" y="1834933"/>
            <a:ext cx="1508022" cy="584231"/>
          </a:xfrm>
          <a:prstGeom prst="round2SameRect">
            <a:avLst/>
          </a:prstGeom>
          <a:solidFill>
            <a:srgbClr val="FFFFFF">
              <a:lumMod val="95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0" cap="none" spc="0" normalizeH="0" baseline="0" noProof="0">
                <a:ln>
                  <a:noFill/>
                </a:ln>
                <a:solidFill>
                  <a:srgbClr val="000000"/>
                </a:solidFill>
                <a:effectLst/>
                <a:uLnTx/>
                <a:uFillTx/>
                <a:latin typeface="Trebuchet MS" panose="020B0603020202020204" pitchFamily="34" charset="0"/>
                <a:ea typeface="+mn-ea"/>
                <a:cs typeface="+mn-cs"/>
              </a:rPr>
              <a:t>Inflammation</a:t>
            </a:r>
          </a:p>
        </p:txBody>
      </p:sp>
      <p:sp>
        <p:nvSpPr>
          <p:cNvPr id="70" name="Rectangle: Top Corners Rounded 69">
            <a:extLst>
              <a:ext uri="{FF2B5EF4-FFF2-40B4-BE49-F238E27FC236}">
                <a16:creationId xmlns:a16="http://schemas.microsoft.com/office/drawing/2014/main" id="{CDA45702-3EBC-1EAE-6DA6-8DFF277993A8}"/>
              </a:ext>
            </a:extLst>
          </p:cNvPr>
          <p:cNvSpPr/>
          <p:nvPr/>
        </p:nvSpPr>
        <p:spPr>
          <a:xfrm>
            <a:off x="8271596" y="1834933"/>
            <a:ext cx="1508022" cy="584231"/>
          </a:xfrm>
          <a:prstGeom prst="round2SameRect">
            <a:avLst/>
          </a:prstGeom>
          <a:solidFill>
            <a:srgbClr val="FFFFFF">
              <a:lumMod val="95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0" cap="none" spc="0" normalizeH="0" baseline="0" noProof="0">
                <a:ln>
                  <a:noFill/>
                </a:ln>
                <a:solidFill>
                  <a:srgbClr val="000000"/>
                </a:solidFill>
                <a:effectLst/>
                <a:uLnTx/>
                <a:uFillTx/>
                <a:latin typeface="Trebuchet MS" panose="020B0603020202020204" pitchFamily="34" charset="0"/>
                <a:ea typeface="+mn-ea"/>
                <a:cs typeface="+mn-cs"/>
              </a:rPr>
              <a:t>Fibrosis</a:t>
            </a:r>
            <a:endParaRPr kumimoji="0" lang="en-GB" sz="1800" b="0" i="0" u="none" strike="noStrike" kern="0" cap="none" spc="0" normalizeH="0" baseline="0" noProof="0">
              <a:ln>
                <a:noFill/>
              </a:ln>
              <a:solidFill>
                <a:srgbClr val="000000"/>
              </a:solidFill>
              <a:effectLst/>
              <a:uLnTx/>
              <a:uFillTx/>
              <a:latin typeface="Trebuchet MS" panose="020B0603020202020204" pitchFamily="34" charset="0"/>
              <a:ea typeface="+mn-ea"/>
              <a:cs typeface="+mn-cs"/>
            </a:endParaRPr>
          </a:p>
        </p:txBody>
      </p:sp>
      <p:sp>
        <p:nvSpPr>
          <p:cNvPr id="71" name="Rectangle: Top Corners Rounded 70">
            <a:extLst>
              <a:ext uri="{FF2B5EF4-FFF2-40B4-BE49-F238E27FC236}">
                <a16:creationId xmlns:a16="http://schemas.microsoft.com/office/drawing/2014/main" id="{5CAC630B-B8F4-5140-4011-5AB4E0FE0409}"/>
              </a:ext>
            </a:extLst>
          </p:cNvPr>
          <p:cNvSpPr/>
          <p:nvPr/>
        </p:nvSpPr>
        <p:spPr>
          <a:xfrm>
            <a:off x="9843722" y="1834933"/>
            <a:ext cx="1656753" cy="582259"/>
          </a:xfrm>
          <a:prstGeom prst="round2SameRect">
            <a:avLst/>
          </a:prstGeom>
          <a:solidFill>
            <a:srgbClr val="FFFFFF">
              <a:lumMod val="95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0" cap="none" spc="0" normalizeH="0" baseline="0" noProof="0">
                <a:ln>
                  <a:noFill/>
                </a:ln>
                <a:solidFill>
                  <a:srgbClr val="000000"/>
                </a:solidFill>
                <a:effectLst/>
                <a:uLnTx/>
                <a:uFillTx/>
                <a:latin typeface="Trebuchet MS" panose="020B0603020202020204" pitchFamily="34" charset="0"/>
                <a:ea typeface="+mn-ea"/>
                <a:cs typeface="+mn-cs"/>
              </a:rPr>
              <a:t>Cell Target</a:t>
            </a:r>
            <a:r>
              <a:rPr kumimoji="0" lang="en-GB" sz="1100" b="0" i="0" u="none" strike="noStrike" kern="0" cap="none" spc="0" normalizeH="0" baseline="30000" noProof="0">
                <a:ln>
                  <a:noFill/>
                </a:ln>
                <a:solidFill>
                  <a:srgbClr val="000000"/>
                </a:solidFill>
                <a:effectLst/>
                <a:uLnTx/>
                <a:uFillTx/>
                <a:latin typeface="Trebuchet MS" panose="020B0603020202020204" pitchFamily="34" charset="0"/>
                <a:ea typeface="+mn-ea"/>
                <a:cs typeface="+mn-cs"/>
              </a:rPr>
              <a:t>7</a:t>
            </a:r>
            <a:endParaRPr kumimoji="0" lang="en-GB" sz="1100" b="0" i="0" u="none" strike="noStrike" kern="0" cap="none" spc="0" normalizeH="0" baseline="0" noProof="0">
              <a:ln>
                <a:noFill/>
              </a:ln>
              <a:solidFill>
                <a:srgbClr val="000000"/>
              </a:solidFill>
              <a:effectLst/>
              <a:uLnTx/>
              <a:uFillTx/>
              <a:latin typeface="Trebuchet MS" panose="020B0603020202020204" pitchFamily="34" charset="0"/>
              <a:ea typeface="+mn-ea"/>
              <a:cs typeface="+mn-cs"/>
            </a:endParaRPr>
          </a:p>
        </p:txBody>
      </p:sp>
      <p:sp>
        <p:nvSpPr>
          <p:cNvPr id="72" name="Rectangle: Rounded Corners 71">
            <a:extLst>
              <a:ext uri="{FF2B5EF4-FFF2-40B4-BE49-F238E27FC236}">
                <a16:creationId xmlns:a16="http://schemas.microsoft.com/office/drawing/2014/main" id="{A3422ADA-C10B-F943-F0C2-5E3890FCDFF3}"/>
              </a:ext>
            </a:extLst>
          </p:cNvPr>
          <p:cNvSpPr/>
          <p:nvPr/>
        </p:nvSpPr>
        <p:spPr>
          <a:xfrm>
            <a:off x="1078491" y="2799619"/>
            <a:ext cx="1079847" cy="548640"/>
          </a:xfrm>
          <a:prstGeom prst="roundRect">
            <a:avLst>
              <a:gd name="adj" fmla="val 50000"/>
            </a:avLst>
          </a:prstGeom>
          <a:solidFill>
            <a:srgbClr val="015F51"/>
          </a:solidFill>
          <a:ln w="12700" cap="flat" cmpd="sng" algn="ctr">
            <a:solidFill>
              <a:srgbClr val="015F5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a:ln>
                <a:noFill/>
              </a:ln>
              <a:solidFill>
                <a:srgbClr val="54565B"/>
              </a:solidFill>
              <a:effectLst/>
              <a:uLnTx/>
              <a:uFillTx/>
              <a:latin typeface="Trebuchet MS" panose="020B0603020202020204" pitchFamily="34" charset="0"/>
              <a:ea typeface="+mn-ea"/>
              <a:cs typeface="+mn-cs"/>
            </a:endParaRPr>
          </a:p>
        </p:txBody>
      </p:sp>
      <p:sp>
        <p:nvSpPr>
          <p:cNvPr id="73" name="Rectangle: Rounded Corners 72">
            <a:extLst>
              <a:ext uri="{FF2B5EF4-FFF2-40B4-BE49-F238E27FC236}">
                <a16:creationId xmlns:a16="http://schemas.microsoft.com/office/drawing/2014/main" id="{CBF276A8-ADE8-50FB-4762-64193B84DAEC}"/>
              </a:ext>
            </a:extLst>
          </p:cNvPr>
          <p:cNvSpPr/>
          <p:nvPr/>
        </p:nvSpPr>
        <p:spPr>
          <a:xfrm>
            <a:off x="1093042" y="3828726"/>
            <a:ext cx="1079847" cy="548640"/>
          </a:xfrm>
          <a:prstGeom prst="roundRect">
            <a:avLst>
              <a:gd name="adj" fmla="val 50000"/>
            </a:avLst>
          </a:prstGeom>
          <a:solidFill>
            <a:srgbClr val="3E9483"/>
          </a:solidFill>
          <a:ln w="12700" cap="flat" cmpd="sng" algn="ctr">
            <a:solidFill>
              <a:srgbClr val="3E9483"/>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a:ln>
                <a:noFill/>
              </a:ln>
              <a:solidFill>
                <a:srgbClr val="FFFFFF"/>
              </a:solidFill>
              <a:effectLst/>
              <a:uLnTx/>
              <a:uFillTx/>
              <a:latin typeface="Trebuchet MS" panose="020B0603020202020204" pitchFamily="34" charset="0"/>
              <a:ea typeface="+mn-ea"/>
              <a:cs typeface="+mn-cs"/>
            </a:endParaRPr>
          </a:p>
        </p:txBody>
      </p:sp>
      <p:cxnSp>
        <p:nvCxnSpPr>
          <p:cNvPr id="74" name="Straight Connector 73">
            <a:extLst>
              <a:ext uri="{FF2B5EF4-FFF2-40B4-BE49-F238E27FC236}">
                <a16:creationId xmlns:a16="http://schemas.microsoft.com/office/drawing/2014/main" id="{31D1EB9B-40C2-0CD1-11C5-BD94428D51EF}"/>
              </a:ext>
            </a:extLst>
          </p:cNvPr>
          <p:cNvCxnSpPr>
            <a:cxnSpLocks/>
          </p:cNvCxnSpPr>
          <p:nvPr/>
        </p:nvCxnSpPr>
        <p:spPr>
          <a:xfrm>
            <a:off x="3729653" y="2139070"/>
            <a:ext cx="2747971" cy="0"/>
          </a:xfrm>
          <a:prstGeom prst="line">
            <a:avLst/>
          </a:prstGeom>
          <a:noFill/>
          <a:ln w="6350" cap="flat" cmpd="sng" algn="ctr">
            <a:solidFill>
              <a:srgbClr val="015F51"/>
            </a:solidFill>
            <a:prstDash val="solid"/>
            <a:miter lim="800000"/>
          </a:ln>
          <a:effectLst/>
        </p:spPr>
      </p:cxnSp>
      <p:sp>
        <p:nvSpPr>
          <p:cNvPr id="75" name="TextBox 74">
            <a:extLst>
              <a:ext uri="{FF2B5EF4-FFF2-40B4-BE49-F238E27FC236}">
                <a16:creationId xmlns:a16="http://schemas.microsoft.com/office/drawing/2014/main" id="{DC4B2022-40CA-AFF2-C8E0-B8A4A2B655EC}"/>
              </a:ext>
            </a:extLst>
          </p:cNvPr>
          <p:cNvSpPr txBox="1"/>
          <p:nvPr/>
        </p:nvSpPr>
        <p:spPr>
          <a:xfrm>
            <a:off x="1052456" y="2874190"/>
            <a:ext cx="1173291" cy="33855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0" cap="none" spc="0" normalizeH="0" baseline="0" noProof="0">
                <a:ln>
                  <a:noFill/>
                </a:ln>
                <a:solidFill>
                  <a:srgbClr val="FFFFFF"/>
                </a:solidFill>
                <a:effectLst/>
                <a:uLnTx/>
                <a:uFillTx/>
                <a:latin typeface="Trebuchet MS" panose="020B0603020202020204" pitchFamily="34" charset="0"/>
                <a:ea typeface="+mn-ea"/>
                <a:cs typeface="+mn-cs"/>
              </a:rPr>
              <a:t> PPAR</a:t>
            </a:r>
            <a:r>
              <a:rPr kumimoji="0" lang="en-GB" sz="1600" b="1" i="0" u="none" strike="noStrike" kern="0" cap="none" spc="0" normalizeH="0" baseline="0" noProof="0">
                <a:ln>
                  <a:noFill/>
                </a:ln>
                <a:solidFill>
                  <a:srgbClr val="FFFFFF"/>
                </a:solidFill>
                <a:effectLst/>
                <a:uLnTx/>
                <a:uFillTx/>
                <a:latin typeface="Trebuchet MS" panose="020B0603020202020204" pitchFamily="34" charset="0"/>
                <a:ea typeface="+mn-ea"/>
                <a:cs typeface="Calibri" panose="020F0502020204030204" pitchFamily="34" charset="0"/>
              </a:rPr>
              <a:t>δ</a:t>
            </a:r>
            <a:r>
              <a:rPr kumimoji="0" lang="en-GB" sz="1600" b="1" i="0" u="none" strike="noStrike" kern="0" cap="none" spc="0" normalizeH="0" baseline="30000" noProof="0">
                <a:ln>
                  <a:noFill/>
                </a:ln>
                <a:solidFill>
                  <a:srgbClr val="FFFFFF"/>
                </a:solidFill>
                <a:effectLst/>
                <a:uLnTx/>
                <a:uFillTx/>
                <a:latin typeface="Trebuchet MS" panose="020B0603020202020204" pitchFamily="34" charset="0"/>
                <a:ea typeface="+mn-ea"/>
                <a:cs typeface="Calibri" panose="020F0502020204030204" pitchFamily="34" charset="0"/>
              </a:rPr>
              <a:t>3</a:t>
            </a:r>
            <a:endParaRPr kumimoji="0" lang="en-GB" sz="1600" b="0" i="0" u="none" strike="noStrike" kern="0" cap="none" spc="0" normalizeH="0" baseline="0" noProof="0">
              <a:ln>
                <a:noFill/>
              </a:ln>
              <a:solidFill>
                <a:srgbClr val="FFFFFF"/>
              </a:solidFill>
              <a:effectLst/>
              <a:uLnTx/>
              <a:uFillTx/>
              <a:latin typeface="Trebuchet MS" panose="020B0603020202020204" pitchFamily="34" charset="0"/>
              <a:ea typeface="+mn-ea"/>
              <a:cs typeface="+mn-cs"/>
            </a:endParaRPr>
          </a:p>
        </p:txBody>
      </p:sp>
      <p:sp>
        <p:nvSpPr>
          <p:cNvPr id="76" name="TextBox 75">
            <a:extLst>
              <a:ext uri="{FF2B5EF4-FFF2-40B4-BE49-F238E27FC236}">
                <a16:creationId xmlns:a16="http://schemas.microsoft.com/office/drawing/2014/main" id="{03B91320-0740-A1B6-F547-5634778763C5}"/>
              </a:ext>
            </a:extLst>
          </p:cNvPr>
          <p:cNvSpPr txBox="1"/>
          <p:nvPr/>
        </p:nvSpPr>
        <p:spPr>
          <a:xfrm>
            <a:off x="1052456" y="3913868"/>
            <a:ext cx="1173291" cy="33855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0" cap="none" spc="0" normalizeH="0" baseline="0" noProof="0">
                <a:ln>
                  <a:noFill/>
                </a:ln>
                <a:solidFill>
                  <a:srgbClr val="FFFFFF"/>
                </a:solidFill>
                <a:effectLst/>
                <a:uLnTx/>
                <a:uFillTx/>
                <a:latin typeface="Trebuchet MS" panose="020B0603020202020204" pitchFamily="34" charset="0"/>
                <a:ea typeface="+mn-ea"/>
                <a:cs typeface="+mn-cs"/>
              </a:rPr>
              <a:t> PPAR</a:t>
            </a:r>
            <a:r>
              <a:rPr kumimoji="0" lang="en-GB" sz="1600" b="1" i="0" u="none" strike="noStrike" kern="0" cap="none" spc="0" normalizeH="0" baseline="0" noProof="0">
                <a:ln>
                  <a:noFill/>
                </a:ln>
                <a:solidFill>
                  <a:srgbClr val="FFFFFF"/>
                </a:solidFill>
                <a:effectLst/>
                <a:uLnTx/>
                <a:uFillTx/>
                <a:latin typeface="Trebuchet MS" panose="020B0603020202020204" pitchFamily="34" charset="0"/>
                <a:ea typeface="+mn-ea"/>
                <a:cs typeface="Calibri" panose="020F0502020204030204" pitchFamily="34" charset="0"/>
              </a:rPr>
              <a:t>α</a:t>
            </a:r>
            <a:r>
              <a:rPr kumimoji="0" lang="en-GB" sz="1600" b="1" i="0" u="none" strike="noStrike" kern="0" cap="none" spc="0" normalizeH="0" baseline="30000" noProof="0">
                <a:ln>
                  <a:noFill/>
                </a:ln>
                <a:solidFill>
                  <a:srgbClr val="FFFFFF"/>
                </a:solidFill>
                <a:effectLst/>
                <a:uLnTx/>
                <a:uFillTx/>
                <a:latin typeface="Trebuchet MS" panose="020B0603020202020204" pitchFamily="34" charset="0"/>
                <a:ea typeface="+mn-ea"/>
                <a:cs typeface="Calibri" panose="020F0502020204030204" pitchFamily="34" charset="0"/>
              </a:rPr>
              <a:t>5</a:t>
            </a:r>
            <a:r>
              <a:rPr kumimoji="0" lang="en-GB" sz="1600" b="0" i="0" u="none" strike="noStrike" kern="0" cap="none" spc="0" normalizeH="0" baseline="30000" noProof="0">
                <a:ln>
                  <a:noFill/>
                </a:ln>
                <a:solidFill>
                  <a:srgbClr val="FFFFFF"/>
                </a:solidFill>
                <a:effectLst/>
                <a:uLnTx/>
                <a:uFillTx/>
                <a:latin typeface="Trebuchet MS" panose="020B0603020202020204" pitchFamily="34" charset="0"/>
                <a:ea typeface="+mn-ea"/>
                <a:cs typeface="Calibri" panose="020F0502020204030204" pitchFamily="34" charset="0"/>
                <a:sym typeface="Symbol" panose="05050102010706020507" pitchFamily="18" charset="2"/>
              </a:rPr>
              <a:t>,6</a:t>
            </a:r>
            <a:endParaRPr kumimoji="0" lang="en-GB" sz="1600" b="0" i="0" u="none" strike="noStrike" kern="0" cap="none" spc="0" normalizeH="0" baseline="0" noProof="0">
              <a:ln>
                <a:noFill/>
              </a:ln>
              <a:solidFill>
                <a:srgbClr val="FFFFFF"/>
              </a:solidFill>
              <a:effectLst/>
              <a:uLnTx/>
              <a:uFillTx/>
              <a:latin typeface="Trebuchet MS" panose="020B0603020202020204" pitchFamily="34" charset="0"/>
              <a:ea typeface="+mn-ea"/>
              <a:cs typeface="+mn-cs"/>
            </a:endParaRPr>
          </a:p>
        </p:txBody>
      </p:sp>
      <p:sp>
        <p:nvSpPr>
          <p:cNvPr id="77" name="TextBox 76">
            <a:extLst>
              <a:ext uri="{FF2B5EF4-FFF2-40B4-BE49-F238E27FC236}">
                <a16:creationId xmlns:a16="http://schemas.microsoft.com/office/drawing/2014/main" id="{9FB80A10-9AD1-2013-970C-3B9AB9355BA6}"/>
              </a:ext>
            </a:extLst>
          </p:cNvPr>
          <p:cNvSpPr txBox="1"/>
          <p:nvPr/>
        </p:nvSpPr>
        <p:spPr>
          <a:xfrm>
            <a:off x="3951699" y="2150454"/>
            <a:ext cx="551754"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srgbClr val="000000"/>
                </a:solidFill>
                <a:effectLst/>
                <a:uLnTx/>
                <a:uFillTx/>
                <a:latin typeface="Trebuchet MS" panose="020B0603020202020204" pitchFamily="34" charset="0"/>
                <a:ea typeface="+mn-ea"/>
                <a:cs typeface="+mn-cs"/>
              </a:rPr>
              <a:t>Lipids</a:t>
            </a:r>
          </a:p>
        </p:txBody>
      </p:sp>
      <p:sp>
        <p:nvSpPr>
          <p:cNvPr id="78" name="TextBox 77">
            <a:extLst>
              <a:ext uri="{FF2B5EF4-FFF2-40B4-BE49-F238E27FC236}">
                <a16:creationId xmlns:a16="http://schemas.microsoft.com/office/drawing/2014/main" id="{89D95749-C92E-70BB-A187-70DBF1D8963D}"/>
              </a:ext>
            </a:extLst>
          </p:cNvPr>
          <p:cNvSpPr txBox="1"/>
          <p:nvPr/>
        </p:nvSpPr>
        <p:spPr>
          <a:xfrm>
            <a:off x="5489685" y="2139070"/>
            <a:ext cx="702436"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srgbClr val="000000"/>
                </a:solidFill>
                <a:effectLst/>
                <a:uLnTx/>
                <a:uFillTx/>
                <a:latin typeface="Trebuchet MS" panose="020B0603020202020204" pitchFamily="34" charset="0"/>
                <a:ea typeface="+mn-ea"/>
                <a:cs typeface="+mn-cs"/>
              </a:rPr>
              <a:t>Glucose</a:t>
            </a:r>
          </a:p>
        </p:txBody>
      </p:sp>
      <p:sp>
        <p:nvSpPr>
          <p:cNvPr id="79" name="TextBox 78">
            <a:extLst>
              <a:ext uri="{FF2B5EF4-FFF2-40B4-BE49-F238E27FC236}">
                <a16:creationId xmlns:a16="http://schemas.microsoft.com/office/drawing/2014/main" id="{C51C8E8F-928C-BA4A-014C-3DA055D0FCBE}"/>
              </a:ext>
            </a:extLst>
          </p:cNvPr>
          <p:cNvSpPr txBox="1"/>
          <p:nvPr/>
        </p:nvSpPr>
        <p:spPr>
          <a:xfrm>
            <a:off x="4433316" y="1862678"/>
            <a:ext cx="1486304"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srgbClr val="000000"/>
                </a:solidFill>
                <a:effectLst/>
                <a:uLnTx/>
                <a:uFillTx/>
                <a:latin typeface="Trebuchet MS" panose="020B0603020202020204" pitchFamily="34" charset="0"/>
                <a:ea typeface="+mn-ea"/>
                <a:cs typeface="+mn-cs"/>
              </a:rPr>
              <a:t>Energy Homeostasis</a:t>
            </a:r>
          </a:p>
        </p:txBody>
      </p:sp>
      <p:sp>
        <p:nvSpPr>
          <p:cNvPr id="80" name="TextBox 79">
            <a:extLst>
              <a:ext uri="{FF2B5EF4-FFF2-40B4-BE49-F238E27FC236}">
                <a16:creationId xmlns:a16="http://schemas.microsoft.com/office/drawing/2014/main" id="{E732C26B-E1D3-D125-EB25-90B8A9E8D938}"/>
              </a:ext>
            </a:extLst>
          </p:cNvPr>
          <p:cNvSpPr txBox="1"/>
          <p:nvPr/>
        </p:nvSpPr>
        <p:spPr>
          <a:xfrm>
            <a:off x="10276476" y="2850681"/>
            <a:ext cx="910827"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srgbClr val="000000"/>
                </a:solidFill>
                <a:effectLst/>
                <a:uLnTx/>
                <a:uFillTx/>
                <a:latin typeface="Trebuchet MS" panose="020B0603020202020204" pitchFamily="34" charset="0"/>
                <a:ea typeface="+mn-ea"/>
                <a:cs typeface="+mn-cs"/>
              </a:rPr>
              <a:t>Hepatocyte</a:t>
            </a:r>
          </a:p>
        </p:txBody>
      </p:sp>
      <p:sp>
        <p:nvSpPr>
          <p:cNvPr id="81" name="TextBox 80">
            <a:extLst>
              <a:ext uri="{FF2B5EF4-FFF2-40B4-BE49-F238E27FC236}">
                <a16:creationId xmlns:a16="http://schemas.microsoft.com/office/drawing/2014/main" id="{1BE14BF5-7B67-9CA2-3BF4-5F6DFB45F3AB}"/>
              </a:ext>
            </a:extLst>
          </p:cNvPr>
          <p:cNvSpPr txBox="1"/>
          <p:nvPr/>
        </p:nvSpPr>
        <p:spPr>
          <a:xfrm>
            <a:off x="10276476" y="3174906"/>
            <a:ext cx="968535"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srgbClr val="000000"/>
                </a:solidFill>
                <a:effectLst/>
                <a:uLnTx/>
                <a:uFillTx/>
                <a:latin typeface="Trebuchet MS" panose="020B0603020202020204" pitchFamily="34" charset="0"/>
                <a:ea typeface="+mn-ea"/>
                <a:cs typeface="+mn-cs"/>
              </a:rPr>
              <a:t>Macrophage</a:t>
            </a:r>
          </a:p>
        </p:txBody>
      </p:sp>
      <p:sp>
        <p:nvSpPr>
          <p:cNvPr id="82" name="TextBox 81">
            <a:extLst>
              <a:ext uri="{FF2B5EF4-FFF2-40B4-BE49-F238E27FC236}">
                <a16:creationId xmlns:a16="http://schemas.microsoft.com/office/drawing/2014/main" id="{C359E1DA-1578-A8D2-BAA4-4E6164452C72}"/>
              </a:ext>
            </a:extLst>
          </p:cNvPr>
          <p:cNvSpPr txBox="1"/>
          <p:nvPr/>
        </p:nvSpPr>
        <p:spPr>
          <a:xfrm>
            <a:off x="10276476" y="3527669"/>
            <a:ext cx="947695"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srgbClr val="000000"/>
                </a:solidFill>
                <a:effectLst/>
                <a:uLnTx/>
                <a:uFillTx/>
                <a:latin typeface="Trebuchet MS" panose="020B0603020202020204" pitchFamily="34" charset="0"/>
                <a:ea typeface="+mn-ea"/>
                <a:cs typeface="+mn-cs"/>
              </a:rPr>
              <a:t>Kupffer Cell</a:t>
            </a:r>
          </a:p>
        </p:txBody>
      </p:sp>
      <p:sp>
        <p:nvSpPr>
          <p:cNvPr id="83" name="TextBox 82">
            <a:extLst>
              <a:ext uri="{FF2B5EF4-FFF2-40B4-BE49-F238E27FC236}">
                <a16:creationId xmlns:a16="http://schemas.microsoft.com/office/drawing/2014/main" id="{EB9EA94C-B1B0-7DC5-BBE8-48AA6E8EAD3F}"/>
              </a:ext>
            </a:extLst>
          </p:cNvPr>
          <p:cNvSpPr txBox="1"/>
          <p:nvPr/>
        </p:nvSpPr>
        <p:spPr>
          <a:xfrm>
            <a:off x="10276475" y="3958150"/>
            <a:ext cx="910827"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srgbClr val="000000"/>
                </a:solidFill>
                <a:effectLst/>
                <a:uLnTx/>
                <a:uFillTx/>
                <a:latin typeface="Trebuchet MS" panose="020B0603020202020204" pitchFamily="34" charset="0"/>
                <a:ea typeface="+mn-ea"/>
                <a:cs typeface="+mn-cs"/>
              </a:rPr>
              <a:t>Hepatocyte</a:t>
            </a:r>
          </a:p>
        </p:txBody>
      </p:sp>
      <p:sp>
        <p:nvSpPr>
          <p:cNvPr id="84" name="Rectangle: Rounded Corners 83">
            <a:extLst>
              <a:ext uri="{FF2B5EF4-FFF2-40B4-BE49-F238E27FC236}">
                <a16:creationId xmlns:a16="http://schemas.microsoft.com/office/drawing/2014/main" id="{1A8225F0-6C8F-8131-DDBC-3E7EF7E29F90}"/>
              </a:ext>
            </a:extLst>
          </p:cNvPr>
          <p:cNvSpPr/>
          <p:nvPr/>
        </p:nvSpPr>
        <p:spPr>
          <a:xfrm>
            <a:off x="995306" y="2715285"/>
            <a:ext cx="8471923" cy="727549"/>
          </a:xfrm>
          <a:prstGeom prst="roundRect">
            <a:avLst>
              <a:gd name="adj" fmla="val 31345"/>
            </a:avLst>
          </a:prstGeom>
          <a:solidFill>
            <a:srgbClr val="00B050">
              <a:alpha val="14000"/>
            </a:srgbClr>
          </a:solidFill>
          <a:ln w="28575" cap="flat" cmpd="sng" algn="ctr">
            <a:solidFill>
              <a:srgbClr val="015F51"/>
            </a:solidFill>
            <a:prstDash val="solid"/>
            <a:miter lim="800000"/>
          </a:ln>
          <a:effectLst/>
        </p:spPr>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1" i="0" u="none" strike="noStrike" kern="0" cap="none" spc="0" normalizeH="0" baseline="0" noProof="0">
              <a:ln>
                <a:noFill/>
              </a:ln>
              <a:solidFill>
                <a:srgbClr val="FFFFFF"/>
              </a:solidFill>
              <a:effectLst/>
              <a:uLnTx/>
              <a:uFillTx/>
              <a:latin typeface="Trebuchet MS"/>
              <a:ea typeface="+mn-ea"/>
              <a:cs typeface="+mn-cs"/>
            </a:endParaRPr>
          </a:p>
        </p:txBody>
      </p:sp>
      <p:sp>
        <p:nvSpPr>
          <p:cNvPr id="85" name="Rectangle: Rounded Corners 84">
            <a:extLst>
              <a:ext uri="{FF2B5EF4-FFF2-40B4-BE49-F238E27FC236}">
                <a16:creationId xmlns:a16="http://schemas.microsoft.com/office/drawing/2014/main" id="{D4EA703C-20BA-A900-8F55-E7775532DBF0}"/>
              </a:ext>
            </a:extLst>
          </p:cNvPr>
          <p:cNvSpPr/>
          <p:nvPr/>
        </p:nvSpPr>
        <p:spPr>
          <a:xfrm>
            <a:off x="1093042" y="4810403"/>
            <a:ext cx="1079847" cy="548640"/>
          </a:xfrm>
          <a:prstGeom prst="roundRect">
            <a:avLst>
              <a:gd name="adj" fmla="val 50000"/>
            </a:avLst>
          </a:prstGeom>
          <a:solidFill>
            <a:srgbClr val="5E9E8F"/>
          </a:solidFill>
          <a:ln w="12700" cap="flat" cmpd="sng" algn="ctr">
            <a:solidFill>
              <a:srgbClr val="5E9E8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a:ln>
                <a:noFill/>
              </a:ln>
              <a:solidFill>
                <a:srgbClr val="FFFFFF"/>
              </a:solidFill>
              <a:effectLst/>
              <a:uLnTx/>
              <a:uFillTx/>
              <a:latin typeface="Trebuchet MS" panose="020B0603020202020204" pitchFamily="34" charset="0"/>
              <a:ea typeface="+mn-ea"/>
              <a:cs typeface="+mn-cs"/>
            </a:endParaRPr>
          </a:p>
        </p:txBody>
      </p:sp>
      <p:sp>
        <p:nvSpPr>
          <p:cNvPr id="86" name="TextBox 85">
            <a:extLst>
              <a:ext uri="{FF2B5EF4-FFF2-40B4-BE49-F238E27FC236}">
                <a16:creationId xmlns:a16="http://schemas.microsoft.com/office/drawing/2014/main" id="{F5715B53-C44B-A24F-85CA-8DC3B1811420}"/>
              </a:ext>
            </a:extLst>
          </p:cNvPr>
          <p:cNvSpPr txBox="1"/>
          <p:nvPr/>
        </p:nvSpPr>
        <p:spPr>
          <a:xfrm>
            <a:off x="1078491" y="4896501"/>
            <a:ext cx="1173291" cy="33855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srgbClr val="FFFFFF"/>
                </a:solidFill>
                <a:effectLst/>
                <a:uLnTx/>
                <a:uFillTx/>
                <a:latin typeface="Trebuchet MS" panose="020B0603020202020204" pitchFamily="34" charset="0"/>
                <a:ea typeface="+mn-ea"/>
                <a:cs typeface="+mn-cs"/>
              </a:rPr>
              <a:t> PPARγ</a:t>
            </a:r>
            <a:r>
              <a:rPr kumimoji="0" lang="en-GB" sz="1600" b="1" i="0" u="none" strike="noStrike" kern="1200" cap="none" spc="0" normalizeH="0" baseline="30000" noProof="0">
                <a:ln>
                  <a:noFill/>
                </a:ln>
                <a:solidFill>
                  <a:srgbClr val="FFFFFF"/>
                </a:solidFill>
                <a:effectLst/>
                <a:uLnTx/>
                <a:uFillTx/>
                <a:latin typeface="Trebuchet MS" panose="020B0603020202020204" pitchFamily="34" charset="0"/>
                <a:ea typeface="+mn-ea"/>
                <a:cs typeface="+mn-cs"/>
              </a:rPr>
              <a:t>5</a:t>
            </a:r>
            <a:r>
              <a:rPr kumimoji="0" lang="en-GB" sz="1600" b="0" i="0" u="none" strike="noStrike" kern="1200" cap="none" spc="0" normalizeH="0" baseline="30000" noProof="0">
                <a:ln>
                  <a:noFill/>
                </a:ln>
                <a:solidFill>
                  <a:srgbClr val="FFFFFF"/>
                </a:solidFill>
                <a:effectLst/>
                <a:uLnTx/>
                <a:uFillTx/>
                <a:latin typeface="Trebuchet MS" panose="020B0603020202020204" pitchFamily="34" charset="0"/>
                <a:ea typeface="+mn-ea"/>
                <a:cs typeface="+mn-cs"/>
              </a:rPr>
              <a:t>,6</a:t>
            </a:r>
          </a:p>
        </p:txBody>
      </p:sp>
      <p:cxnSp>
        <p:nvCxnSpPr>
          <p:cNvPr id="87" name="Straight Connector 86">
            <a:extLst>
              <a:ext uri="{FF2B5EF4-FFF2-40B4-BE49-F238E27FC236}">
                <a16:creationId xmlns:a16="http://schemas.microsoft.com/office/drawing/2014/main" id="{2211E771-0A31-44C1-F4D2-C243A881B9B0}"/>
              </a:ext>
            </a:extLst>
          </p:cNvPr>
          <p:cNvCxnSpPr>
            <a:cxnSpLocks/>
          </p:cNvCxnSpPr>
          <p:nvPr/>
        </p:nvCxnSpPr>
        <p:spPr>
          <a:xfrm>
            <a:off x="2177651" y="5098170"/>
            <a:ext cx="6946102" cy="0"/>
          </a:xfrm>
          <a:prstGeom prst="line">
            <a:avLst/>
          </a:prstGeom>
          <a:noFill/>
          <a:ln w="28575" cap="flat" cmpd="sng" algn="ctr">
            <a:solidFill>
              <a:srgbClr val="54565B"/>
            </a:solidFill>
            <a:prstDash val="solid"/>
            <a:miter lim="800000"/>
          </a:ln>
          <a:effectLst/>
        </p:spPr>
      </p:cxnSp>
      <p:sp>
        <p:nvSpPr>
          <p:cNvPr id="88" name="Oval 87">
            <a:extLst>
              <a:ext uri="{FF2B5EF4-FFF2-40B4-BE49-F238E27FC236}">
                <a16:creationId xmlns:a16="http://schemas.microsoft.com/office/drawing/2014/main" id="{A9A2BC90-1C4E-CAD7-0367-E9C4EA1F9FE8}"/>
              </a:ext>
            </a:extLst>
          </p:cNvPr>
          <p:cNvSpPr>
            <a:spLocks noChangeAspect="1"/>
          </p:cNvSpPr>
          <p:nvPr/>
        </p:nvSpPr>
        <p:spPr>
          <a:xfrm>
            <a:off x="5659378" y="4886611"/>
            <a:ext cx="411480" cy="411480"/>
          </a:xfrm>
          <a:prstGeom prst="ellipse">
            <a:avLst/>
          </a:prstGeom>
          <a:solidFill>
            <a:srgbClr val="015F51"/>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0" cap="none" spc="0" normalizeH="0" baseline="0" noProof="0">
                <a:ln>
                  <a:noFill/>
                </a:ln>
                <a:solidFill>
                  <a:srgbClr val="FFFFFF"/>
                </a:solidFill>
                <a:effectLst/>
                <a:uLnTx/>
                <a:uFillTx/>
                <a:latin typeface="Wingdings" panose="05000000000000000000" pitchFamily="2" charset="2"/>
                <a:ea typeface="+mn-ea"/>
                <a:cs typeface="+mn-cs"/>
              </a:rPr>
              <a:t>ü</a:t>
            </a:r>
          </a:p>
        </p:txBody>
      </p:sp>
      <p:sp>
        <p:nvSpPr>
          <p:cNvPr id="89" name="Oval 88">
            <a:extLst>
              <a:ext uri="{FF2B5EF4-FFF2-40B4-BE49-F238E27FC236}">
                <a16:creationId xmlns:a16="http://schemas.microsoft.com/office/drawing/2014/main" id="{B0C9DB9D-EF63-0820-E987-1A3F7303F6C3}"/>
              </a:ext>
            </a:extLst>
          </p:cNvPr>
          <p:cNvSpPr>
            <a:spLocks noChangeAspect="1"/>
          </p:cNvSpPr>
          <p:nvPr/>
        </p:nvSpPr>
        <p:spPr>
          <a:xfrm>
            <a:off x="8819867" y="4886611"/>
            <a:ext cx="411480" cy="411480"/>
          </a:xfrm>
          <a:prstGeom prst="ellipse">
            <a:avLst/>
          </a:prstGeom>
          <a:solidFill>
            <a:srgbClr val="015F51"/>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0" cap="none" spc="0" normalizeH="0" baseline="0" noProof="0">
                <a:ln>
                  <a:noFill/>
                </a:ln>
                <a:solidFill>
                  <a:srgbClr val="FFFFFF"/>
                </a:solidFill>
                <a:effectLst/>
                <a:uLnTx/>
                <a:uFillTx/>
                <a:latin typeface="Wingdings" panose="05000000000000000000" pitchFamily="2" charset="2"/>
                <a:ea typeface="+mn-ea"/>
                <a:cs typeface="+mn-cs"/>
              </a:rPr>
              <a:t>ü</a:t>
            </a:r>
          </a:p>
        </p:txBody>
      </p:sp>
      <p:pic>
        <p:nvPicPr>
          <p:cNvPr id="90" name="Graphic 89" descr="Target outline">
            <a:extLst>
              <a:ext uri="{FF2B5EF4-FFF2-40B4-BE49-F238E27FC236}">
                <a16:creationId xmlns:a16="http://schemas.microsoft.com/office/drawing/2014/main" id="{9BF92D47-52FE-AE96-171F-05BA7DEB23C7}"/>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9934946" y="4887427"/>
            <a:ext cx="379934" cy="379934"/>
          </a:xfrm>
          <a:prstGeom prst="rect">
            <a:avLst/>
          </a:prstGeom>
        </p:spPr>
      </p:pic>
      <p:sp>
        <p:nvSpPr>
          <p:cNvPr id="91" name="TextBox 90">
            <a:extLst>
              <a:ext uri="{FF2B5EF4-FFF2-40B4-BE49-F238E27FC236}">
                <a16:creationId xmlns:a16="http://schemas.microsoft.com/office/drawing/2014/main" id="{0FFB8F4B-6BF0-0068-4723-78A8E2F4FA19}"/>
              </a:ext>
            </a:extLst>
          </p:cNvPr>
          <p:cNvSpPr txBox="1"/>
          <p:nvPr/>
        </p:nvSpPr>
        <p:spPr>
          <a:xfrm>
            <a:off x="10276476" y="4925240"/>
            <a:ext cx="947695"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srgbClr val="000000"/>
                </a:solidFill>
                <a:effectLst/>
                <a:uLnTx/>
                <a:uFillTx/>
                <a:latin typeface="Trebuchet MS" panose="020B0603020202020204" pitchFamily="34" charset="0"/>
                <a:ea typeface="+mn-ea"/>
                <a:cs typeface="+mn-cs"/>
              </a:rPr>
              <a:t>Kupffer Cell</a:t>
            </a:r>
          </a:p>
        </p:txBody>
      </p:sp>
      <p:sp>
        <p:nvSpPr>
          <p:cNvPr id="92" name="Rectangle: Rounded Corners 91">
            <a:extLst>
              <a:ext uri="{FF2B5EF4-FFF2-40B4-BE49-F238E27FC236}">
                <a16:creationId xmlns:a16="http://schemas.microsoft.com/office/drawing/2014/main" id="{83FB4F7F-C0ED-694C-55BC-AEAF93F06CD8}"/>
              </a:ext>
            </a:extLst>
          </p:cNvPr>
          <p:cNvSpPr/>
          <p:nvPr/>
        </p:nvSpPr>
        <p:spPr>
          <a:xfrm>
            <a:off x="765191" y="2487722"/>
            <a:ext cx="9125986" cy="2974693"/>
          </a:xfrm>
          <a:prstGeom prst="roundRect">
            <a:avLst>
              <a:gd name="adj" fmla="val 13678"/>
            </a:avLst>
          </a:prstGeom>
          <a:noFill/>
          <a:ln w="28575" cap="flat" cmpd="sng" algn="ctr">
            <a:solidFill>
              <a:srgbClr val="F6B91A">
                <a:lumMod val="60000"/>
                <a:lumOff val="40000"/>
              </a:srgbClr>
            </a:solidFill>
            <a:prstDash val="solid"/>
            <a:miter lim="800000"/>
          </a:ln>
          <a:effectLst/>
        </p:spPr>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1" i="0" u="none" strike="noStrike" kern="0" cap="none" spc="0" normalizeH="0" baseline="0" noProof="0">
              <a:ln>
                <a:noFill/>
              </a:ln>
              <a:solidFill>
                <a:srgbClr val="FFFFFF"/>
              </a:solidFill>
              <a:effectLst/>
              <a:uLnTx/>
              <a:uFillTx/>
              <a:latin typeface="Trebuchet MS"/>
              <a:ea typeface="+mn-ea"/>
              <a:cs typeface="+mn-cs"/>
            </a:endParaRPr>
          </a:p>
        </p:txBody>
      </p:sp>
      <p:sp>
        <p:nvSpPr>
          <p:cNvPr id="101" name="Text Placeholder 3">
            <a:extLst>
              <a:ext uri="{FF2B5EF4-FFF2-40B4-BE49-F238E27FC236}">
                <a16:creationId xmlns:a16="http://schemas.microsoft.com/office/drawing/2014/main" id="{A29B444A-93FB-2E2B-7F51-3A969E8A5BF7}"/>
              </a:ext>
            </a:extLst>
          </p:cNvPr>
          <p:cNvSpPr txBox="1">
            <a:spLocks/>
          </p:cNvSpPr>
          <p:nvPr/>
        </p:nvSpPr>
        <p:spPr>
          <a:xfrm>
            <a:off x="406399" y="5548900"/>
            <a:ext cx="11366500" cy="647700"/>
          </a:xfrm>
          <a:prstGeom prst="rect">
            <a:avLst/>
          </a:prstGeom>
          <a:solidFill>
            <a:schemeClr val="accent1"/>
          </a:solidFill>
          <a:ln>
            <a:solidFill>
              <a:schemeClr val="accent1"/>
            </a:solidFill>
          </a:ln>
        </p:spPr>
        <p:txBody>
          <a:bodyPr vert="horz" lIns="91440" tIns="45720" rIns="91440" bIns="45720" rtlCol="0" anchor="t" anchorCtr="0">
            <a:noAutofit/>
          </a:bodyPr>
          <a:lstStyle>
            <a:lvl1pPr marL="0" marR="0" indent="0" algn="ctr" defTabSz="914400" rtl="0" eaLnBrk="1" fontAlgn="auto" latinLnBrk="0" hangingPunct="1">
              <a:lnSpc>
                <a:spcPct val="100000"/>
              </a:lnSpc>
              <a:spcBef>
                <a:spcPts val="0"/>
              </a:spcBef>
              <a:spcAft>
                <a:spcPts val="0"/>
              </a:spcAft>
              <a:buClr>
                <a:schemeClr val="tx2"/>
              </a:buClr>
              <a:buSzPct val="65000"/>
              <a:buFont typeface="Monaco" pitchFamily="2" charset="77"/>
              <a:buNone/>
              <a:tabLst/>
              <a:defRPr sz="1800" b="1" i="0" kern="1600" spc="-50" baseline="0">
                <a:solidFill>
                  <a:schemeClr val="bg1"/>
                </a:solidFill>
                <a:latin typeface="Trebuchet MS" panose="020B0703020202090204" pitchFamily="34" charset="0"/>
                <a:ea typeface="+mn-ea"/>
                <a:cs typeface="+mn-cs"/>
              </a:defRPr>
            </a:lvl1pPr>
            <a:lvl2pPr marL="675958" marR="0" indent="-285750" algn="l" defTabSz="914400" rtl="0" eaLnBrk="1" fontAlgn="auto" latinLnBrk="0" hangingPunct="1">
              <a:lnSpc>
                <a:spcPct val="114000"/>
              </a:lnSpc>
              <a:spcBef>
                <a:spcPts val="0"/>
              </a:spcBef>
              <a:spcAft>
                <a:spcPts val="600"/>
              </a:spcAft>
              <a:buClr>
                <a:schemeClr val="tx2"/>
              </a:buClr>
              <a:buSzTx/>
              <a:buFont typeface="Arial" panose="020B0604020202020204" pitchFamily="34" charset="0"/>
              <a:buChar char="•"/>
              <a:tabLst/>
              <a:defRPr lang="en-US" sz="1400" b="0" i="1" kern="1600" spc="-50" baseline="0" dirty="0">
                <a:solidFill>
                  <a:schemeClr val="tx1"/>
                </a:solidFill>
                <a:latin typeface="Georgia" panose="02040502050405020303" pitchFamily="18" charset="0"/>
                <a:ea typeface="+mn-ea"/>
                <a:cs typeface="+mn-cs"/>
              </a:defRPr>
            </a:lvl2pPr>
            <a:lvl3pPr marL="862012" marR="0" indent="-171450" algn="l" defTabSz="914400" rtl="0" eaLnBrk="1" fontAlgn="auto" latinLnBrk="0" hangingPunct="1">
              <a:lnSpc>
                <a:spcPct val="114000"/>
              </a:lnSpc>
              <a:spcBef>
                <a:spcPts val="0"/>
              </a:spcBef>
              <a:spcAft>
                <a:spcPts val="600"/>
              </a:spcAft>
              <a:buClr>
                <a:schemeClr val="tx2"/>
              </a:buClr>
              <a:buSzTx/>
              <a:buFont typeface="Courier New" panose="02070309020205020404" pitchFamily="49" charset="0"/>
              <a:buChar char="o"/>
              <a:tabLst/>
              <a:defRPr lang="en-US" sz="1050" b="0" i="0" kern="1600" spc="-50" baseline="0" dirty="0">
                <a:solidFill>
                  <a:schemeClr val="tx1"/>
                </a:solidFill>
                <a:latin typeface="Trebuchet MS" panose="020B0703020202090204" pitchFamily="34" charset="0"/>
                <a:ea typeface="+mn-ea"/>
                <a:cs typeface="+mn-cs"/>
              </a:defRPr>
            </a:lvl3pPr>
            <a:lvl4pPr marL="1136332" marR="0" indent="-171450" algn="l" defTabSz="914400" rtl="0" eaLnBrk="1" fontAlgn="auto" latinLnBrk="0" hangingPunct="1">
              <a:lnSpc>
                <a:spcPct val="114000"/>
              </a:lnSpc>
              <a:spcBef>
                <a:spcPts val="0"/>
              </a:spcBef>
              <a:spcAft>
                <a:spcPts val="600"/>
              </a:spcAft>
              <a:buClr>
                <a:srgbClr val="F6B91A"/>
              </a:buClr>
              <a:buSzTx/>
              <a:buFont typeface="Wingdings" pitchFamily="2" charset="2"/>
              <a:buChar char="§"/>
              <a:tabLst/>
              <a:defRPr lang="en-US" sz="1050" b="0" i="0" kern="1600" spc="-50" baseline="0" dirty="0">
                <a:solidFill>
                  <a:schemeClr val="tx1"/>
                </a:solidFill>
                <a:latin typeface="Trebuchet MS" panose="020B0703020202090204" pitchFamily="34" charset="0"/>
                <a:ea typeface="+mn-ea"/>
                <a:cs typeface="+mn-cs"/>
              </a:defRPr>
            </a:lvl4pPr>
            <a:lvl5pPr marL="1353503" marR="0" indent="-171450" algn="l" defTabSz="914400" rtl="0" eaLnBrk="1" fontAlgn="auto" latinLnBrk="0" hangingPunct="1">
              <a:lnSpc>
                <a:spcPct val="114000"/>
              </a:lnSpc>
              <a:spcBef>
                <a:spcPts val="0"/>
              </a:spcBef>
              <a:spcAft>
                <a:spcPts val="600"/>
              </a:spcAft>
              <a:buClr>
                <a:schemeClr val="tx2"/>
              </a:buClr>
              <a:buSzTx/>
              <a:buFont typeface="Apple Symbols" panose="02000000000000000000" pitchFamily="2" charset="-79"/>
              <a:buChar char="⎺"/>
              <a:tabLst/>
              <a:defRPr sz="1050" b="0" i="0" kern="1600" spc="-50" baseline="0">
                <a:solidFill>
                  <a:schemeClr val="tx1"/>
                </a:solidFill>
                <a:latin typeface="Georgia" panose="02040502050405020303" pitchFamily="18" charset="0"/>
                <a:ea typeface="+mn-ea"/>
                <a:cs typeface="+mn-cs"/>
              </a:defRPr>
            </a:lvl5pPr>
            <a:lvl6pPr marL="2400300" indent="-171450" algn="l" defTabSz="914400" rtl="0" eaLnBrk="1" latinLnBrk="0" hangingPunct="1">
              <a:lnSpc>
                <a:spcPct val="90000"/>
              </a:lnSpc>
              <a:spcBef>
                <a:spcPts val="500"/>
              </a:spcBef>
              <a:buClr>
                <a:schemeClr val="tx2"/>
              </a:buClr>
              <a:buFont typeface="Apple Symbols" panose="02000000000000000000" pitchFamily="2" charset="-79"/>
              <a:buChar char="⎺"/>
              <a:defRPr sz="1050" b="0" i="1" kern="1200">
                <a:solidFill>
                  <a:schemeClr val="tx1"/>
                </a:solidFill>
                <a:latin typeface="Georgia" panose="02040502050405020303" pitchFamily="18" charset="0"/>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
                <a:srgbClr val="F6B91A"/>
              </a:buClr>
              <a:buSzPct val="65000"/>
              <a:buFont typeface="Monaco" pitchFamily="2" charset="77"/>
              <a:buNone/>
              <a:tabLst/>
              <a:defRPr/>
            </a:pPr>
            <a:r>
              <a:rPr kumimoji="0" lang="en-GB" sz="1800" b="1" i="0" u="none" strike="noStrike" kern="1600" cap="none" spc="-50" normalizeH="0" baseline="0" noProof="0">
                <a:ln>
                  <a:noFill/>
                </a:ln>
                <a:solidFill>
                  <a:srgbClr val="FFFFFF"/>
                </a:solidFill>
                <a:effectLst/>
                <a:uLnTx/>
                <a:uFillTx/>
                <a:latin typeface="Trebuchet MS" panose="020B0603020202020204" pitchFamily="34" charset="0"/>
                <a:ea typeface="+mn-ea"/>
                <a:cs typeface="+mn-cs"/>
              </a:rPr>
              <a:t>Receptor roles come from preclinical and mechanistic work: rationale, not demonstrated clinical effect. US approvals rest on ALP response</a:t>
            </a:r>
            <a:r>
              <a:rPr kumimoji="0" lang="en-GB" sz="1800" b="1" i="0" u="none" strike="noStrike" kern="1600" cap="none" spc="-50" normalizeH="0" baseline="30000" noProof="0">
                <a:ln>
                  <a:noFill/>
                </a:ln>
                <a:solidFill>
                  <a:srgbClr val="FFFFFF"/>
                </a:solidFill>
                <a:effectLst/>
                <a:uLnTx/>
                <a:uFillTx/>
                <a:latin typeface="Trebuchet MS" panose="020B0603020202020204" pitchFamily="34" charset="0"/>
                <a:ea typeface="+mn-ea"/>
                <a:cs typeface="+mn-cs"/>
              </a:rPr>
              <a:t>4</a:t>
            </a:r>
          </a:p>
        </p:txBody>
      </p:sp>
      <p:sp>
        <p:nvSpPr>
          <p:cNvPr id="2" name="Slide Number Placeholder 2">
            <a:extLst>
              <a:ext uri="{FF2B5EF4-FFF2-40B4-BE49-F238E27FC236}">
                <a16:creationId xmlns:a16="http://schemas.microsoft.com/office/drawing/2014/main" id="{61A6344E-1C07-3A66-43AA-E28DF967D436}"/>
              </a:ext>
            </a:extLst>
          </p:cNvPr>
          <p:cNvSpPr txBox="1">
            <a:spLocks/>
          </p:cNvSpPr>
          <p:nvPr/>
        </p:nvSpPr>
        <p:spPr>
          <a:xfrm>
            <a:off x="0" y="6549596"/>
            <a:ext cx="2743200" cy="291492"/>
          </a:xfrm>
          <a:prstGeom prst="rect">
            <a:avLst/>
          </a:prstGeom>
        </p:spPr>
        <p:txBody>
          <a:bodyPr anchor="b"/>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4BEAA09E-D67E-864E-8466-C38E88600C4F}" type="slidenum">
              <a:rPr kumimoji="0" lang="en-GB" sz="800" b="0" i="0" u="none" strike="noStrike" kern="1200" cap="none" spc="0" normalizeH="0" baseline="0" noProof="0">
                <a:ln>
                  <a:noFill/>
                </a:ln>
                <a:solidFill>
                  <a:srgbClr val="C6CAC6"/>
                </a:solidFill>
                <a:effectLst/>
                <a:uLnTx/>
                <a:uFillTx/>
                <a:latin typeface="Trebuchet MS" panose="020B07030202020902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33</a:t>
            </a:fld>
            <a:endParaRPr kumimoji="0" lang="en-GB" sz="800" b="0" i="0" u="none" strike="noStrike" kern="1200" cap="none" spc="0" normalizeH="0" baseline="0" noProof="0">
              <a:ln>
                <a:noFill/>
              </a:ln>
              <a:solidFill>
                <a:srgbClr val="C6CAC6"/>
              </a:solidFill>
              <a:effectLst/>
              <a:uLnTx/>
              <a:uFillTx/>
              <a:latin typeface="Trebuchet MS" panose="020B0703020202090204" pitchFamily="34" charset="0"/>
              <a:ea typeface="+mn-ea"/>
              <a:cs typeface="+mn-cs"/>
            </a:endParaRPr>
          </a:p>
        </p:txBody>
      </p:sp>
      <p:graphicFrame>
        <p:nvGraphicFramePr>
          <p:cNvPr id="6" name="Table 5">
            <a:extLst>
              <a:ext uri="{FF2B5EF4-FFF2-40B4-BE49-F238E27FC236}">
                <a16:creationId xmlns:a16="http://schemas.microsoft.com/office/drawing/2014/main" id="{31385A00-D7CF-29DE-8FA4-DE2FDA4A8C98}"/>
              </a:ext>
            </a:extLst>
          </p:cNvPr>
          <p:cNvGraphicFramePr>
            <a:graphicFrameLocks noGrp="1"/>
          </p:cNvGraphicFramePr>
          <p:nvPr/>
        </p:nvGraphicFramePr>
        <p:xfrm>
          <a:off x="306324" y="1502392"/>
          <a:ext cx="11087099" cy="262079"/>
        </p:xfrm>
        <a:graphic>
          <a:graphicData uri="http://schemas.openxmlformats.org/drawingml/2006/table">
            <a:tbl>
              <a:tblPr firstRow="1" bandRow="1">
                <a:tableStyleId>{69012ECD-51FC-41F1-AA8D-1B2483CD663E}</a:tableStyleId>
              </a:tblPr>
              <a:tblGrid>
                <a:gridCol w="2247086">
                  <a:extLst>
                    <a:ext uri="{9D8B030D-6E8A-4147-A177-3AD203B41FA5}">
                      <a16:colId xmlns:a16="http://schemas.microsoft.com/office/drawing/2014/main" val="2371274824"/>
                    </a:ext>
                  </a:extLst>
                </a:gridCol>
                <a:gridCol w="2946671">
                  <a:extLst>
                    <a:ext uri="{9D8B030D-6E8A-4147-A177-3AD203B41FA5}">
                      <a16:colId xmlns:a16="http://schemas.microsoft.com/office/drawing/2014/main" val="1239329854"/>
                    </a:ext>
                  </a:extLst>
                </a:gridCol>
                <a:gridCol w="2946671">
                  <a:extLst>
                    <a:ext uri="{9D8B030D-6E8A-4147-A177-3AD203B41FA5}">
                      <a16:colId xmlns:a16="http://schemas.microsoft.com/office/drawing/2014/main" val="28168624"/>
                    </a:ext>
                  </a:extLst>
                </a:gridCol>
                <a:gridCol w="2946671">
                  <a:extLst>
                    <a:ext uri="{9D8B030D-6E8A-4147-A177-3AD203B41FA5}">
                      <a16:colId xmlns:a16="http://schemas.microsoft.com/office/drawing/2014/main" val="2182817753"/>
                    </a:ext>
                  </a:extLst>
                </a:gridCol>
              </a:tblGrid>
              <a:tr h="262079">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GB" sz="1100" b="1">
                          <a:solidFill>
                            <a:srgbClr val="015F51"/>
                          </a:solidFill>
                          <a:latin typeface="Trebuchet MS" panose="020B0603020202020204" pitchFamily="34" charset="0"/>
                        </a:rPr>
                        <a:t>Mechanism of action: </a:t>
                      </a:r>
                    </a:p>
                  </a:txBody>
                  <a:tcPr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1100" b="0">
                          <a:solidFill>
                            <a:srgbClr val="015F51"/>
                          </a:solidFill>
                          <a:latin typeface="Trebuchet MS" panose="020B0603020202020204" pitchFamily="34" charset="0"/>
                        </a:rPr>
                        <a:t>Selective PPAR</a:t>
                      </a:r>
                      <a:r>
                        <a:rPr lang="en-GB" sz="1100" b="0">
                          <a:solidFill>
                            <a:srgbClr val="015F51"/>
                          </a:solidFill>
                          <a:latin typeface="Trebuchet MS" panose="020B0603020202020204" pitchFamily="34" charset="0"/>
                          <a:cs typeface="Calibri" panose="020F0502020204030204" pitchFamily="34" charset="0"/>
                        </a:rPr>
                        <a:t>δ</a:t>
                      </a:r>
                      <a:r>
                        <a:rPr lang="en-GB" sz="1100" b="0">
                          <a:solidFill>
                            <a:srgbClr val="015F51"/>
                          </a:solidFill>
                          <a:latin typeface="Trebuchet MS" panose="020B0603020202020204" pitchFamily="34" charset="0"/>
                        </a:rPr>
                        <a:t> agonist</a:t>
                      </a:r>
                      <a:r>
                        <a:rPr lang="en-GB" sz="1100" b="0" baseline="30000">
                          <a:solidFill>
                            <a:srgbClr val="015F51"/>
                          </a:solidFill>
                          <a:latin typeface="Trebuchet MS" panose="020B0603020202020204" pitchFamily="34" charset="0"/>
                        </a:rPr>
                        <a:t>1</a:t>
                      </a:r>
                      <a:endParaRPr lang="en-GB" sz="1100" b="0">
                        <a:solidFill>
                          <a:srgbClr val="015F51"/>
                        </a:solidFill>
                        <a:latin typeface="Trebuchet MS" panose="020B0603020202020204" pitchFamily="34" charset="0"/>
                      </a:endParaRPr>
                    </a:p>
                  </a:txBody>
                  <a:tcPr anchor="ctr">
                    <a:lnL w="38100" cap="flat" cmpd="sng" algn="ctr">
                      <a:no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DCEBE7">
                        <a:alpha val="50000"/>
                      </a:srgb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b="0">
                          <a:solidFill>
                            <a:srgbClr val="015F51"/>
                          </a:solidFill>
                          <a:latin typeface="Trebuchet MS" panose="020B0603020202020204" pitchFamily="34" charset="0"/>
                        </a:rPr>
                        <a:t>Dual PPAR</a:t>
                      </a:r>
                      <a:r>
                        <a:rPr lang="en-GB" sz="1100" b="0">
                          <a:solidFill>
                            <a:srgbClr val="015F51"/>
                          </a:solidFill>
                          <a:latin typeface="Trebuchet MS" panose="020B0603020202020204" pitchFamily="34" charset="0"/>
                          <a:cs typeface="Calibri" panose="020F0502020204030204" pitchFamily="34" charset="0"/>
                        </a:rPr>
                        <a:t>α/δ</a:t>
                      </a:r>
                      <a:r>
                        <a:rPr lang="en-GB" sz="1100" b="0">
                          <a:solidFill>
                            <a:srgbClr val="015F51"/>
                          </a:solidFill>
                          <a:latin typeface="Trebuchet MS" panose="020B0603020202020204" pitchFamily="34" charset="0"/>
                        </a:rPr>
                        <a:t> agonist</a:t>
                      </a:r>
                      <a:r>
                        <a:rPr lang="en-GB" sz="1100" b="0" baseline="30000">
                          <a:solidFill>
                            <a:srgbClr val="015F51"/>
                          </a:solidFill>
                          <a:latin typeface="Trebuchet MS" panose="020B0603020202020204" pitchFamily="34" charset="0"/>
                        </a:rPr>
                        <a:t>1</a:t>
                      </a:r>
                      <a:endParaRPr lang="en-GB" sz="1100" b="0">
                        <a:solidFill>
                          <a:srgbClr val="015F51"/>
                        </a:solidFill>
                        <a:latin typeface="Trebuchet MS" panose="020B0603020202020204" pitchFamily="34" charset="0"/>
                      </a:endParaRPr>
                    </a:p>
                  </a:txBody>
                  <a:tcPr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F9DFD0">
                        <a:alpha val="50000"/>
                      </a:srgb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b="0">
                          <a:solidFill>
                            <a:srgbClr val="015F51"/>
                          </a:solidFill>
                          <a:latin typeface="Trebuchet MS" panose="020B0603020202020204" pitchFamily="34" charset="0"/>
                        </a:rPr>
                        <a:t>Pan PPAR</a:t>
                      </a:r>
                      <a:r>
                        <a:rPr lang="en-GB" sz="1100" b="0">
                          <a:solidFill>
                            <a:srgbClr val="015F51"/>
                          </a:solidFill>
                          <a:latin typeface="Trebuchet MS" panose="020B0603020202020204" pitchFamily="34" charset="0"/>
                          <a:cs typeface="Calibri" panose="020F0502020204030204" pitchFamily="34" charset="0"/>
                        </a:rPr>
                        <a:t>α/δ/γ</a:t>
                      </a:r>
                      <a:r>
                        <a:rPr lang="en-GB" sz="1100" b="0">
                          <a:solidFill>
                            <a:srgbClr val="015F51"/>
                          </a:solidFill>
                          <a:latin typeface="Trebuchet MS" panose="020B0603020202020204" pitchFamily="34" charset="0"/>
                        </a:rPr>
                        <a:t> agonist</a:t>
                      </a:r>
                      <a:r>
                        <a:rPr lang="en-GB" sz="1100" b="0" baseline="30000">
                          <a:solidFill>
                            <a:srgbClr val="015F51"/>
                          </a:solidFill>
                          <a:latin typeface="Trebuchet MS" panose="020B0603020202020204" pitchFamily="34" charset="0"/>
                        </a:rPr>
                        <a:t>2</a:t>
                      </a:r>
                      <a:endParaRPr lang="en-GB" sz="1100" b="0">
                        <a:solidFill>
                          <a:srgbClr val="015F51"/>
                        </a:solidFill>
                        <a:latin typeface="Trebuchet MS" panose="020B0603020202020204" pitchFamily="34" charset="0"/>
                      </a:endParaRPr>
                    </a:p>
                  </a:txBody>
                  <a:tcPr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FDF1CC"/>
                    </a:solidFill>
                  </a:tcPr>
                </a:tc>
                <a:extLst>
                  <a:ext uri="{0D108BD9-81ED-4DB2-BD59-A6C34878D82A}">
                    <a16:rowId xmlns:a16="http://schemas.microsoft.com/office/drawing/2014/main" val="2461495855"/>
                  </a:ext>
                </a:extLst>
              </a:tr>
            </a:tbl>
          </a:graphicData>
        </a:graphic>
      </p:graphicFrame>
      <p:sp>
        <p:nvSpPr>
          <p:cNvPr id="8" name="Rectangle: Top Corners Rounded 7">
            <a:extLst>
              <a:ext uri="{FF2B5EF4-FFF2-40B4-BE49-F238E27FC236}">
                <a16:creationId xmlns:a16="http://schemas.microsoft.com/office/drawing/2014/main" id="{A39317B6-15F3-A9B8-4F36-AF4DEAE4FD91}"/>
              </a:ext>
            </a:extLst>
          </p:cNvPr>
          <p:cNvSpPr/>
          <p:nvPr/>
        </p:nvSpPr>
        <p:spPr>
          <a:xfrm>
            <a:off x="2544533" y="1127802"/>
            <a:ext cx="2945152" cy="343403"/>
          </a:xfrm>
          <a:prstGeom prst="round2SameRect">
            <a:avLst/>
          </a:prstGeom>
          <a:solidFill>
            <a:srgbClr val="015F5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FFFFFF"/>
                </a:solidFill>
                <a:effectLst/>
                <a:uLnTx/>
                <a:uFillTx/>
                <a:latin typeface="Trebuchet MS" panose="020B0603020202020204" pitchFamily="34" charset="0"/>
                <a:ea typeface="+mn-ea"/>
                <a:cs typeface="+mn-cs"/>
              </a:rPr>
              <a:t>Seladelpar</a:t>
            </a:r>
          </a:p>
        </p:txBody>
      </p:sp>
      <p:sp>
        <p:nvSpPr>
          <p:cNvPr id="9" name="Rectangle: Top Corners Rounded 8">
            <a:extLst>
              <a:ext uri="{FF2B5EF4-FFF2-40B4-BE49-F238E27FC236}">
                <a16:creationId xmlns:a16="http://schemas.microsoft.com/office/drawing/2014/main" id="{1663FC49-B202-BB72-BB14-5AD089AFBC9A}"/>
              </a:ext>
            </a:extLst>
          </p:cNvPr>
          <p:cNvSpPr/>
          <p:nvPr/>
        </p:nvSpPr>
        <p:spPr>
          <a:xfrm>
            <a:off x="5534524" y="1127802"/>
            <a:ext cx="2887980" cy="343403"/>
          </a:xfrm>
          <a:prstGeom prst="round2SameRect">
            <a:avLst/>
          </a:prstGeom>
          <a:solidFill>
            <a:srgbClr val="D9622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FFFFFF"/>
                </a:solidFill>
                <a:effectLst/>
                <a:uLnTx/>
                <a:uFillTx/>
                <a:latin typeface="Trebuchet MS" panose="020B0603020202020204" pitchFamily="34" charset="0"/>
                <a:ea typeface="+mn-ea"/>
                <a:cs typeface="+mn-cs"/>
              </a:rPr>
              <a:t>Elafibranor</a:t>
            </a:r>
          </a:p>
        </p:txBody>
      </p:sp>
      <p:sp>
        <p:nvSpPr>
          <p:cNvPr id="10" name="Rectangle: Top Corners Rounded 9">
            <a:extLst>
              <a:ext uri="{FF2B5EF4-FFF2-40B4-BE49-F238E27FC236}">
                <a16:creationId xmlns:a16="http://schemas.microsoft.com/office/drawing/2014/main" id="{F741DD8C-DE3A-CCB4-E18A-84085D7A6FB9}"/>
              </a:ext>
            </a:extLst>
          </p:cNvPr>
          <p:cNvSpPr/>
          <p:nvPr/>
        </p:nvSpPr>
        <p:spPr>
          <a:xfrm>
            <a:off x="8467344" y="1127802"/>
            <a:ext cx="2887980" cy="343403"/>
          </a:xfrm>
          <a:prstGeom prst="round2SameRect">
            <a:avLst/>
          </a:prstGeom>
          <a:solidFill>
            <a:srgbClr val="F6B91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015F51"/>
                </a:solidFill>
                <a:effectLst/>
                <a:uLnTx/>
                <a:uFillTx/>
                <a:latin typeface="Trebuchet MS" panose="020B0603020202020204" pitchFamily="34" charset="0"/>
                <a:ea typeface="+mn-ea"/>
                <a:cs typeface="+mn-cs"/>
              </a:rPr>
              <a:t>Bezafibrate</a:t>
            </a:r>
          </a:p>
        </p:txBody>
      </p:sp>
    </p:spTree>
    <p:extLst>
      <p:ext uri="{BB962C8B-B14F-4D97-AF65-F5344CB8AC3E}">
        <p14:creationId xmlns:p14="http://schemas.microsoft.com/office/powerpoint/2010/main" val="315960443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AE0909-3B2D-576C-8838-8A446515A2D1}"/>
              </a:ext>
            </a:extLst>
          </p:cNvPr>
          <p:cNvSpPr>
            <a:spLocks noGrp="1"/>
          </p:cNvSpPr>
          <p:nvPr>
            <p:ph type="title"/>
          </p:nvPr>
        </p:nvSpPr>
        <p:spPr/>
        <p:txBody>
          <a:bodyPr/>
          <a:lstStyle/>
          <a:p>
            <a:r>
              <a:rPr lang="en-US" dirty="0">
                <a:solidFill>
                  <a:srgbClr val="12262E"/>
                </a:solidFill>
                <a:latin typeface="Georgia" pitchFamily="18" charset="0"/>
              </a:rPr>
              <a:t>PPAR agonists in PBC: safety by drug </a:t>
            </a:r>
            <a:br>
              <a:rPr lang="en-US" sz="3200" b="1" i="0" dirty="0">
                <a:solidFill>
                  <a:srgbClr val="015F51"/>
                </a:solidFill>
                <a:effectLst/>
                <a:latin typeface="Trebuchet MS"/>
                <a:cs typeface="Trebuchet MS"/>
              </a:rPr>
            </a:br>
            <a:endParaRPr lang="en-US" sz="3200" b="1" i="0" dirty="0">
              <a:solidFill>
                <a:srgbClr val="015F51"/>
              </a:solidFill>
              <a:effectLst/>
              <a:latin typeface="Trebuchet MS"/>
              <a:cs typeface="Trebuchet MS"/>
            </a:endParaRPr>
          </a:p>
        </p:txBody>
      </p:sp>
      <p:sp>
        <p:nvSpPr>
          <p:cNvPr id="6" name="TextBox 5">
            <a:extLst>
              <a:ext uri="{FF2B5EF4-FFF2-40B4-BE49-F238E27FC236}">
                <a16:creationId xmlns:a16="http://schemas.microsoft.com/office/drawing/2014/main" id="{D1087571-EFDD-B402-8F6B-69FC55235577}"/>
              </a:ext>
            </a:extLst>
          </p:cNvPr>
          <p:cNvSpPr txBox="1"/>
          <p:nvPr/>
        </p:nvSpPr>
        <p:spPr>
          <a:xfrm>
            <a:off x="-1" y="5730149"/>
            <a:ext cx="12191999" cy="457200"/>
          </a:xfrm>
          <a:prstGeom prst="roundRect">
            <a:avLst>
              <a:gd name="adj" fmla="val 0"/>
            </a:avLst>
          </a:prstGeom>
          <a:solidFill>
            <a:srgbClr val="015F51"/>
          </a:solidFill>
          <a:ln>
            <a:solidFill>
              <a:schemeClr val="accent1"/>
            </a:solidFill>
          </a:ln>
        </p:spPr>
        <p:txBody>
          <a:bodyPr wrap="none" lIns="90000" tIns="46800" rIns="90000" bIns="46800" rtlCol="0" anchor="ctr">
            <a:noAutofit/>
          </a:bodyPr>
          <a:lstStyle>
            <a:defPPr>
              <a:defRPr lang="en-US"/>
            </a:defPPr>
            <a:lvl1pPr marR="0" lvl="0" indent="0" algn="ctr" fontAlgn="auto">
              <a:lnSpc>
                <a:spcPct val="100000"/>
              </a:lnSpc>
              <a:spcBef>
                <a:spcPts val="0"/>
              </a:spcBef>
              <a:spcAft>
                <a:spcPts val="0"/>
              </a:spcAft>
              <a:buClrTx/>
              <a:buSzTx/>
              <a:buFontTx/>
              <a:buNone/>
              <a:tabLst/>
              <a:defRPr kumimoji="0" b="1" i="0" u="none" strike="noStrike" cap="none" spc="0" normalizeH="0" baseline="0">
                <a:ln>
                  <a:noFill/>
                </a:ln>
                <a:solidFill>
                  <a:schemeClr val="bg1"/>
                </a:solidFill>
                <a:effectLst/>
                <a:uLnTx/>
                <a:uFillTx/>
                <a:latin typeface="Trebuchet MS"/>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1800" b="1" i="0" u="none" strike="noStrike" kern="1200" cap="none" spc="0" normalizeH="0" baseline="0" noProof="0">
                <a:ln>
                  <a:noFill/>
                </a:ln>
                <a:solidFill>
                  <a:srgbClr val="FFFFFF"/>
                </a:solidFill>
                <a:effectLst/>
                <a:uLnTx/>
                <a:uFillTx/>
                <a:latin typeface="Trebuchet MS"/>
                <a:ea typeface="+mn-ea"/>
                <a:cs typeface="+mn-cs"/>
              </a:rPr>
              <a:t>Each drug has its own profile; no head-to-head data; long-term data awaited</a:t>
            </a:r>
          </a:p>
        </p:txBody>
      </p:sp>
      <p:sp>
        <p:nvSpPr>
          <p:cNvPr id="7" name="Rectangle: Rounded Corners 27">
            <a:extLst>
              <a:ext uri="{FF2B5EF4-FFF2-40B4-BE49-F238E27FC236}">
                <a16:creationId xmlns:a16="http://schemas.microsoft.com/office/drawing/2014/main" id="{1DA5C2F7-C69D-3ABA-78DC-D4C044EFF24D}"/>
              </a:ext>
            </a:extLst>
          </p:cNvPr>
          <p:cNvSpPr/>
          <p:nvPr/>
        </p:nvSpPr>
        <p:spPr>
          <a:xfrm>
            <a:off x="609600" y="1921506"/>
            <a:ext cx="1417164" cy="857936"/>
          </a:xfrm>
          <a:prstGeom prst="roundRect">
            <a:avLst/>
          </a:prstGeom>
          <a:solidFill>
            <a:srgbClr val="015F5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FFFFFF"/>
                </a:solidFill>
                <a:effectLst/>
                <a:uLnTx/>
                <a:uFillTx/>
                <a:latin typeface="Trebuchet MS"/>
                <a:ea typeface="+mn-ea"/>
                <a:cs typeface="+mn-cs"/>
              </a:rPr>
              <a:t>Seladelpar</a:t>
            </a:r>
          </a:p>
        </p:txBody>
      </p:sp>
      <p:sp>
        <p:nvSpPr>
          <p:cNvPr id="9" name="Rectangle: Rounded Corners 28">
            <a:extLst>
              <a:ext uri="{FF2B5EF4-FFF2-40B4-BE49-F238E27FC236}">
                <a16:creationId xmlns:a16="http://schemas.microsoft.com/office/drawing/2014/main" id="{DAEED898-30EC-812A-E3C3-4DB3E5B97537}"/>
              </a:ext>
            </a:extLst>
          </p:cNvPr>
          <p:cNvSpPr/>
          <p:nvPr/>
        </p:nvSpPr>
        <p:spPr>
          <a:xfrm>
            <a:off x="609600" y="2886882"/>
            <a:ext cx="1417164" cy="857936"/>
          </a:xfrm>
          <a:prstGeom prst="roundRect">
            <a:avLst/>
          </a:prstGeom>
          <a:solidFill>
            <a:srgbClr val="3E948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600"/>
              </a:spcBef>
              <a:spcAft>
                <a:spcPts val="0"/>
              </a:spcAft>
              <a:buClrTx/>
              <a:buSzTx/>
              <a:buFontTx/>
              <a:buNone/>
              <a:tabLst/>
              <a:defRPr/>
            </a:pPr>
            <a:r>
              <a:rPr kumimoji="0" lang="en-US" sz="1600" b="1" i="0" u="none" strike="noStrike" kern="1200" cap="none" spc="0" normalizeH="0" baseline="0" noProof="0">
                <a:ln>
                  <a:noFill/>
                </a:ln>
                <a:solidFill>
                  <a:srgbClr val="FFFFFF"/>
                </a:solidFill>
                <a:effectLst/>
                <a:uLnTx/>
                <a:uFillTx/>
                <a:latin typeface="Trebuchet MS"/>
                <a:ea typeface="+mn-ea"/>
                <a:cs typeface="+mn-cs"/>
              </a:rPr>
              <a:t>Elafibranor</a:t>
            </a:r>
          </a:p>
        </p:txBody>
      </p:sp>
      <p:sp>
        <p:nvSpPr>
          <p:cNvPr id="10" name="Rectangle: Rounded Corners 41">
            <a:extLst>
              <a:ext uri="{FF2B5EF4-FFF2-40B4-BE49-F238E27FC236}">
                <a16:creationId xmlns:a16="http://schemas.microsoft.com/office/drawing/2014/main" id="{B1F22D42-5DA9-5A1A-DB29-144FC2568319}"/>
              </a:ext>
            </a:extLst>
          </p:cNvPr>
          <p:cNvSpPr/>
          <p:nvPr/>
        </p:nvSpPr>
        <p:spPr>
          <a:xfrm>
            <a:off x="609600" y="3852257"/>
            <a:ext cx="1417164" cy="857936"/>
          </a:xfrm>
          <a:prstGeom prst="roundRect">
            <a:avLst/>
          </a:prstGeom>
          <a:solidFill>
            <a:srgbClr val="5E9E8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FFFFFF"/>
                </a:solidFill>
                <a:effectLst/>
                <a:uLnTx/>
                <a:uFillTx/>
                <a:latin typeface="Trebuchet MS"/>
                <a:ea typeface="+mn-ea"/>
                <a:cs typeface="+mn-cs"/>
              </a:rPr>
              <a:t>Bezafibrate</a:t>
            </a:r>
          </a:p>
        </p:txBody>
      </p:sp>
      <p:sp>
        <p:nvSpPr>
          <p:cNvPr id="11" name="Rectangle: Rounded Corners 27">
            <a:extLst>
              <a:ext uri="{FF2B5EF4-FFF2-40B4-BE49-F238E27FC236}">
                <a16:creationId xmlns:a16="http://schemas.microsoft.com/office/drawing/2014/main" id="{22280AED-0EA1-AC8B-D604-52C6C3808E38}"/>
              </a:ext>
            </a:extLst>
          </p:cNvPr>
          <p:cNvSpPr/>
          <p:nvPr/>
        </p:nvSpPr>
        <p:spPr>
          <a:xfrm>
            <a:off x="2139885" y="1923858"/>
            <a:ext cx="9442515" cy="857936"/>
          </a:xfrm>
          <a:prstGeom prst="roundRect">
            <a:avLst/>
          </a:prstGeom>
          <a:solidFill>
            <a:srgbClr val="DCEBE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54565B"/>
                </a:solidFill>
                <a:effectLst/>
                <a:uLnTx/>
                <a:uFillTx/>
                <a:latin typeface="Trebuchet MS"/>
                <a:ea typeface="+mn-ea"/>
                <a:cs typeface="+mn-cs"/>
              </a:rPr>
              <a:t>52 weeks: headache 8% vs 3%, abdominal pain 7% vs 2%. Label: fractures 4% vs 0%; liver test abnormalities; avoid in complete biliary obstruction. Rodent tumours (liver, stomach, testis)</a:t>
            </a:r>
            <a:r>
              <a:rPr kumimoji="0" lang="en-US" sz="1400" b="0" i="0" u="none" strike="noStrike" kern="1200" cap="none" spc="0" normalizeH="0" baseline="30000" noProof="0">
                <a:ln>
                  <a:noFill/>
                </a:ln>
                <a:solidFill>
                  <a:srgbClr val="54565B"/>
                </a:solidFill>
                <a:effectLst/>
                <a:uLnTx/>
                <a:uFillTx/>
                <a:latin typeface="Trebuchet MS"/>
                <a:ea typeface="+mn-ea"/>
                <a:cs typeface="+mn-cs"/>
              </a:rPr>
              <a:t>1</a:t>
            </a:r>
            <a:endParaRPr kumimoji="0" lang="en-US" sz="1400" b="0" i="0" u="none" strike="noStrike" kern="1200" cap="none" spc="0" normalizeH="0" baseline="0" noProof="0">
              <a:ln>
                <a:noFill/>
              </a:ln>
              <a:solidFill>
                <a:srgbClr val="54565B"/>
              </a:solidFill>
              <a:effectLst/>
              <a:uLnTx/>
              <a:uFillTx/>
              <a:latin typeface="Trebuchet MS"/>
              <a:ea typeface="+mn-ea"/>
              <a:cs typeface="+mn-cs"/>
            </a:endParaRPr>
          </a:p>
        </p:txBody>
      </p:sp>
      <p:sp>
        <p:nvSpPr>
          <p:cNvPr id="12" name="Rectangle: Rounded Corners 28">
            <a:extLst>
              <a:ext uri="{FF2B5EF4-FFF2-40B4-BE49-F238E27FC236}">
                <a16:creationId xmlns:a16="http://schemas.microsoft.com/office/drawing/2014/main" id="{13DEB2C3-3042-73A9-EA32-0B6392F1FC2D}"/>
              </a:ext>
            </a:extLst>
          </p:cNvPr>
          <p:cNvSpPr/>
          <p:nvPr/>
        </p:nvSpPr>
        <p:spPr>
          <a:xfrm>
            <a:off x="2139885" y="2891586"/>
            <a:ext cx="9442515" cy="857936"/>
          </a:xfrm>
          <a:prstGeom prst="roundRect">
            <a:avLst/>
          </a:prstGeom>
          <a:solidFill>
            <a:srgbClr val="E6F1E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54565B"/>
                </a:solidFill>
                <a:effectLst/>
                <a:uLnTx/>
                <a:uFillTx/>
                <a:latin typeface="Trebuchet MS"/>
                <a:ea typeface="+mn-ea"/>
                <a:cs typeface="+mn-cs"/>
              </a:rPr>
              <a:t>52 weeks: abdominal pain, nausea, vomiting 11%; muscle pain 7% vs 2%. Label: fractures 6% vs 0%; myopathy (CPK &gt;3×ULN 4% vs 0%); fetal harm; one DILI case; avoid in complete obstruction. Rodent liver tumours</a:t>
            </a:r>
            <a:r>
              <a:rPr kumimoji="0" lang="en-US" sz="1400" b="0" i="0" u="none" strike="noStrike" kern="1200" cap="none" spc="0" normalizeH="0" baseline="30000" noProof="0">
                <a:ln>
                  <a:noFill/>
                </a:ln>
                <a:solidFill>
                  <a:srgbClr val="54565B"/>
                </a:solidFill>
                <a:effectLst/>
                <a:uLnTx/>
                <a:uFillTx/>
                <a:latin typeface="Trebuchet MS"/>
                <a:ea typeface="+mn-ea"/>
                <a:cs typeface="+mn-cs"/>
              </a:rPr>
              <a:t>2</a:t>
            </a:r>
            <a:endParaRPr kumimoji="0" lang="en-US" sz="1400" b="0" i="0" u="none" strike="noStrike" kern="1200" cap="none" spc="0" normalizeH="0" baseline="0" noProof="0">
              <a:ln>
                <a:noFill/>
              </a:ln>
              <a:solidFill>
                <a:srgbClr val="54565B"/>
              </a:solidFill>
              <a:effectLst/>
              <a:uLnTx/>
              <a:uFillTx/>
              <a:latin typeface="Trebuchet MS"/>
              <a:ea typeface="+mn-ea"/>
              <a:cs typeface="+mn-cs"/>
            </a:endParaRPr>
          </a:p>
        </p:txBody>
      </p:sp>
      <p:sp>
        <p:nvSpPr>
          <p:cNvPr id="13" name="Rectangle: Rounded Corners 41">
            <a:extLst>
              <a:ext uri="{FF2B5EF4-FFF2-40B4-BE49-F238E27FC236}">
                <a16:creationId xmlns:a16="http://schemas.microsoft.com/office/drawing/2014/main" id="{0B8014AB-C9B4-1CC4-9890-552707AA2207}"/>
              </a:ext>
            </a:extLst>
          </p:cNvPr>
          <p:cNvSpPr/>
          <p:nvPr/>
        </p:nvSpPr>
        <p:spPr>
          <a:xfrm>
            <a:off x="2139885" y="3859315"/>
            <a:ext cx="9442515" cy="857936"/>
          </a:xfrm>
          <a:prstGeom prst="roundRect">
            <a:avLst/>
          </a:prstGeom>
          <a:solidFill>
            <a:srgbClr val="EEF5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1200" cap="none" spc="0" normalizeH="0" baseline="0" noProof="0" dirty="0">
                <a:ln>
                  <a:noFill/>
                </a:ln>
                <a:solidFill>
                  <a:srgbClr val="54565B"/>
                </a:solidFill>
                <a:effectLst/>
                <a:uLnTx/>
                <a:uFillTx/>
                <a:latin typeface="Trebuchet MS"/>
                <a:ea typeface="+mn-ea"/>
                <a:cs typeface="+mn-cs"/>
                <a:sym typeface="Arial"/>
              </a:rPr>
              <a:t>24 months: </a:t>
            </a:r>
            <a:r>
              <a:rPr kumimoji="0" lang="en-US" sz="1400" b="1" i="0" u="sng" strike="noStrike" kern="1200" cap="none" spc="0" normalizeH="0" baseline="0" noProof="0" dirty="0">
                <a:ln>
                  <a:noFill/>
                </a:ln>
                <a:solidFill>
                  <a:srgbClr val="54565B"/>
                </a:solidFill>
                <a:effectLst>
                  <a:outerShdw blurRad="38100" dist="38100" dir="2700000" algn="tl">
                    <a:srgbClr val="000000">
                      <a:alpha val="43137"/>
                    </a:srgbClr>
                  </a:outerShdw>
                </a:effectLst>
                <a:uLnTx/>
                <a:uFillTx/>
                <a:latin typeface="Trebuchet MS"/>
                <a:ea typeface="+mn-ea"/>
                <a:cs typeface="+mn-cs"/>
                <a:sym typeface="Arial"/>
              </a:rPr>
              <a:t>myalgia 20% </a:t>
            </a:r>
            <a:r>
              <a:rPr kumimoji="0" lang="en-US" sz="1400" b="0" i="0" u="none" strike="noStrike" kern="1200" cap="none" spc="0" normalizeH="0" baseline="0" noProof="0" dirty="0">
                <a:ln>
                  <a:noFill/>
                </a:ln>
                <a:solidFill>
                  <a:srgbClr val="54565B"/>
                </a:solidFill>
                <a:effectLst/>
                <a:uLnTx/>
                <a:uFillTx/>
                <a:latin typeface="Trebuchet MS"/>
                <a:ea typeface="+mn-ea"/>
                <a:cs typeface="+mn-cs"/>
                <a:sym typeface="Arial"/>
              </a:rPr>
              <a:t>vs 10%; </a:t>
            </a:r>
            <a:r>
              <a:rPr lang="en-US" sz="1400" b="1" u="sng" dirty="0">
                <a:solidFill>
                  <a:srgbClr val="54565B"/>
                </a:solidFill>
                <a:effectLst>
                  <a:outerShdw blurRad="38100" dist="38100" dir="2700000" algn="tl">
                    <a:srgbClr val="000000">
                      <a:alpha val="43137"/>
                    </a:srgbClr>
                  </a:outerShdw>
                </a:effectLst>
                <a:latin typeface="Trebuchet MS"/>
                <a:sym typeface="Arial"/>
              </a:rPr>
              <a:t>creatinine +5%</a:t>
            </a:r>
            <a:r>
              <a:rPr kumimoji="0" lang="en-US" sz="1400" b="0" i="0" u="none" strike="noStrike" kern="1200" cap="none" spc="0" normalizeH="0" baseline="0" noProof="0" dirty="0">
                <a:ln>
                  <a:noFill/>
                </a:ln>
                <a:solidFill>
                  <a:srgbClr val="54565B"/>
                </a:solidFill>
                <a:effectLst/>
                <a:uLnTx/>
                <a:uFillTx/>
                <a:latin typeface="Trebuchet MS"/>
                <a:ea typeface="+mn-ea"/>
                <a:cs typeface="+mn-cs"/>
                <a:sym typeface="Arial"/>
              </a:rPr>
              <a:t> vs −3% from baseline</a:t>
            </a:r>
            <a:r>
              <a:rPr kumimoji="0" lang="en-US" sz="1400" b="0" i="0" u="none" strike="noStrike" kern="1200" cap="none" spc="0" normalizeH="0" baseline="30000" noProof="0" dirty="0">
                <a:ln>
                  <a:noFill/>
                </a:ln>
                <a:solidFill>
                  <a:srgbClr val="54565B"/>
                </a:solidFill>
                <a:effectLst/>
                <a:uLnTx/>
                <a:uFillTx/>
                <a:latin typeface="Trebuchet MS"/>
                <a:ea typeface="+mn-ea"/>
                <a:cs typeface="+mn-cs"/>
                <a:sym typeface="Arial"/>
              </a:rPr>
              <a:t>3</a:t>
            </a:r>
            <a:r>
              <a:rPr kumimoji="0" lang="en-US" sz="1400" b="0" i="0" u="none" strike="noStrike" kern="1200" cap="none" spc="0" normalizeH="0" baseline="0" noProof="0" dirty="0">
                <a:ln>
                  <a:noFill/>
                </a:ln>
                <a:solidFill>
                  <a:srgbClr val="54565B"/>
                </a:solidFill>
                <a:effectLst/>
                <a:uLnTx/>
                <a:uFillTx/>
                <a:latin typeface="Trebuchet MS"/>
                <a:ea typeface="+mn-ea"/>
                <a:cs typeface="+mn-cs"/>
                <a:sym typeface="Arial"/>
              </a:rPr>
              <a:t>. No US PBC label. Animal findings not reviewed here</a:t>
            </a:r>
            <a:endParaRPr kumimoji="0" lang="en-US" sz="1400" b="0" i="0" u="none" strike="noStrike" kern="1200" cap="none" spc="0" normalizeH="0" baseline="0" noProof="0" dirty="0">
              <a:ln>
                <a:noFill/>
              </a:ln>
              <a:solidFill>
                <a:srgbClr val="54565B"/>
              </a:solidFill>
              <a:effectLst/>
              <a:uLnTx/>
              <a:uFillTx/>
              <a:latin typeface="Trebuchet MS"/>
              <a:ea typeface="+mn-ea"/>
              <a:cs typeface="+mn-cs"/>
            </a:endParaRPr>
          </a:p>
        </p:txBody>
      </p:sp>
      <p:sp>
        <p:nvSpPr>
          <p:cNvPr id="14" name="Text Placeholder 4">
            <a:extLst>
              <a:ext uri="{FF2B5EF4-FFF2-40B4-BE49-F238E27FC236}">
                <a16:creationId xmlns:a16="http://schemas.microsoft.com/office/drawing/2014/main" id="{8A746EC9-6DFF-D9E3-24B1-5D75FB7955F1}"/>
              </a:ext>
            </a:extLst>
          </p:cNvPr>
          <p:cNvSpPr txBox="1">
            <a:spLocks/>
          </p:cNvSpPr>
          <p:nvPr/>
        </p:nvSpPr>
        <p:spPr>
          <a:xfrm>
            <a:off x="546100" y="6273800"/>
            <a:ext cx="11099800" cy="584200"/>
          </a:xfrm>
          <a:prstGeom prst="rect">
            <a:avLst/>
          </a:prstGeom>
        </p:spPr>
        <p:txBody>
          <a:bodyPr vert="horz" lIns="91440" tIns="45720" rIns="91440" bIns="137160" rtlCol="0" anchor="b" anchorCtr="0">
            <a:noAutofit/>
          </a:bodyPr>
          <a:lstStyle>
            <a:lvl1pPr marL="0" indent="0" algn="l" defTabSz="914400" rtl="0" eaLnBrk="1" latinLnBrk="0" hangingPunct="1">
              <a:lnSpc>
                <a:spcPct val="100000"/>
              </a:lnSpc>
              <a:spcBef>
                <a:spcPts val="0"/>
              </a:spcBef>
              <a:spcAft>
                <a:spcPts val="0"/>
              </a:spcAft>
              <a:buFont typeface="Arial" panose="020B0604020202020204" pitchFamily="34" charset="0"/>
              <a:buNone/>
              <a:defRPr sz="800" b="0" i="0" kern="1600" spc="-50" baseline="0">
                <a:solidFill>
                  <a:schemeClr val="tx1"/>
                </a:solidFill>
                <a:latin typeface="Trebuchet MS"/>
                <a:ea typeface="+mn-ea"/>
                <a:cs typeface="+mn-cs"/>
              </a:defRPr>
            </a:lvl1pPr>
            <a:lvl2pPr marL="290513" indent="-174625" algn="l" defTabSz="914400" rtl="0" eaLnBrk="1" latinLnBrk="0" hangingPunct="1">
              <a:lnSpc>
                <a:spcPct val="114000"/>
              </a:lnSpc>
              <a:spcBef>
                <a:spcPts val="0"/>
              </a:spcBef>
              <a:spcAft>
                <a:spcPts val="600"/>
              </a:spcAft>
              <a:buFont typeface="Apple Symbols" panose="02000000000000000000" pitchFamily="2" charset="-79"/>
              <a:buChar char="⎼"/>
              <a:tabLst/>
              <a:defRPr lang="en-US" sz="1800" b="0" i="1" kern="1600" spc="-50" baseline="0" dirty="0">
                <a:solidFill>
                  <a:schemeClr val="tx1"/>
                </a:solidFill>
                <a:latin typeface="Trebuchet MS"/>
                <a:ea typeface="+mn-ea"/>
                <a:cs typeface="+mn-cs"/>
              </a:defRPr>
            </a:lvl2pPr>
            <a:lvl3pPr marL="403225" indent="-285750" algn="l" defTabSz="914400" rtl="0" eaLnBrk="1" latinLnBrk="0" hangingPunct="1">
              <a:lnSpc>
                <a:spcPct val="114000"/>
              </a:lnSpc>
              <a:spcBef>
                <a:spcPts val="0"/>
              </a:spcBef>
              <a:spcAft>
                <a:spcPts val="600"/>
              </a:spcAft>
              <a:buFont typeface="Apple Symbols" panose="02000000000000000000" pitchFamily="2" charset="-79"/>
              <a:buChar char="⎼"/>
              <a:tabLst/>
              <a:defRPr lang="en-US" sz="1600" b="0" i="0" kern="1600" spc="-50" baseline="0" dirty="0">
                <a:solidFill>
                  <a:schemeClr val="tx1"/>
                </a:solidFill>
                <a:latin typeface="Trebuchet MS"/>
                <a:ea typeface="+mn-ea"/>
                <a:cs typeface="+mn-cs"/>
              </a:defRPr>
            </a:lvl3pPr>
            <a:lvl4pPr marL="809625" indent="-285750" algn="l" defTabSz="914400" rtl="0" eaLnBrk="1" latinLnBrk="0" hangingPunct="1">
              <a:lnSpc>
                <a:spcPct val="114000"/>
              </a:lnSpc>
              <a:spcBef>
                <a:spcPts val="0"/>
              </a:spcBef>
              <a:spcAft>
                <a:spcPts val="600"/>
              </a:spcAft>
              <a:buFont typeface="Apple Symbols" panose="02000000000000000000" pitchFamily="2" charset="-79"/>
              <a:buChar char="⎼"/>
              <a:tabLst/>
              <a:defRPr lang="en-US" sz="1400" b="0" i="0" kern="1600" spc="-50" baseline="0" dirty="0">
                <a:solidFill>
                  <a:schemeClr val="tx1"/>
                </a:solidFill>
                <a:latin typeface="Trebuchet MS"/>
                <a:ea typeface="+mn-ea"/>
                <a:cs typeface="+mn-cs"/>
              </a:defRPr>
            </a:lvl4pPr>
            <a:lvl5pPr marL="1376363" indent="-174625" algn="l" defTabSz="914400" rtl="0" eaLnBrk="1" latinLnBrk="0" hangingPunct="1">
              <a:lnSpc>
                <a:spcPct val="114000"/>
              </a:lnSpc>
              <a:spcBef>
                <a:spcPts val="0"/>
              </a:spcBef>
              <a:spcAft>
                <a:spcPts val="600"/>
              </a:spcAft>
              <a:buFont typeface="Apple Symbols" panose="02000000000000000000" pitchFamily="2" charset="-79"/>
              <a:buChar char="⎼"/>
              <a:tabLst/>
              <a:defRPr sz="1200" b="0" i="0" kern="1600" spc="-50" baseline="0">
                <a:solidFill>
                  <a:schemeClr val="tx1"/>
                </a:solidFill>
                <a:latin typeface="Trebuchet MS"/>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800" b="0" i="0" u="none" strike="noStrike" kern="1600" cap="none" spc="-50" normalizeH="0" baseline="0" noProof="0">
                <a:ln>
                  <a:noFill/>
                </a:ln>
                <a:solidFill>
                  <a:srgbClr val="54565B"/>
                </a:solidFill>
                <a:effectLst/>
                <a:uLnTx/>
                <a:uFillTx/>
                <a:latin typeface="Trebuchet MS"/>
                <a:ea typeface="+mn-ea"/>
                <a:cs typeface="+mn-cs"/>
              </a:rPr>
              <a:t>CPK, creatine phosphokinase; DILI, drug-induced liver injury; ULN, upper limit of normal. Thiazolidinedione (PPARγ, diabetes) toxicities are not data on these three drugs.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800" b="1" i="0" u="none" strike="noStrike" kern="1600" cap="none" spc="-50" normalizeH="0" baseline="0" noProof="0">
                <a:ln>
                  <a:noFill/>
                </a:ln>
                <a:solidFill>
                  <a:srgbClr val="54565B"/>
                </a:solidFill>
                <a:effectLst/>
                <a:uLnTx/>
                <a:uFillTx/>
                <a:latin typeface="Trebuchet MS"/>
                <a:ea typeface="+mn-ea"/>
                <a:cs typeface="+mn-cs"/>
              </a:rPr>
              <a:t>References: </a:t>
            </a:r>
            <a:r>
              <a:rPr kumimoji="0" lang="en-US" sz="800" b="0" i="0" u="none" strike="noStrike" kern="1600" cap="none" spc="-50" normalizeH="0" baseline="0" noProof="0">
                <a:ln>
                  <a:noFill/>
                </a:ln>
                <a:solidFill>
                  <a:srgbClr val="54565B"/>
                </a:solidFill>
                <a:effectLst/>
                <a:uLnTx/>
                <a:uFillTx/>
                <a:latin typeface="Trebuchet MS"/>
                <a:ea typeface="+mn-ea"/>
                <a:cs typeface="+mn-cs"/>
              </a:rPr>
              <a:t>1. Livdelzi (seladelpar) US prescribing information, Gilead 2024; 2. Iqirvo (elafibranor) US prescribing information, Ipsen 2024; 3. Corpechot C, et al. N Engl J Med 2018;378:2171-2181.</a:t>
            </a:r>
          </a:p>
        </p:txBody>
      </p:sp>
      <p:sp>
        <p:nvSpPr>
          <p:cNvPr id="16" name="Rectangle: Rounded Corners 27">
            <a:extLst>
              <a:ext uri="{FF2B5EF4-FFF2-40B4-BE49-F238E27FC236}">
                <a16:creationId xmlns:a16="http://schemas.microsoft.com/office/drawing/2014/main" id="{97D84D0F-6735-1379-D7A2-DD9739A357C5}"/>
              </a:ext>
            </a:extLst>
          </p:cNvPr>
          <p:cNvSpPr/>
          <p:nvPr/>
        </p:nvSpPr>
        <p:spPr>
          <a:xfrm>
            <a:off x="2139885" y="1343698"/>
            <a:ext cx="9442515" cy="470368"/>
          </a:xfrm>
          <a:prstGeom prst="round2SameRect">
            <a:avLst/>
          </a:prstGeom>
          <a:solidFill>
            <a:srgbClr val="FDF1C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015F51"/>
                </a:solidFill>
                <a:effectLst/>
                <a:uLnTx/>
                <a:uFillTx/>
                <a:latin typeface="Trebuchet MS"/>
                <a:ea typeface="+mn-ea"/>
                <a:cs typeface="+mn-cs"/>
              </a:rPr>
              <a:t>Trial and US-label data; adverse events vs placebo</a:t>
            </a:r>
          </a:p>
        </p:txBody>
      </p:sp>
    </p:spTree>
    <p:extLst>
      <p:ext uri="{BB962C8B-B14F-4D97-AF65-F5344CB8AC3E}">
        <p14:creationId xmlns:p14="http://schemas.microsoft.com/office/powerpoint/2010/main" val="12945137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CF8F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6640E1-459E-1BF0-3E95-C05D2E019270}"/>
              </a:ext>
            </a:extLst>
          </p:cNvPr>
          <p:cNvSpPr>
            <a:spLocks noGrp="1"/>
          </p:cNvSpPr>
          <p:nvPr>
            <p:ph type="title"/>
          </p:nvPr>
        </p:nvSpPr>
        <p:spPr/>
        <p:txBody>
          <a:bodyPr/>
          <a:lstStyle/>
          <a:p>
            <a:endParaRPr lang="en-AU"/>
          </a:p>
        </p:txBody>
      </p:sp>
      <p:pic>
        <p:nvPicPr>
          <p:cNvPr id="4" name="Picture 3">
            <a:extLst>
              <a:ext uri="{FF2B5EF4-FFF2-40B4-BE49-F238E27FC236}">
                <a16:creationId xmlns:a16="http://schemas.microsoft.com/office/drawing/2014/main" id="{D7C6B72B-B408-A8C1-B2FF-0E931F4232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2500" y="0"/>
            <a:ext cx="10287000" cy="6858000"/>
          </a:xfrm>
          <a:prstGeom prst="rect">
            <a:avLst/>
          </a:prstGeom>
        </p:spPr>
      </p:pic>
      <p:sp>
        <p:nvSpPr>
          <p:cNvPr id="5" name="Rectangle 4">
            <a:extLst>
              <a:ext uri="{FF2B5EF4-FFF2-40B4-BE49-F238E27FC236}">
                <a16:creationId xmlns:a16="http://schemas.microsoft.com/office/drawing/2014/main" id="{1A974153-08D4-0E8F-9BBE-10C0E8118BDC}"/>
              </a:ext>
            </a:extLst>
          </p:cNvPr>
          <p:cNvSpPr/>
          <p:nvPr/>
        </p:nvSpPr>
        <p:spPr>
          <a:xfrm>
            <a:off x="3893270" y="4572000"/>
            <a:ext cx="1018095" cy="216816"/>
          </a:xfrm>
          <a:prstGeom prst="rect">
            <a:avLst/>
          </a:prstGeom>
          <a:noFill/>
          <a:ln w="28575">
            <a:solidFill>
              <a:srgbClr val="FF0000"/>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7" name="Rectangle 6">
            <a:extLst>
              <a:ext uri="{FF2B5EF4-FFF2-40B4-BE49-F238E27FC236}">
                <a16:creationId xmlns:a16="http://schemas.microsoft.com/office/drawing/2014/main" id="{8E6EA310-59CE-AEEA-1D74-9AE6B7521A01}"/>
              </a:ext>
            </a:extLst>
          </p:cNvPr>
          <p:cNvSpPr/>
          <p:nvPr/>
        </p:nvSpPr>
        <p:spPr>
          <a:xfrm>
            <a:off x="8768499" y="4383465"/>
            <a:ext cx="1883790" cy="216816"/>
          </a:xfrm>
          <a:prstGeom prst="rect">
            <a:avLst/>
          </a:prstGeom>
          <a:noFill/>
          <a:ln w="28575">
            <a:solidFill>
              <a:srgbClr val="FF0000"/>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87509869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90E8431-8932-BED0-92B0-635527B9E9C6}"/>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26384309-E157-D9D6-0034-04DD0A75FF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50149" y="940494"/>
            <a:ext cx="6638006" cy="5341434"/>
          </a:xfrm>
          <a:prstGeom prst="rect">
            <a:avLst/>
          </a:prstGeom>
        </p:spPr>
      </p:pic>
      <p:sp>
        <p:nvSpPr>
          <p:cNvPr id="3" name="Text 0">
            <a:extLst>
              <a:ext uri="{FF2B5EF4-FFF2-40B4-BE49-F238E27FC236}">
                <a16:creationId xmlns:a16="http://schemas.microsoft.com/office/drawing/2014/main" id="{37E41355-F4E1-EE73-C961-BBEB23A0AB25}"/>
              </a:ext>
            </a:extLst>
          </p:cNvPr>
          <p:cNvSpPr txBox="1">
            <a:spLocks/>
          </p:cNvSpPr>
          <p:nvPr/>
        </p:nvSpPr>
        <p:spPr>
          <a:xfrm>
            <a:off x="337312" y="429768"/>
            <a:ext cx="10883392" cy="807641"/>
          </a:xfrm>
          <a:prstGeom prst="rect">
            <a:avLst/>
          </a:prstGeom>
          <a:noFill/>
          <a:ln>
            <a:noFill/>
          </a:ln>
        </p:spPr>
        <p:txBody>
          <a:bodyPr spcFirstLastPara="1" wrap="square" lIns="0" tIns="0" rIns="0" bIns="0" rtlCol="0" anchor="t" anchorCtr="0">
            <a:normAutofit/>
          </a:bodyPr>
          <a:lstStyle>
            <a:lvl1pPr marL="0" lvl="0" indent="0" algn="l" defTabSz="914400" rtl="0" eaLnBrk="1" latinLnBrk="0" hangingPunct="1">
              <a:lnSpc>
                <a:spcPct val="80000"/>
              </a:lnSpc>
              <a:spcBef>
                <a:spcPts val="0"/>
              </a:spcBef>
              <a:spcAft>
                <a:spcPts val="0"/>
              </a:spcAft>
              <a:buClr>
                <a:schemeClr val="accent1"/>
              </a:buClr>
              <a:buSzPts val="2800"/>
              <a:buFont typeface="Trebuchet MS"/>
              <a:buNone/>
              <a:defRPr lang="en-US" sz="2800" b="1" i="0" kern="1200">
                <a:solidFill>
                  <a:schemeClr val="accent1"/>
                </a:solidFill>
                <a:latin typeface="Trebuchet MS"/>
                <a:ea typeface="Trebuchet MS"/>
                <a:cs typeface="Trebuchet MS"/>
                <a:sym typeface="Trebuchet MS"/>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AU" dirty="0"/>
              <a:t>Bile acid transporters: established and experimental targets</a:t>
            </a:r>
            <a:endParaRPr lang="en-US" dirty="0">
              <a:latin typeface="Georgia" charset="0"/>
              <a:ea typeface="Georgia" charset="0"/>
              <a:cs typeface="Georgia" charset="0"/>
            </a:endParaRPr>
          </a:p>
        </p:txBody>
      </p:sp>
      <p:sp>
        <p:nvSpPr>
          <p:cNvPr id="4" name="Text 22">
            <a:extLst>
              <a:ext uri="{FF2B5EF4-FFF2-40B4-BE49-F238E27FC236}">
                <a16:creationId xmlns:a16="http://schemas.microsoft.com/office/drawing/2014/main" id="{D440700D-4FFD-19AE-0136-7CF3DB623BA8}"/>
              </a:ext>
            </a:extLst>
          </p:cNvPr>
          <p:cNvSpPr/>
          <p:nvPr/>
        </p:nvSpPr>
        <p:spPr>
          <a:xfrm>
            <a:off x="258337" y="6441480"/>
            <a:ext cx="11675326" cy="4165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5E6E74"/>
                </a:solidFill>
                <a:effectLst/>
                <a:uLnTx/>
                <a:uFillTx/>
                <a:latin typeface="Arial" pitchFamily="34" charset="0"/>
                <a:ea typeface="Arial" pitchFamily="34" charset="-122"/>
                <a:cs typeface="Arial" pitchFamily="34" charset="-120"/>
              </a:rPr>
              <a:t>Trauner M, Karpen SJ, Dawson PA. Benefits and challenges to therapeutic targeting of bile acid circulation in cholestatic liver disease. Hepatology. 2025 Oct 1;82(4):855-876</a:t>
            </a:r>
            <a:endParaRPr kumimoji="0" lang="en-US" sz="1200" b="0" i="0" u="none" strike="noStrike" kern="1200" cap="none" spc="0" normalizeH="0" baseline="0" noProof="0" dirty="0">
              <a:ln>
                <a:noFill/>
              </a:ln>
              <a:solidFill>
                <a:srgbClr val="12262E"/>
              </a:solidFill>
              <a:effectLst/>
              <a:uLnTx/>
              <a:uFillTx/>
              <a:latin typeface="Arial" charset="0"/>
              <a:ea typeface="Arial" charset="0"/>
              <a:cs typeface="Arial" charset="0"/>
            </a:endParaRPr>
          </a:p>
        </p:txBody>
      </p:sp>
    </p:spTree>
    <p:extLst>
      <p:ext uri="{BB962C8B-B14F-4D97-AF65-F5344CB8AC3E}">
        <p14:creationId xmlns:p14="http://schemas.microsoft.com/office/powerpoint/2010/main" val="406618503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6F3EC"/>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812800" y="812800"/>
            <a:ext cx="10883392" cy="807641"/>
          </a:xfrm>
          <a:prstGeom prst="rect">
            <a:avLst/>
          </a:prstGeom>
          <a:noFill/>
          <a:ln/>
        </p:spPr>
        <p:txBody>
          <a:bodyPr wrap="square" lIns="0" tIns="0" rIns="0" bIns="0" rtlCol="0" anchor="t">
            <a:normAutofit/>
          </a:bodyPr>
          <a:lstStyle/>
          <a:p>
            <a:pPr marL="0" indent="0" algn="l">
              <a:lnSpc>
                <a:spcPts val="3080"/>
              </a:lnSpc>
              <a:buNone/>
            </a:pPr>
            <a:r>
              <a:rPr lang="en-US" sz="2800" b="1" i="0" dirty="0">
                <a:solidFill>
                  <a:srgbClr val="12262E"/>
                </a:solidFill>
                <a:latin typeface="Georgia" pitchFamily="18" charset="0"/>
                <a:ea typeface="Georgia" pitchFamily="18" charset="-122"/>
                <a:cs typeface="Georgia" pitchFamily="18" charset="-120"/>
              </a:rPr>
              <a:t>IBAT inhibitors in children with PFIC</a:t>
            </a:r>
            <a:endParaRPr lang="en-US" sz="2800" dirty="0">
              <a:latin typeface="Georgia" charset="0"/>
              <a:ea typeface="Georgia" charset="0"/>
              <a:cs typeface="Georgia" charset="0"/>
            </a:endParaRPr>
          </a:p>
        </p:txBody>
      </p:sp>
      <p:sp>
        <p:nvSpPr>
          <p:cNvPr id="3" name="Text 1"/>
          <p:cNvSpPr/>
          <p:nvPr/>
        </p:nvSpPr>
        <p:spPr>
          <a:xfrm>
            <a:off x="812800" y="1734741"/>
            <a:ext cx="10883392" cy="282575"/>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2025"/>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E6670"/>
                </a:solidFill>
                <a:effectLst/>
                <a:uLnTx/>
                <a:uFillTx/>
                <a:latin typeface="Arial" pitchFamily="34" charset="0"/>
                <a:ea typeface="Arial" pitchFamily="34" charset="-122"/>
                <a:cs typeface="Arial" pitchFamily="34" charset="-120"/>
              </a:rPr>
              <a:t>Blocking ileal reuptake shrinks the bile acid pool reaching the liver</a:t>
            </a:r>
            <a:endParaRPr kumimoji="0" lang="en-US" sz="1500" b="0" i="0" u="none" strike="noStrike" kern="1200" cap="none" spc="0" normalizeH="0" baseline="0" noProof="0" dirty="0">
              <a:ln>
                <a:noFill/>
              </a:ln>
              <a:solidFill>
                <a:srgbClr val="12262E"/>
              </a:solidFill>
              <a:effectLst/>
              <a:uLnTx/>
              <a:uFillTx/>
              <a:latin typeface="Arial" charset="0"/>
              <a:ea typeface="Arial" charset="0"/>
              <a:cs typeface="Arial" charset="0"/>
            </a:endParaRPr>
          </a:p>
        </p:txBody>
      </p:sp>
      <p:sp>
        <p:nvSpPr>
          <p:cNvPr id="4" name="Shape 2"/>
          <p:cNvSpPr/>
          <p:nvPr/>
        </p:nvSpPr>
        <p:spPr>
          <a:xfrm>
            <a:off x="815975" y="2134791"/>
            <a:ext cx="6399510" cy="2512623"/>
          </a:xfrm>
          <a:prstGeom prst="roundRect">
            <a:avLst>
              <a:gd name="adj" fmla="val 3343"/>
            </a:avLst>
          </a:prstGeom>
          <a:solidFill>
            <a:srgbClr val="FBFAF6"/>
          </a:solidFill>
          <a:ln w="6350">
            <a:solidFill>
              <a:srgbClr val="DCD7C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12262E"/>
              </a:solidFill>
              <a:effectLst/>
              <a:uLnTx/>
              <a:uFillTx/>
              <a:latin typeface="Arial"/>
              <a:ea typeface="+mn-ea"/>
              <a:cs typeface="+mn-cs"/>
            </a:endParaRPr>
          </a:p>
        </p:txBody>
      </p:sp>
      <p:sp>
        <p:nvSpPr>
          <p:cNvPr id="5" name="Text 3"/>
          <p:cNvSpPr/>
          <p:nvPr/>
        </p:nvSpPr>
        <p:spPr>
          <a:xfrm>
            <a:off x="1009650" y="2290366"/>
            <a:ext cx="6192525"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0" cap="none" spc="100" normalizeH="0" baseline="0" noProof="0" dirty="0">
                <a:ln>
                  <a:noFill/>
                </a:ln>
                <a:solidFill>
                  <a:srgbClr val="0E6670"/>
                </a:solidFill>
                <a:effectLst/>
                <a:uLnTx/>
                <a:uFillTx/>
                <a:latin typeface="Arial" pitchFamily="34" charset="0"/>
                <a:ea typeface="Arial" pitchFamily="34" charset="-122"/>
                <a:cs typeface="Arial" pitchFamily="34" charset="-120"/>
              </a:rPr>
              <a:t>MARCH-PFIC · MARALIXIBAT · n = 93 · MEDIAN AGE 3</a:t>
            </a:r>
            <a:endParaRPr kumimoji="0" lang="en-US" sz="1200" b="0" i="0" u="none" strike="noStrike" kern="1200" cap="none" spc="0" normalizeH="0" baseline="0" noProof="0" dirty="0">
              <a:ln>
                <a:noFill/>
              </a:ln>
              <a:solidFill>
                <a:srgbClr val="12262E"/>
              </a:solidFill>
              <a:effectLst/>
              <a:uLnTx/>
              <a:uFillTx/>
              <a:latin typeface="Arial" charset="0"/>
              <a:ea typeface="Arial" charset="0"/>
              <a:cs typeface="Arial" charset="0"/>
            </a:endParaRPr>
          </a:p>
        </p:txBody>
      </p:sp>
      <p:sp>
        <p:nvSpPr>
          <p:cNvPr id="6" name="Shape 4"/>
          <p:cNvSpPr/>
          <p:nvPr/>
        </p:nvSpPr>
        <p:spPr>
          <a:xfrm>
            <a:off x="1009650" y="2605286"/>
            <a:ext cx="2942530" cy="985441"/>
          </a:xfrm>
          <a:prstGeom prst="roundRect">
            <a:avLst>
              <a:gd name="adj" fmla="val 9021"/>
            </a:avLst>
          </a:prstGeom>
          <a:solidFill>
            <a:srgbClr val="D6E7E7"/>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12262E"/>
              </a:solidFill>
              <a:effectLst/>
              <a:uLnTx/>
              <a:uFillTx/>
              <a:latin typeface="Arial"/>
              <a:ea typeface="+mn-ea"/>
              <a:cs typeface="+mn-cs"/>
            </a:endParaRPr>
          </a:p>
        </p:txBody>
      </p:sp>
      <p:sp>
        <p:nvSpPr>
          <p:cNvPr id="7" name="Text 5"/>
          <p:cNvSpPr/>
          <p:nvPr/>
        </p:nvSpPr>
        <p:spPr>
          <a:xfrm>
            <a:off x="1136650" y="2706886"/>
            <a:ext cx="2769186"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E6670"/>
                </a:solidFill>
                <a:effectLst/>
                <a:uLnTx/>
                <a:uFillTx/>
                <a:latin typeface="Arial" pitchFamily="34" charset="0"/>
                <a:ea typeface="Arial" pitchFamily="34" charset="-122"/>
                <a:cs typeface="Arial" pitchFamily="34" charset="-120"/>
              </a:rPr>
              <a:t>Itch score, BSEP cohort</a:t>
            </a:r>
            <a:endParaRPr kumimoji="0" lang="en-US" sz="1200" b="0" i="0" u="none" strike="noStrike" kern="1200" cap="none" spc="0" normalizeH="0" baseline="0" noProof="0" dirty="0">
              <a:ln>
                <a:noFill/>
              </a:ln>
              <a:solidFill>
                <a:srgbClr val="12262E"/>
              </a:solidFill>
              <a:effectLst/>
              <a:uLnTx/>
              <a:uFillTx/>
              <a:latin typeface="Arial" charset="0"/>
              <a:ea typeface="Arial" charset="0"/>
              <a:cs typeface="Arial" charset="0"/>
            </a:endParaRPr>
          </a:p>
        </p:txBody>
      </p:sp>
      <p:sp>
        <p:nvSpPr>
          <p:cNvPr id="8" name="Text 6"/>
          <p:cNvSpPr/>
          <p:nvPr/>
        </p:nvSpPr>
        <p:spPr>
          <a:xfrm>
            <a:off x="1136650" y="2920206"/>
            <a:ext cx="2769186" cy="38100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28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12262E"/>
                </a:solidFill>
                <a:effectLst/>
                <a:uLnTx/>
                <a:uFillTx/>
                <a:latin typeface="Arial" pitchFamily="34" charset="0"/>
                <a:ea typeface="Arial" pitchFamily="34" charset="-122"/>
                <a:cs typeface="Arial" pitchFamily="34" charset="-120"/>
              </a:rPr>
              <a:t>−1.1</a:t>
            </a:r>
            <a:endParaRPr kumimoji="0" lang="en-US" sz="2000" b="0" i="0" u="none" strike="noStrike" kern="1200" cap="none" spc="0" normalizeH="0" baseline="0" noProof="0" dirty="0">
              <a:ln>
                <a:noFill/>
              </a:ln>
              <a:solidFill>
                <a:srgbClr val="12262E"/>
              </a:solidFill>
              <a:effectLst/>
              <a:uLnTx/>
              <a:uFillTx/>
              <a:latin typeface="Arial" charset="0"/>
              <a:ea typeface="Arial" charset="0"/>
              <a:cs typeface="Arial" charset="0"/>
            </a:endParaRPr>
          </a:p>
        </p:txBody>
      </p:sp>
      <p:sp>
        <p:nvSpPr>
          <p:cNvPr id="9" name="Text 7"/>
          <p:cNvSpPr/>
          <p:nvPr/>
        </p:nvSpPr>
        <p:spPr>
          <a:xfrm>
            <a:off x="1136650" y="3275806"/>
            <a:ext cx="2769186"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5E6E74"/>
                </a:solidFill>
                <a:effectLst/>
                <a:uLnTx/>
                <a:uFillTx/>
                <a:latin typeface="Arial" pitchFamily="34" charset="0"/>
                <a:ea typeface="Arial" pitchFamily="34" charset="-122"/>
                <a:cs typeface="Arial" pitchFamily="34" charset="-120"/>
              </a:rPr>
              <a:t>vs placebo (95% CI −1.8 to −0.3)</a:t>
            </a:r>
            <a:endParaRPr kumimoji="0" lang="en-US" sz="1200" b="0" i="0" u="none" strike="noStrike" kern="1200" cap="none" spc="0" normalizeH="0" baseline="0" noProof="0" dirty="0">
              <a:ln>
                <a:noFill/>
              </a:ln>
              <a:solidFill>
                <a:srgbClr val="12262E"/>
              </a:solidFill>
              <a:effectLst/>
              <a:uLnTx/>
              <a:uFillTx/>
              <a:latin typeface="Arial" charset="0"/>
              <a:ea typeface="Arial" charset="0"/>
              <a:cs typeface="Arial" charset="0"/>
            </a:endParaRPr>
          </a:p>
        </p:txBody>
      </p:sp>
      <p:sp>
        <p:nvSpPr>
          <p:cNvPr id="10" name="Shape 8"/>
          <p:cNvSpPr/>
          <p:nvPr/>
        </p:nvSpPr>
        <p:spPr>
          <a:xfrm>
            <a:off x="4079180" y="2605286"/>
            <a:ext cx="2942630" cy="985441"/>
          </a:xfrm>
          <a:prstGeom prst="roundRect">
            <a:avLst>
              <a:gd name="adj" fmla="val 9021"/>
            </a:avLst>
          </a:prstGeom>
          <a:solidFill>
            <a:srgbClr val="D6E7E7"/>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12262E"/>
              </a:solidFill>
              <a:effectLst/>
              <a:uLnTx/>
              <a:uFillTx/>
              <a:latin typeface="Arial"/>
              <a:ea typeface="+mn-ea"/>
              <a:cs typeface="+mn-cs"/>
            </a:endParaRPr>
          </a:p>
        </p:txBody>
      </p:sp>
      <p:sp>
        <p:nvSpPr>
          <p:cNvPr id="11" name="Text 9"/>
          <p:cNvSpPr/>
          <p:nvPr/>
        </p:nvSpPr>
        <p:spPr>
          <a:xfrm>
            <a:off x="4206180" y="2706886"/>
            <a:ext cx="2769289"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E6670"/>
                </a:solidFill>
                <a:effectLst/>
                <a:uLnTx/>
                <a:uFillTx/>
                <a:latin typeface="Arial" pitchFamily="34" charset="0"/>
                <a:ea typeface="Arial" pitchFamily="34" charset="-122"/>
                <a:cs typeface="Arial" pitchFamily="34" charset="-120"/>
              </a:rPr>
              <a:t>Serum bile acids, BSEP cohort</a:t>
            </a:r>
            <a:endParaRPr kumimoji="0" lang="en-US" sz="1200" b="0" i="0" u="none" strike="noStrike" kern="1200" cap="none" spc="0" normalizeH="0" baseline="0" noProof="0" dirty="0">
              <a:ln>
                <a:noFill/>
              </a:ln>
              <a:solidFill>
                <a:srgbClr val="12262E"/>
              </a:solidFill>
              <a:effectLst/>
              <a:uLnTx/>
              <a:uFillTx/>
              <a:latin typeface="Arial" charset="0"/>
              <a:ea typeface="Arial" charset="0"/>
              <a:cs typeface="Arial" charset="0"/>
            </a:endParaRPr>
          </a:p>
        </p:txBody>
      </p:sp>
      <p:sp>
        <p:nvSpPr>
          <p:cNvPr id="12" name="Text 10"/>
          <p:cNvSpPr/>
          <p:nvPr/>
        </p:nvSpPr>
        <p:spPr>
          <a:xfrm>
            <a:off x="4206180" y="2920206"/>
            <a:ext cx="2769289" cy="38100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28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12262E"/>
                </a:solidFill>
                <a:effectLst/>
                <a:uLnTx/>
                <a:uFillTx/>
                <a:latin typeface="Arial" pitchFamily="34" charset="0"/>
                <a:ea typeface="Arial" pitchFamily="34" charset="-122"/>
                <a:cs typeface="Arial" pitchFamily="34" charset="-120"/>
              </a:rPr>
              <a:t>−187 µmol/L</a:t>
            </a:r>
            <a:endParaRPr kumimoji="0" lang="en-US" sz="2000" b="0" i="0" u="none" strike="noStrike" kern="1200" cap="none" spc="0" normalizeH="0" baseline="0" noProof="0" dirty="0">
              <a:ln>
                <a:noFill/>
              </a:ln>
              <a:solidFill>
                <a:srgbClr val="12262E"/>
              </a:solidFill>
              <a:effectLst/>
              <a:uLnTx/>
              <a:uFillTx/>
              <a:latin typeface="Arial" charset="0"/>
              <a:ea typeface="Arial" charset="0"/>
              <a:cs typeface="Arial" charset="0"/>
            </a:endParaRPr>
          </a:p>
        </p:txBody>
      </p:sp>
      <p:sp>
        <p:nvSpPr>
          <p:cNvPr id="13" name="Text 11"/>
          <p:cNvSpPr/>
          <p:nvPr/>
        </p:nvSpPr>
        <p:spPr>
          <a:xfrm>
            <a:off x="4206180" y="3275806"/>
            <a:ext cx="2769289"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5E6E74"/>
                </a:solidFill>
                <a:effectLst/>
                <a:uLnTx/>
                <a:uFillTx/>
                <a:latin typeface="Arial" pitchFamily="34" charset="0"/>
                <a:ea typeface="Arial" pitchFamily="34" charset="-122"/>
                <a:cs typeface="Arial" pitchFamily="34" charset="-120"/>
              </a:rPr>
              <a:t>vs placebo (95% CI −293 to −80)</a:t>
            </a:r>
            <a:endParaRPr kumimoji="0" lang="en-US" sz="1200" b="0" i="0" u="none" strike="noStrike" kern="1200" cap="none" spc="0" normalizeH="0" baseline="0" noProof="0" dirty="0">
              <a:ln>
                <a:noFill/>
              </a:ln>
              <a:solidFill>
                <a:srgbClr val="12262E"/>
              </a:solidFill>
              <a:effectLst/>
              <a:uLnTx/>
              <a:uFillTx/>
              <a:latin typeface="Arial" charset="0"/>
              <a:ea typeface="Arial" charset="0"/>
              <a:cs typeface="Arial" charset="0"/>
            </a:endParaRPr>
          </a:p>
        </p:txBody>
      </p:sp>
      <p:sp>
        <p:nvSpPr>
          <p:cNvPr id="14" name="Text 12"/>
          <p:cNvSpPr/>
          <p:nvPr/>
        </p:nvSpPr>
        <p:spPr>
          <a:xfrm>
            <a:off x="1009650" y="3692327"/>
            <a:ext cx="6012160" cy="392410"/>
          </a:xfrm>
          <a:prstGeom prst="roundRect">
            <a:avLst>
              <a:gd name="adj" fmla="val 22655"/>
            </a:avLst>
          </a:prstGeom>
          <a:solidFill>
            <a:srgbClr val="F8E1C4"/>
          </a:solidFill>
          <a:ln/>
        </p:spPr>
        <p:txBody>
          <a:bodyPr wrap="square" lIns="100962" tIns="62862" rIns="0" bIns="37462" rtlCol="0" anchor="t">
            <a:normAutofit/>
          </a:bodyPr>
          <a:lstStyle/>
          <a:p>
            <a:pPr marL="0" marR="0" lvl="0" indent="0" algn="l" defTabSz="914400" rtl="0" eaLnBrk="1" fontAlgn="auto" latinLnBrk="0" hangingPunct="1">
              <a:lnSpc>
                <a:spcPts val="1690"/>
              </a:lnSpc>
              <a:spcBef>
                <a:spcPts val="0"/>
              </a:spcBef>
              <a:spcAft>
                <a:spcPts val="0"/>
              </a:spcAft>
              <a:buClrTx/>
              <a:buSzTx/>
              <a:buFontTx/>
              <a:buNone/>
              <a:tabLst/>
              <a:defRPr/>
            </a:pPr>
            <a:r>
              <a:rPr kumimoji="0" lang="en-US" sz="1300" b="1" i="0" u="none" strike="noStrike" kern="1200" cap="none" spc="0" normalizeH="0" baseline="0" noProof="0" dirty="0">
                <a:ln>
                  <a:noFill/>
                </a:ln>
                <a:solidFill>
                  <a:srgbClr val="12262E"/>
                </a:solidFill>
                <a:effectLst/>
                <a:uLnTx/>
                <a:uFillTx/>
                <a:latin typeface="Arial" pitchFamily="34" charset="0"/>
                <a:ea typeface="Arial" pitchFamily="34" charset="-122"/>
                <a:cs typeface="Arial" pitchFamily="34" charset="-120"/>
              </a:rPr>
              <a:t>Diarrhoea:</a:t>
            </a:r>
            <a:r>
              <a:rPr kumimoji="0" lang="en-US" sz="1300" b="0" i="0" u="none" strike="noStrike" kern="1200" cap="none" spc="0" normalizeH="0" baseline="0" noProof="0" dirty="0">
                <a:ln>
                  <a:noFill/>
                </a:ln>
                <a:solidFill>
                  <a:srgbClr val="12262E"/>
                </a:solidFill>
                <a:effectLst/>
                <a:uLnTx/>
                <a:uFillTx/>
                <a:latin typeface="Arial" pitchFamily="34" charset="0"/>
                <a:ea typeface="Arial" pitchFamily="34" charset="-122"/>
                <a:cs typeface="Arial" pitchFamily="34" charset="-120"/>
              </a:rPr>
              <a:t> 57% vs 20%, mostly mild to moderate</a:t>
            </a:r>
            <a:endParaRPr kumimoji="0" lang="en-US" sz="1300" b="0" i="0" u="none" strike="noStrike" kern="1200" cap="none" spc="0" normalizeH="0" baseline="0" noProof="0" dirty="0">
              <a:ln>
                <a:noFill/>
              </a:ln>
              <a:solidFill>
                <a:srgbClr val="12262E"/>
              </a:solidFill>
              <a:effectLst/>
              <a:uLnTx/>
              <a:uFillTx/>
              <a:latin typeface="Arial" charset="0"/>
              <a:ea typeface="Arial" charset="0"/>
              <a:cs typeface="Arial" charset="0"/>
            </a:endParaRPr>
          </a:p>
        </p:txBody>
      </p:sp>
      <p:grpSp>
        <p:nvGrpSpPr>
          <p:cNvPr id="22" name="Group 21">
            <a:extLst>
              <a:ext uri="{FF2B5EF4-FFF2-40B4-BE49-F238E27FC236}">
                <a16:creationId xmlns:a16="http://schemas.microsoft.com/office/drawing/2014/main" id="{21D9510F-1EAF-4441-8788-C8EA23585A06}"/>
              </a:ext>
            </a:extLst>
          </p:cNvPr>
          <p:cNvGrpSpPr/>
          <p:nvPr/>
        </p:nvGrpSpPr>
        <p:grpSpPr>
          <a:xfrm>
            <a:off x="7371059" y="2131616"/>
            <a:ext cx="4600981" cy="2512622"/>
            <a:chOff x="7371060" y="2131616"/>
            <a:chExt cx="4008140" cy="1978422"/>
          </a:xfrm>
        </p:grpSpPr>
        <p:sp>
          <p:nvSpPr>
            <p:cNvPr id="15" name="Shape 13"/>
            <p:cNvSpPr/>
            <p:nvPr/>
          </p:nvSpPr>
          <p:spPr>
            <a:xfrm>
              <a:off x="7371060" y="2131616"/>
              <a:ext cx="4008140" cy="938411"/>
            </a:xfrm>
            <a:prstGeom prst="roundRect">
              <a:avLst>
                <a:gd name="adj" fmla="val 12180"/>
              </a:avLst>
            </a:prstGeom>
            <a:solidFill>
              <a:srgbClr val="12262E"/>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2000" b="0" i="0" u="none" strike="noStrike" kern="1200" cap="none" spc="0" normalizeH="0" baseline="0" noProof="0">
                <a:ln>
                  <a:noFill/>
                </a:ln>
                <a:solidFill>
                  <a:srgbClr val="12262E"/>
                </a:solidFill>
                <a:effectLst/>
                <a:uLnTx/>
                <a:uFillTx/>
                <a:latin typeface="Arial"/>
                <a:ea typeface="+mn-ea"/>
                <a:cs typeface="+mn-cs"/>
              </a:endParaRPr>
            </a:p>
          </p:txBody>
        </p:sp>
        <p:sp>
          <p:nvSpPr>
            <p:cNvPr id="16" name="Text 14"/>
            <p:cNvSpPr/>
            <p:nvPr/>
          </p:nvSpPr>
          <p:spPr>
            <a:xfrm>
              <a:off x="7536160" y="2271316"/>
              <a:ext cx="3788278"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400" b="1" i="0" u="none" strike="noStrike" kern="0" cap="none" spc="100" normalizeH="0" baseline="0" noProof="0" dirty="0">
                  <a:ln>
                    <a:noFill/>
                  </a:ln>
                  <a:solidFill>
                    <a:srgbClr val="F2A65A"/>
                  </a:solidFill>
                  <a:effectLst/>
                  <a:uLnTx/>
                  <a:uFillTx/>
                  <a:latin typeface="Arial" pitchFamily="34" charset="0"/>
                  <a:ea typeface="Arial" pitchFamily="34" charset="-122"/>
                  <a:cs typeface="Arial" pitchFamily="34" charset="-120"/>
                </a:rPr>
                <a:t>STATUS</a:t>
              </a:r>
              <a:endParaRPr kumimoji="0" lang="en-US" sz="1400" b="0" i="0" u="none" strike="noStrike" kern="1200" cap="none" spc="0" normalizeH="0" baseline="0" noProof="0" dirty="0">
                <a:ln>
                  <a:noFill/>
                </a:ln>
                <a:solidFill>
                  <a:srgbClr val="12262E"/>
                </a:solidFill>
                <a:effectLst/>
                <a:uLnTx/>
                <a:uFillTx/>
                <a:latin typeface="Arial" charset="0"/>
                <a:ea typeface="Arial" charset="0"/>
                <a:cs typeface="Arial" charset="0"/>
              </a:endParaRPr>
            </a:p>
          </p:txBody>
        </p:sp>
        <p:sp>
          <p:nvSpPr>
            <p:cNvPr id="17" name="Text 15"/>
            <p:cNvSpPr/>
            <p:nvPr/>
          </p:nvSpPr>
          <p:spPr>
            <a:xfrm>
              <a:off x="7536160" y="2484636"/>
              <a:ext cx="3788278" cy="471091"/>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755"/>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2EFE6"/>
                  </a:solidFill>
                  <a:effectLst/>
                  <a:uLnTx/>
                  <a:uFillTx/>
                  <a:latin typeface="Arial" pitchFamily="34" charset="0"/>
                  <a:ea typeface="Arial" pitchFamily="34" charset="-122"/>
                  <a:cs typeface="Arial" pitchFamily="34" charset="-120"/>
                </a:rPr>
                <a:t>Odevixibat and maralixibat licensed for PFIC in many countries</a:t>
              </a:r>
              <a:endParaRPr kumimoji="0" lang="en-US" sz="1400" b="0" i="0" u="none" strike="noStrike" kern="1200" cap="none" spc="0" normalizeH="0" baseline="0" noProof="0" dirty="0">
                <a:ln>
                  <a:noFill/>
                </a:ln>
                <a:solidFill>
                  <a:srgbClr val="12262E"/>
                </a:solidFill>
                <a:effectLst/>
                <a:uLnTx/>
                <a:uFillTx/>
                <a:latin typeface="Arial" charset="0"/>
                <a:ea typeface="Arial" charset="0"/>
                <a:cs typeface="Arial" charset="0"/>
              </a:endParaRPr>
            </a:p>
          </p:txBody>
        </p:sp>
        <p:sp>
          <p:nvSpPr>
            <p:cNvPr id="18" name="Shape 16"/>
            <p:cNvSpPr/>
            <p:nvPr/>
          </p:nvSpPr>
          <p:spPr>
            <a:xfrm>
              <a:off x="7371060" y="3171627"/>
              <a:ext cx="4008140" cy="938411"/>
            </a:xfrm>
            <a:prstGeom prst="roundRect">
              <a:avLst>
                <a:gd name="adj" fmla="val 12180"/>
              </a:avLst>
            </a:prstGeom>
            <a:solidFill>
              <a:srgbClr val="E4E0D5"/>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2000" b="0" i="0" u="none" strike="noStrike" kern="1200" cap="none" spc="0" normalizeH="0" baseline="0" noProof="0">
                <a:ln>
                  <a:noFill/>
                </a:ln>
                <a:solidFill>
                  <a:srgbClr val="12262E"/>
                </a:solidFill>
                <a:effectLst/>
                <a:uLnTx/>
                <a:uFillTx/>
                <a:latin typeface="Arial"/>
                <a:ea typeface="+mn-ea"/>
                <a:cs typeface="+mn-cs"/>
              </a:endParaRPr>
            </a:p>
          </p:txBody>
        </p:sp>
        <p:sp>
          <p:nvSpPr>
            <p:cNvPr id="19" name="Text 17"/>
            <p:cNvSpPr/>
            <p:nvPr/>
          </p:nvSpPr>
          <p:spPr>
            <a:xfrm>
              <a:off x="7536160" y="3311327"/>
              <a:ext cx="3788278"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400" b="1" i="0" u="none" strike="noStrike" kern="0" cap="none" spc="100" normalizeH="0" baseline="0" noProof="0" dirty="0">
                  <a:ln>
                    <a:noFill/>
                  </a:ln>
                  <a:solidFill>
                    <a:srgbClr val="5E6E74"/>
                  </a:solidFill>
                  <a:effectLst/>
                  <a:uLnTx/>
                  <a:uFillTx/>
                  <a:latin typeface="Arial" pitchFamily="34" charset="0"/>
                  <a:ea typeface="Arial" pitchFamily="34" charset="-122"/>
                  <a:cs typeface="Arial" pitchFamily="34" charset="-120"/>
                </a:rPr>
                <a:t>ADULT GENETIC DISEASE</a:t>
              </a:r>
              <a:endParaRPr kumimoji="0" lang="en-US" sz="1400" b="0" i="0" u="none" strike="noStrike" kern="1200" cap="none" spc="0" normalizeH="0" baseline="0" noProof="0" dirty="0">
                <a:ln>
                  <a:noFill/>
                </a:ln>
                <a:solidFill>
                  <a:srgbClr val="12262E"/>
                </a:solidFill>
                <a:effectLst/>
                <a:uLnTx/>
                <a:uFillTx/>
                <a:latin typeface="Arial" charset="0"/>
                <a:ea typeface="Arial" charset="0"/>
                <a:cs typeface="Arial" charset="0"/>
              </a:endParaRPr>
            </a:p>
          </p:txBody>
        </p:sp>
        <p:sp>
          <p:nvSpPr>
            <p:cNvPr id="20" name="Text 18"/>
            <p:cNvSpPr/>
            <p:nvPr/>
          </p:nvSpPr>
          <p:spPr>
            <a:xfrm>
              <a:off x="7536160" y="3524647"/>
              <a:ext cx="3788278" cy="471091"/>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755"/>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12262E"/>
                  </a:solidFill>
                  <a:effectLst/>
                  <a:uLnTx/>
                  <a:uFillTx/>
                  <a:latin typeface="Arial" pitchFamily="34" charset="0"/>
                  <a:ea typeface="Arial" pitchFamily="34" charset="-122"/>
                  <a:cs typeface="Arial" pitchFamily="34" charset="-120"/>
                </a:rPr>
                <a:t>No trials; benefit in milder adult disease is inferred, not shown</a:t>
              </a:r>
              <a:endParaRPr kumimoji="0" lang="en-US" sz="1400" b="0" i="0" u="none" strike="noStrike" kern="1200" cap="none" spc="0" normalizeH="0" baseline="0" noProof="0" dirty="0">
                <a:ln>
                  <a:noFill/>
                </a:ln>
                <a:solidFill>
                  <a:srgbClr val="12262E"/>
                </a:solidFill>
                <a:effectLst/>
                <a:uLnTx/>
                <a:uFillTx/>
                <a:latin typeface="Arial" charset="0"/>
                <a:ea typeface="Arial" charset="0"/>
                <a:cs typeface="Arial" charset="0"/>
              </a:endParaRPr>
            </a:p>
          </p:txBody>
        </p:sp>
      </p:grpSp>
      <p:sp>
        <p:nvSpPr>
          <p:cNvPr id="21" name="Text 19"/>
          <p:cNvSpPr/>
          <p:nvPr/>
        </p:nvSpPr>
        <p:spPr>
          <a:xfrm>
            <a:off x="812800" y="6024959"/>
            <a:ext cx="9483725" cy="452041"/>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5E6E74"/>
                </a:solidFill>
                <a:effectLst/>
                <a:uLnTx/>
                <a:uFillTx/>
                <a:latin typeface="Arial" pitchFamily="34" charset="0"/>
                <a:ea typeface="Arial" pitchFamily="34" charset="-122"/>
                <a:cs typeface="Arial" pitchFamily="34" charset="-120"/>
              </a:rPr>
              <a:t>Miethke et al, Lancet Gastroenterol Hepatol 2024;9:620 (MARCH-PFIC; figures as reported by Healio) · Thompson et al, JHEP Rep 2026 (refs 129–132)</a:t>
            </a:r>
            <a:endParaRPr kumimoji="0" lang="en-US" sz="1200" b="0" i="0" u="none" strike="noStrike" kern="1200" cap="none" spc="0" normalizeH="0" baseline="0" noProof="0" dirty="0">
              <a:ln>
                <a:noFill/>
              </a:ln>
              <a:solidFill>
                <a:srgbClr val="12262E"/>
              </a:solidFill>
              <a:effectLst/>
              <a:uLnTx/>
              <a:uFillTx/>
              <a:latin typeface="Arial" charset="0"/>
              <a:ea typeface="Arial" charset="0"/>
              <a:cs typeface="Arial" charset="0"/>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6F3EC"/>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812800" y="812800"/>
            <a:ext cx="10883392" cy="807641"/>
          </a:xfrm>
          <a:prstGeom prst="rect">
            <a:avLst/>
          </a:prstGeom>
          <a:noFill/>
          <a:ln/>
        </p:spPr>
        <p:txBody>
          <a:bodyPr wrap="square" lIns="0" tIns="0" rIns="0" bIns="0" rtlCol="0" anchor="t">
            <a:normAutofit/>
          </a:bodyPr>
          <a:lstStyle/>
          <a:p>
            <a:pPr marL="0" indent="0" algn="l">
              <a:lnSpc>
                <a:spcPts val="3080"/>
              </a:lnSpc>
              <a:buNone/>
            </a:pPr>
            <a:r>
              <a:rPr lang="en-US" sz="2800" b="1" i="0" dirty="0">
                <a:solidFill>
                  <a:srgbClr val="12262E"/>
                </a:solidFill>
                <a:latin typeface="Georgia" pitchFamily="18" charset="0"/>
                <a:ea typeface="Georgia" pitchFamily="18" charset="-122"/>
                <a:cs typeface="Georgia" pitchFamily="18" charset="-120"/>
              </a:rPr>
              <a:t>Linerixibat for PBC itch</a:t>
            </a:r>
            <a:endParaRPr lang="en-US" sz="2800" dirty="0">
              <a:latin typeface="Georgia" charset="0"/>
              <a:ea typeface="Georgia" charset="0"/>
              <a:cs typeface="Georgia" charset="0"/>
            </a:endParaRPr>
          </a:p>
        </p:txBody>
      </p:sp>
      <p:sp>
        <p:nvSpPr>
          <p:cNvPr id="3" name="Shape 1"/>
          <p:cNvSpPr/>
          <p:nvPr/>
        </p:nvSpPr>
        <p:spPr>
          <a:xfrm>
            <a:off x="815975" y="1737916"/>
            <a:ext cx="6186190" cy="3067657"/>
          </a:xfrm>
          <a:prstGeom prst="roundRect">
            <a:avLst>
              <a:gd name="adj" fmla="val 3019"/>
            </a:avLst>
          </a:prstGeom>
          <a:solidFill>
            <a:srgbClr val="FBFAF6"/>
          </a:solidFill>
          <a:ln w="6350">
            <a:solidFill>
              <a:srgbClr val="DCD7C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12262E"/>
              </a:solidFill>
              <a:effectLst/>
              <a:uLnTx/>
              <a:uFillTx/>
              <a:latin typeface="Arial"/>
              <a:ea typeface="+mn-ea"/>
              <a:cs typeface="+mn-cs"/>
            </a:endParaRPr>
          </a:p>
        </p:txBody>
      </p:sp>
      <p:grpSp>
        <p:nvGrpSpPr>
          <p:cNvPr id="24" name="Group 23">
            <a:extLst>
              <a:ext uri="{FF2B5EF4-FFF2-40B4-BE49-F238E27FC236}">
                <a16:creationId xmlns:a16="http://schemas.microsoft.com/office/drawing/2014/main" id="{5857F3C1-0565-93D7-949D-86566F0CDD0E}"/>
              </a:ext>
            </a:extLst>
          </p:cNvPr>
          <p:cNvGrpSpPr/>
          <p:nvPr/>
        </p:nvGrpSpPr>
        <p:grpSpPr>
          <a:xfrm>
            <a:off x="1009650" y="1893491"/>
            <a:ext cx="5972805" cy="2379860"/>
            <a:chOff x="1009650" y="1893491"/>
            <a:chExt cx="5972805" cy="2379860"/>
          </a:xfrm>
        </p:grpSpPr>
        <p:sp>
          <p:nvSpPr>
            <p:cNvPr id="4" name="Text 2"/>
            <p:cNvSpPr/>
            <p:nvPr/>
          </p:nvSpPr>
          <p:spPr>
            <a:xfrm>
              <a:off x="1009650" y="1893491"/>
              <a:ext cx="5972805"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600" b="1" i="0" u="none" strike="noStrike" kern="0" cap="none" spc="100" normalizeH="0" baseline="0" noProof="0" dirty="0">
                  <a:ln>
                    <a:noFill/>
                  </a:ln>
                  <a:solidFill>
                    <a:srgbClr val="0E6670"/>
                  </a:solidFill>
                  <a:effectLst/>
                  <a:uLnTx/>
                  <a:uFillTx/>
                  <a:latin typeface="Arial" pitchFamily="34" charset="0"/>
                  <a:ea typeface="Arial" pitchFamily="34" charset="-122"/>
                  <a:cs typeface="Arial" pitchFamily="34" charset="-120"/>
                </a:rPr>
                <a:t>GLISTEN · n = 238 · 24 WEEKS · 97% ON UDCA</a:t>
              </a:r>
              <a:endParaRPr kumimoji="0" lang="en-US" sz="1600" b="0" i="0" u="none" strike="noStrike" kern="1200" cap="none" spc="0" normalizeH="0" baseline="0" noProof="0" dirty="0">
                <a:ln>
                  <a:noFill/>
                </a:ln>
                <a:solidFill>
                  <a:srgbClr val="12262E"/>
                </a:solidFill>
                <a:effectLst/>
                <a:uLnTx/>
                <a:uFillTx/>
                <a:latin typeface="Arial" charset="0"/>
                <a:ea typeface="Arial" charset="0"/>
                <a:cs typeface="Arial" charset="0"/>
              </a:endParaRPr>
            </a:p>
          </p:txBody>
        </p:sp>
        <p:sp>
          <p:nvSpPr>
            <p:cNvPr id="5" name="Text 3"/>
            <p:cNvSpPr/>
            <p:nvPr/>
          </p:nvSpPr>
          <p:spPr>
            <a:xfrm>
              <a:off x="1009650" y="2208411"/>
              <a:ext cx="5972805"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5E6E74"/>
                  </a:solidFill>
                  <a:effectLst/>
                  <a:uLnTx/>
                  <a:uFillTx/>
                  <a:latin typeface="Arial" pitchFamily="34" charset="0"/>
                  <a:ea typeface="Arial" pitchFamily="34" charset="-122"/>
                  <a:cs typeface="Arial" pitchFamily="34" charset="-120"/>
                </a:rPr>
                <a:t>Fall in monthly worst-itch score (0–10)</a:t>
              </a:r>
              <a:endParaRPr kumimoji="0" lang="en-US" sz="1600" b="0" i="0" u="none" strike="noStrike" kern="1200" cap="none" spc="0" normalizeH="0" baseline="0" noProof="0" dirty="0">
                <a:ln>
                  <a:noFill/>
                </a:ln>
                <a:solidFill>
                  <a:srgbClr val="12262E"/>
                </a:solidFill>
                <a:effectLst/>
                <a:uLnTx/>
                <a:uFillTx/>
                <a:latin typeface="Arial" charset="0"/>
                <a:ea typeface="Arial" charset="0"/>
                <a:cs typeface="Arial" charset="0"/>
              </a:endParaRPr>
            </a:p>
          </p:txBody>
        </p:sp>
        <p:sp>
          <p:nvSpPr>
            <p:cNvPr id="6" name="Text 4"/>
            <p:cNvSpPr/>
            <p:nvPr/>
          </p:nvSpPr>
          <p:spPr>
            <a:xfrm>
              <a:off x="1009650" y="2564011"/>
              <a:ext cx="1257300" cy="274241"/>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960"/>
                </a:lnSpc>
                <a:spcBef>
                  <a:spcPts val="0"/>
                </a:spcBef>
                <a:spcAft>
                  <a:spcPts val="0"/>
                </a:spcAft>
                <a:buClrTx/>
                <a:buSzTx/>
                <a:buFontTx/>
                <a:buNone/>
                <a:tabLst/>
                <a:defRPr/>
              </a:pPr>
              <a:r>
                <a:rPr kumimoji="0" lang="en-US" b="1" i="0" u="none" strike="noStrike" kern="1200" cap="none" spc="0" normalizeH="0" baseline="0" noProof="0" dirty="0">
                  <a:ln>
                    <a:noFill/>
                  </a:ln>
                  <a:solidFill>
                    <a:srgbClr val="12262E"/>
                  </a:solidFill>
                  <a:effectLst/>
                  <a:uLnTx/>
                  <a:uFillTx/>
                  <a:latin typeface="Arial" pitchFamily="34" charset="0"/>
                  <a:ea typeface="Arial" pitchFamily="34" charset="-122"/>
                  <a:cs typeface="Arial" pitchFamily="34" charset="-120"/>
                </a:rPr>
                <a:t>Linerixibat</a:t>
              </a:r>
              <a:endParaRPr kumimoji="0" lang="en-US" b="0" i="0" u="none" strike="noStrike" kern="1200" cap="none" spc="0" normalizeH="0" baseline="0" noProof="0" dirty="0">
                <a:ln>
                  <a:noFill/>
                </a:ln>
                <a:solidFill>
                  <a:srgbClr val="12262E"/>
                </a:solidFill>
                <a:effectLst/>
                <a:uLnTx/>
                <a:uFillTx/>
                <a:latin typeface="Arial" charset="0"/>
                <a:ea typeface="Arial" charset="0"/>
                <a:cs typeface="Arial" charset="0"/>
              </a:endParaRPr>
            </a:p>
          </p:txBody>
        </p:sp>
        <p:sp>
          <p:nvSpPr>
            <p:cNvPr id="7" name="Shape 5"/>
            <p:cNvSpPr/>
            <p:nvPr/>
          </p:nvSpPr>
          <p:spPr>
            <a:xfrm>
              <a:off x="2317750" y="2523331"/>
              <a:ext cx="3632200" cy="330200"/>
            </a:xfrm>
            <a:custGeom>
              <a:avLst/>
              <a:gdLst/>
              <a:ahLst/>
              <a:cxnLst/>
              <a:rect l="l" t="t" r="r" b="b"/>
              <a:pathLst>
                <a:path w="3632200" h="330200">
                  <a:moveTo>
                    <a:pt x="0" y="0"/>
                  </a:moveTo>
                  <a:lnTo>
                    <a:pt x="3581400" y="0"/>
                  </a:lnTo>
                  <a:arcTo wR="50800" hR="50800" stAng="16200000" swAng="5400000"/>
                  <a:lnTo>
                    <a:pt x="3632200" y="279400"/>
                  </a:lnTo>
                  <a:arcTo wR="50800" hR="50800" stAng="0" swAng="5400000"/>
                  <a:lnTo>
                    <a:pt x="0" y="330200"/>
                  </a:lnTo>
                  <a:lnTo>
                    <a:pt x="0" y="0"/>
                  </a:lnTo>
                  <a:close/>
                </a:path>
              </a:pathLst>
            </a:custGeom>
            <a:solidFill>
              <a:srgbClr val="0E667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2400" b="0" i="0" u="none" strike="noStrike" kern="1200" cap="none" spc="0" normalizeH="0" baseline="0" noProof="0">
                <a:ln>
                  <a:noFill/>
                </a:ln>
                <a:solidFill>
                  <a:srgbClr val="12262E"/>
                </a:solidFill>
                <a:effectLst/>
                <a:uLnTx/>
                <a:uFillTx/>
                <a:latin typeface="Arial"/>
                <a:ea typeface="+mn-ea"/>
                <a:cs typeface="+mn-cs"/>
              </a:endParaRPr>
            </a:p>
          </p:txBody>
        </p:sp>
        <p:sp>
          <p:nvSpPr>
            <p:cNvPr id="8" name="Text 6"/>
            <p:cNvSpPr/>
            <p:nvPr/>
          </p:nvSpPr>
          <p:spPr>
            <a:xfrm>
              <a:off x="6051550" y="2564011"/>
              <a:ext cx="539948" cy="274241"/>
            </a:xfrm>
            <a:prstGeom prst="rect">
              <a:avLst/>
            </a:prstGeom>
            <a:noFill/>
            <a:ln/>
          </p:spPr>
          <p:txBody>
            <a:bodyPr wrap="square" lIns="0" tIns="0" rIns="0" bIns="0" rtlCol="0" anchor="t">
              <a:noAutofit/>
            </a:bodyPr>
            <a:lstStyle/>
            <a:p>
              <a:pPr marL="0" marR="0" lvl="0" indent="0" algn="l" defTabSz="914400" rtl="0" eaLnBrk="1" fontAlgn="auto" latinLnBrk="0" hangingPunct="1">
                <a:lnSpc>
                  <a:spcPts val="1960"/>
                </a:lnSpc>
                <a:spcBef>
                  <a:spcPts val="0"/>
                </a:spcBef>
                <a:spcAft>
                  <a:spcPts val="0"/>
                </a:spcAft>
                <a:buClrTx/>
                <a:buSzTx/>
                <a:buFontTx/>
                <a:buNone/>
                <a:tabLst/>
                <a:defRPr/>
              </a:pPr>
              <a:r>
                <a:rPr kumimoji="0" lang="en-US" b="1" i="0" u="none" strike="noStrike" kern="1200" cap="none" spc="0" normalizeH="0" baseline="0" noProof="0" dirty="0">
                  <a:ln>
                    <a:noFill/>
                  </a:ln>
                  <a:solidFill>
                    <a:srgbClr val="12262E"/>
                  </a:solidFill>
                  <a:effectLst/>
                  <a:uLnTx/>
                  <a:uFillTx/>
                  <a:latin typeface="Arial" pitchFamily="34" charset="0"/>
                  <a:ea typeface="Arial" pitchFamily="34" charset="-122"/>
                  <a:cs typeface="Arial" pitchFamily="34" charset="-120"/>
                </a:rPr>
                <a:t>−2.86</a:t>
              </a:r>
              <a:endParaRPr kumimoji="0" lang="en-US" b="0" i="0" u="none" strike="noStrike" kern="1200" cap="none" spc="0" normalizeH="0" baseline="0" noProof="0" dirty="0">
                <a:ln>
                  <a:noFill/>
                </a:ln>
                <a:solidFill>
                  <a:srgbClr val="12262E"/>
                </a:solidFill>
                <a:effectLst/>
                <a:uLnTx/>
                <a:uFillTx/>
                <a:latin typeface="Arial" charset="0"/>
                <a:ea typeface="Arial" charset="0"/>
                <a:cs typeface="Arial" charset="0"/>
              </a:endParaRPr>
            </a:p>
          </p:txBody>
        </p:sp>
        <p:sp>
          <p:nvSpPr>
            <p:cNvPr id="9" name="Text 7"/>
            <p:cNvSpPr/>
            <p:nvPr/>
          </p:nvSpPr>
          <p:spPr>
            <a:xfrm>
              <a:off x="1009650" y="2995811"/>
              <a:ext cx="1257300" cy="274241"/>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960"/>
                </a:lnSpc>
                <a:spcBef>
                  <a:spcPts val="0"/>
                </a:spcBef>
                <a:spcAft>
                  <a:spcPts val="0"/>
                </a:spcAft>
                <a:buClrTx/>
                <a:buSzTx/>
                <a:buFontTx/>
                <a:buNone/>
                <a:tabLst/>
                <a:defRPr/>
              </a:pPr>
              <a:r>
                <a:rPr kumimoji="0" lang="en-US" b="1" i="0" u="none" strike="noStrike" kern="1200" cap="none" spc="0" normalizeH="0" baseline="0" noProof="0" dirty="0">
                  <a:ln>
                    <a:noFill/>
                  </a:ln>
                  <a:solidFill>
                    <a:srgbClr val="12262E"/>
                  </a:solidFill>
                  <a:effectLst/>
                  <a:uLnTx/>
                  <a:uFillTx/>
                  <a:latin typeface="Arial" pitchFamily="34" charset="0"/>
                  <a:ea typeface="Arial" pitchFamily="34" charset="-122"/>
                  <a:cs typeface="Arial" pitchFamily="34" charset="-120"/>
                </a:rPr>
                <a:t>Placebo</a:t>
              </a:r>
              <a:endParaRPr kumimoji="0" lang="en-US" b="0" i="0" u="none" strike="noStrike" kern="1200" cap="none" spc="0" normalizeH="0" baseline="0" noProof="0" dirty="0">
                <a:ln>
                  <a:noFill/>
                </a:ln>
                <a:solidFill>
                  <a:srgbClr val="12262E"/>
                </a:solidFill>
                <a:effectLst/>
                <a:uLnTx/>
                <a:uFillTx/>
                <a:latin typeface="Arial" charset="0"/>
                <a:ea typeface="Arial" charset="0"/>
                <a:cs typeface="Arial" charset="0"/>
              </a:endParaRPr>
            </a:p>
          </p:txBody>
        </p:sp>
        <p:sp>
          <p:nvSpPr>
            <p:cNvPr id="10" name="Shape 8"/>
            <p:cNvSpPr/>
            <p:nvPr/>
          </p:nvSpPr>
          <p:spPr>
            <a:xfrm>
              <a:off x="2317750" y="2955131"/>
              <a:ext cx="2730500" cy="330200"/>
            </a:xfrm>
            <a:custGeom>
              <a:avLst/>
              <a:gdLst/>
              <a:ahLst/>
              <a:cxnLst/>
              <a:rect l="l" t="t" r="r" b="b"/>
              <a:pathLst>
                <a:path w="2730500" h="330200">
                  <a:moveTo>
                    <a:pt x="0" y="0"/>
                  </a:moveTo>
                  <a:lnTo>
                    <a:pt x="2679700" y="0"/>
                  </a:lnTo>
                  <a:arcTo wR="50800" hR="50800" stAng="16200000" swAng="5400000"/>
                  <a:lnTo>
                    <a:pt x="2730500" y="279400"/>
                  </a:lnTo>
                  <a:arcTo wR="50800" hR="50800" stAng="0" swAng="5400000"/>
                  <a:lnTo>
                    <a:pt x="0" y="330200"/>
                  </a:lnTo>
                  <a:lnTo>
                    <a:pt x="0" y="0"/>
                  </a:lnTo>
                  <a:close/>
                </a:path>
              </a:pathLst>
            </a:custGeom>
            <a:solidFill>
              <a:srgbClr val="A9B6BB"/>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2400" b="0" i="0" u="none" strike="noStrike" kern="1200" cap="none" spc="0" normalizeH="0" baseline="0" noProof="0">
                <a:ln>
                  <a:noFill/>
                </a:ln>
                <a:solidFill>
                  <a:srgbClr val="12262E"/>
                </a:solidFill>
                <a:effectLst/>
                <a:uLnTx/>
                <a:uFillTx/>
                <a:latin typeface="Arial"/>
                <a:ea typeface="+mn-ea"/>
                <a:cs typeface="+mn-cs"/>
              </a:endParaRPr>
            </a:p>
          </p:txBody>
        </p:sp>
        <p:sp>
          <p:nvSpPr>
            <p:cNvPr id="11" name="Text 9"/>
            <p:cNvSpPr/>
            <p:nvPr/>
          </p:nvSpPr>
          <p:spPr>
            <a:xfrm>
              <a:off x="5149850" y="2995811"/>
              <a:ext cx="539948" cy="274241"/>
            </a:xfrm>
            <a:prstGeom prst="rect">
              <a:avLst/>
            </a:prstGeom>
            <a:noFill/>
            <a:ln/>
          </p:spPr>
          <p:txBody>
            <a:bodyPr wrap="square" lIns="0" tIns="0" rIns="0" bIns="0" rtlCol="0" anchor="t">
              <a:noAutofit/>
            </a:bodyPr>
            <a:lstStyle/>
            <a:p>
              <a:pPr marL="0" marR="0" lvl="0" indent="0" algn="l" defTabSz="914400" rtl="0" eaLnBrk="1" fontAlgn="auto" latinLnBrk="0" hangingPunct="1">
                <a:lnSpc>
                  <a:spcPts val="1960"/>
                </a:lnSpc>
                <a:spcBef>
                  <a:spcPts val="0"/>
                </a:spcBef>
                <a:spcAft>
                  <a:spcPts val="0"/>
                </a:spcAft>
                <a:buClrTx/>
                <a:buSzTx/>
                <a:buFontTx/>
                <a:buNone/>
                <a:tabLst/>
                <a:defRPr/>
              </a:pPr>
              <a:r>
                <a:rPr kumimoji="0" lang="en-US" b="1" i="0" u="none" strike="noStrike" kern="1200" cap="none" spc="0" normalizeH="0" baseline="0" noProof="0" dirty="0">
                  <a:ln>
                    <a:noFill/>
                  </a:ln>
                  <a:solidFill>
                    <a:srgbClr val="12262E"/>
                  </a:solidFill>
                  <a:effectLst/>
                  <a:uLnTx/>
                  <a:uFillTx/>
                  <a:latin typeface="Arial" pitchFamily="34" charset="0"/>
                  <a:ea typeface="Arial" pitchFamily="34" charset="-122"/>
                  <a:cs typeface="Arial" pitchFamily="34" charset="-120"/>
                </a:rPr>
                <a:t>−2.15</a:t>
              </a:r>
              <a:endParaRPr kumimoji="0" lang="en-US" b="0" i="0" u="none" strike="noStrike" kern="1200" cap="none" spc="0" normalizeH="0" baseline="0" noProof="0" dirty="0">
                <a:ln>
                  <a:noFill/>
                </a:ln>
                <a:solidFill>
                  <a:srgbClr val="12262E"/>
                </a:solidFill>
                <a:effectLst/>
                <a:uLnTx/>
                <a:uFillTx/>
                <a:latin typeface="Arial" charset="0"/>
                <a:ea typeface="Arial" charset="0"/>
                <a:cs typeface="Arial" charset="0"/>
              </a:endParaRPr>
            </a:p>
          </p:txBody>
        </p:sp>
        <p:sp>
          <p:nvSpPr>
            <p:cNvPr id="12" name="Text 10"/>
            <p:cNvSpPr/>
            <p:nvPr/>
          </p:nvSpPr>
          <p:spPr>
            <a:xfrm>
              <a:off x="1009650" y="3386931"/>
              <a:ext cx="5798840" cy="392410"/>
            </a:xfrm>
            <a:prstGeom prst="roundRect">
              <a:avLst>
                <a:gd name="adj" fmla="val 22655"/>
              </a:avLst>
            </a:prstGeom>
            <a:solidFill>
              <a:srgbClr val="D6E7E7"/>
            </a:solidFill>
            <a:ln/>
          </p:spPr>
          <p:txBody>
            <a:bodyPr wrap="square" lIns="100962" tIns="62862" rIns="0" bIns="37462" rtlCol="0" anchor="t">
              <a:normAutofit/>
            </a:bodyPr>
            <a:lstStyle/>
            <a:p>
              <a:pPr marL="0" marR="0" lvl="0" indent="0" algn="l" defTabSz="914400" rtl="0" eaLnBrk="1" fontAlgn="auto" latinLnBrk="0" hangingPunct="1">
                <a:lnSpc>
                  <a:spcPts val="169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12262E"/>
                  </a:solidFill>
                  <a:effectLst/>
                  <a:uLnTx/>
                  <a:uFillTx/>
                  <a:latin typeface="Arial" pitchFamily="34" charset="0"/>
                  <a:ea typeface="Arial" pitchFamily="34" charset="-122"/>
                  <a:cs typeface="Arial" pitchFamily="34" charset="-120"/>
                </a:rPr>
                <a:t>Difference −0.72</a:t>
              </a:r>
              <a:r>
                <a:rPr kumimoji="0" lang="en-US" sz="1600" b="0" i="0" u="none" strike="noStrike" kern="1200" cap="none" spc="0" normalizeH="0" baseline="0" noProof="0" dirty="0">
                  <a:ln>
                    <a:noFill/>
                  </a:ln>
                  <a:solidFill>
                    <a:srgbClr val="12262E"/>
                  </a:solidFill>
                  <a:effectLst/>
                  <a:uLnTx/>
                  <a:uFillTx/>
                  <a:latin typeface="Arial" pitchFamily="34" charset="0"/>
                  <a:ea typeface="Arial" pitchFamily="34" charset="-122"/>
                  <a:cs typeface="Arial" pitchFamily="34" charset="-120"/>
                </a:rPr>
                <a:t> (95% CI −1.15 to −0.28) · sleep −0.53</a:t>
              </a:r>
              <a:endParaRPr kumimoji="0" lang="en-US" sz="1600" b="0" i="0" u="none" strike="noStrike" kern="1200" cap="none" spc="0" normalizeH="0" baseline="0" noProof="0" dirty="0">
                <a:ln>
                  <a:noFill/>
                </a:ln>
                <a:solidFill>
                  <a:srgbClr val="12262E"/>
                </a:solidFill>
                <a:effectLst/>
                <a:uLnTx/>
                <a:uFillTx/>
                <a:latin typeface="Arial" charset="0"/>
                <a:ea typeface="Arial" charset="0"/>
                <a:cs typeface="Arial" charset="0"/>
              </a:endParaRPr>
            </a:p>
          </p:txBody>
        </p:sp>
        <p:sp>
          <p:nvSpPr>
            <p:cNvPr id="13" name="Text 11"/>
            <p:cNvSpPr/>
            <p:nvPr/>
          </p:nvSpPr>
          <p:spPr>
            <a:xfrm>
              <a:off x="1009650" y="3880941"/>
              <a:ext cx="5798840" cy="392410"/>
            </a:xfrm>
            <a:prstGeom prst="roundRect">
              <a:avLst>
                <a:gd name="adj" fmla="val 22655"/>
              </a:avLst>
            </a:prstGeom>
            <a:solidFill>
              <a:srgbClr val="F8E1C4"/>
            </a:solidFill>
            <a:ln/>
          </p:spPr>
          <p:txBody>
            <a:bodyPr wrap="square" lIns="100962" tIns="62862" rIns="0" bIns="37462" rtlCol="0" anchor="t">
              <a:normAutofit fontScale="92500"/>
            </a:bodyPr>
            <a:lstStyle/>
            <a:p>
              <a:pPr marL="0" marR="0" lvl="0" indent="0" algn="l" defTabSz="914400" rtl="0" eaLnBrk="1" fontAlgn="auto" latinLnBrk="0" hangingPunct="1">
                <a:lnSpc>
                  <a:spcPts val="169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12262E"/>
                  </a:solidFill>
                  <a:effectLst/>
                  <a:uLnTx/>
                  <a:uFillTx/>
                  <a:latin typeface="Arial" pitchFamily="34" charset="0"/>
                  <a:ea typeface="Arial" pitchFamily="34" charset="-122"/>
                  <a:cs typeface="Arial" pitchFamily="34" charset="-120"/>
                </a:rPr>
                <a:t>Diarrhoea 62% vs 18%</a:t>
              </a:r>
              <a:r>
                <a:rPr kumimoji="0" lang="en-US" sz="1600" b="0" i="0" u="none" strike="noStrike" kern="1200" cap="none" spc="0" normalizeH="0" baseline="0" noProof="0" dirty="0">
                  <a:ln>
                    <a:noFill/>
                  </a:ln>
                  <a:solidFill>
                    <a:srgbClr val="12262E"/>
                  </a:solidFill>
                  <a:effectLst/>
                  <a:uLnTx/>
                  <a:uFillTx/>
                  <a:latin typeface="Arial" pitchFamily="34" charset="0"/>
                  <a:ea typeface="Arial" pitchFamily="34" charset="-122"/>
                  <a:cs typeface="Arial" pitchFamily="34" charset="-120"/>
                </a:rPr>
                <a:t> · stopped for adverse effects 14% vs 5%</a:t>
              </a:r>
              <a:endParaRPr kumimoji="0" lang="en-US" sz="1600" b="0" i="0" u="none" strike="noStrike" kern="1200" cap="none" spc="0" normalizeH="0" baseline="0" noProof="0" dirty="0">
                <a:ln>
                  <a:noFill/>
                </a:ln>
                <a:solidFill>
                  <a:srgbClr val="12262E"/>
                </a:solidFill>
                <a:effectLst/>
                <a:uLnTx/>
                <a:uFillTx/>
                <a:latin typeface="Arial" charset="0"/>
                <a:ea typeface="Arial" charset="0"/>
                <a:cs typeface="Arial" charset="0"/>
              </a:endParaRPr>
            </a:p>
          </p:txBody>
        </p:sp>
      </p:grpSp>
      <p:sp>
        <p:nvSpPr>
          <p:cNvPr id="14" name="Shape 12"/>
          <p:cNvSpPr/>
          <p:nvPr/>
        </p:nvSpPr>
        <p:spPr>
          <a:xfrm>
            <a:off x="7157740" y="1734741"/>
            <a:ext cx="4221460" cy="3072407"/>
          </a:xfrm>
          <a:prstGeom prst="roundRect">
            <a:avLst>
              <a:gd name="adj" fmla="val 3092"/>
            </a:avLst>
          </a:prstGeom>
          <a:solidFill>
            <a:srgbClr val="12262E"/>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12262E"/>
              </a:solidFill>
              <a:effectLst/>
              <a:uLnTx/>
              <a:uFillTx/>
              <a:latin typeface="Arial"/>
              <a:ea typeface="+mn-ea"/>
              <a:cs typeface="+mn-cs"/>
            </a:endParaRPr>
          </a:p>
        </p:txBody>
      </p:sp>
      <p:grpSp>
        <p:nvGrpSpPr>
          <p:cNvPr id="23" name="Group 22">
            <a:extLst>
              <a:ext uri="{FF2B5EF4-FFF2-40B4-BE49-F238E27FC236}">
                <a16:creationId xmlns:a16="http://schemas.microsoft.com/office/drawing/2014/main" id="{48858836-4801-E385-4B20-BCF25AB82276}"/>
              </a:ext>
            </a:extLst>
          </p:cNvPr>
          <p:cNvGrpSpPr/>
          <p:nvPr/>
        </p:nvGrpSpPr>
        <p:grpSpPr>
          <a:xfrm>
            <a:off x="7335539" y="1887141"/>
            <a:ext cx="4040485" cy="2288933"/>
            <a:chOff x="7335540" y="1887141"/>
            <a:chExt cx="3981836" cy="1716781"/>
          </a:xfrm>
        </p:grpSpPr>
        <p:sp>
          <p:nvSpPr>
            <p:cNvPr id="15" name="Text 13"/>
            <p:cNvSpPr/>
            <p:nvPr/>
          </p:nvSpPr>
          <p:spPr>
            <a:xfrm>
              <a:off x="7335540" y="1887141"/>
              <a:ext cx="3981836"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600" b="1" i="0" u="none" strike="noStrike" kern="0" cap="none" spc="100" normalizeH="0" baseline="0" noProof="0" dirty="0">
                  <a:ln>
                    <a:noFill/>
                  </a:ln>
                  <a:solidFill>
                    <a:srgbClr val="F2A65A"/>
                  </a:solidFill>
                  <a:effectLst/>
                  <a:uLnTx/>
                  <a:uFillTx/>
                  <a:latin typeface="Arial" pitchFamily="34" charset="0"/>
                  <a:ea typeface="Arial" pitchFamily="34" charset="-122"/>
                  <a:cs typeface="Arial" pitchFamily="34" charset="-120"/>
                </a:rPr>
                <a:t>US LABEL · MARCH 2026</a:t>
              </a:r>
              <a:endParaRPr kumimoji="0" lang="en-US" sz="1600" b="0" i="0" u="none" strike="noStrike" kern="1200" cap="none" spc="0" normalizeH="0" baseline="0" noProof="0" dirty="0">
                <a:ln>
                  <a:noFill/>
                </a:ln>
                <a:solidFill>
                  <a:srgbClr val="12262E"/>
                </a:solidFill>
                <a:effectLst/>
                <a:uLnTx/>
                <a:uFillTx/>
                <a:latin typeface="Arial" charset="0"/>
                <a:ea typeface="Arial" charset="0"/>
                <a:cs typeface="Arial" charset="0"/>
              </a:endParaRPr>
            </a:p>
          </p:txBody>
        </p:sp>
        <p:sp>
          <p:nvSpPr>
            <p:cNvPr id="16" name="Text 14"/>
            <p:cNvSpPr/>
            <p:nvPr/>
          </p:nvSpPr>
          <p:spPr>
            <a:xfrm>
              <a:off x="7335540" y="2176661"/>
              <a:ext cx="3981836" cy="248245"/>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755"/>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F2EFE6"/>
                  </a:solidFill>
                  <a:effectLst/>
                  <a:uLnTx/>
                  <a:uFillTx/>
                  <a:latin typeface="Arial" pitchFamily="34" charset="0"/>
                  <a:ea typeface="Arial" pitchFamily="34" charset="-122"/>
                  <a:cs typeface="Arial" pitchFamily="34" charset="-120"/>
                </a:rPr>
                <a:t>Cholestatic pruritus in adults with PBC</a:t>
              </a:r>
              <a:endParaRPr kumimoji="0" lang="en-US" sz="1600" b="0" i="0" u="none" strike="noStrike" kern="1200" cap="none" spc="0" normalizeH="0" baseline="0" noProof="0" dirty="0">
                <a:ln>
                  <a:noFill/>
                </a:ln>
                <a:solidFill>
                  <a:srgbClr val="12262E"/>
                </a:solidFill>
                <a:effectLst/>
                <a:uLnTx/>
                <a:uFillTx/>
                <a:latin typeface="Arial" charset="0"/>
                <a:ea typeface="Arial" charset="0"/>
                <a:cs typeface="Arial" charset="0"/>
              </a:endParaRPr>
            </a:p>
          </p:txBody>
        </p:sp>
        <p:sp>
          <p:nvSpPr>
            <p:cNvPr id="17" name="Text 15"/>
            <p:cNvSpPr/>
            <p:nvPr/>
          </p:nvSpPr>
          <p:spPr>
            <a:xfrm>
              <a:off x="7335540" y="2475706"/>
              <a:ext cx="3981836" cy="248245"/>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755"/>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F2EFE6"/>
                  </a:solidFill>
                  <a:effectLst/>
                  <a:uLnTx/>
                  <a:uFillTx/>
                  <a:latin typeface="Arial" pitchFamily="34" charset="0"/>
                  <a:ea typeface="Arial" pitchFamily="34" charset="-122"/>
                  <a:cs typeface="Arial" pitchFamily="34" charset="-120"/>
                </a:rPr>
                <a:t>Avoid in decompensated cirrhosis</a:t>
              </a:r>
              <a:endParaRPr kumimoji="0" lang="en-US" sz="1600" b="0" i="0" u="none" strike="noStrike" kern="1200" cap="none" spc="0" normalizeH="0" baseline="0" noProof="0" dirty="0">
                <a:ln>
                  <a:noFill/>
                </a:ln>
                <a:solidFill>
                  <a:srgbClr val="12262E"/>
                </a:solidFill>
                <a:effectLst/>
                <a:uLnTx/>
                <a:uFillTx/>
                <a:latin typeface="Arial" charset="0"/>
                <a:ea typeface="Arial" charset="0"/>
                <a:cs typeface="Arial" charset="0"/>
              </a:endParaRPr>
            </a:p>
          </p:txBody>
        </p:sp>
        <p:sp>
          <p:nvSpPr>
            <p:cNvPr id="18" name="Text 16"/>
            <p:cNvSpPr/>
            <p:nvPr/>
          </p:nvSpPr>
          <p:spPr>
            <a:xfrm>
              <a:off x="7335540" y="2774752"/>
              <a:ext cx="3981836" cy="248245"/>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755"/>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F2EFE6"/>
                  </a:solidFill>
                  <a:effectLst/>
                  <a:uLnTx/>
                  <a:uFillTx/>
                  <a:latin typeface="Arial" pitchFamily="34" charset="0"/>
                  <a:ea typeface="Arial" pitchFamily="34" charset="-122"/>
                  <a:cs typeface="Arial" pitchFamily="34" charset="-120"/>
                </a:rPr>
                <a:t>Monitor liver tests and fat-soluble vitamins</a:t>
              </a:r>
              <a:endParaRPr kumimoji="0" lang="en-US" sz="1600" b="0" i="0" u="none" strike="noStrike" kern="1200" cap="none" spc="0" normalizeH="0" baseline="0" noProof="0" dirty="0">
                <a:ln>
                  <a:noFill/>
                </a:ln>
                <a:solidFill>
                  <a:srgbClr val="12262E"/>
                </a:solidFill>
                <a:effectLst/>
                <a:uLnTx/>
                <a:uFillTx/>
                <a:latin typeface="Arial" charset="0"/>
                <a:ea typeface="Arial" charset="0"/>
                <a:cs typeface="Arial" charset="0"/>
              </a:endParaRPr>
            </a:p>
          </p:txBody>
        </p:sp>
        <p:sp>
          <p:nvSpPr>
            <p:cNvPr id="19" name="Text 17"/>
            <p:cNvSpPr/>
            <p:nvPr/>
          </p:nvSpPr>
          <p:spPr>
            <a:xfrm>
              <a:off x="7335540" y="3073797"/>
              <a:ext cx="3981836" cy="248245"/>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755"/>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F2EFE6"/>
                  </a:solidFill>
                  <a:effectLst/>
                  <a:uLnTx/>
                  <a:uFillTx/>
                  <a:latin typeface="Arial" pitchFamily="34" charset="0"/>
                  <a:ea typeface="Arial" pitchFamily="34" charset="-122"/>
                  <a:cs typeface="Arial" pitchFamily="34" charset="-120"/>
                </a:rPr>
                <a:t>Separate from bile acid resins by 4 hours</a:t>
              </a:r>
              <a:endParaRPr kumimoji="0" lang="en-US" sz="1600" b="0" i="0" u="none" strike="noStrike" kern="1200" cap="none" spc="0" normalizeH="0" baseline="0" noProof="0" dirty="0">
                <a:ln>
                  <a:noFill/>
                </a:ln>
                <a:solidFill>
                  <a:srgbClr val="12262E"/>
                </a:solidFill>
                <a:effectLst/>
                <a:uLnTx/>
                <a:uFillTx/>
                <a:latin typeface="Arial" charset="0"/>
                <a:ea typeface="Arial" charset="0"/>
                <a:cs typeface="Arial" charset="0"/>
              </a:endParaRPr>
            </a:p>
          </p:txBody>
        </p:sp>
        <p:sp>
          <p:nvSpPr>
            <p:cNvPr id="20" name="Text 18"/>
            <p:cNvSpPr/>
            <p:nvPr/>
          </p:nvSpPr>
          <p:spPr>
            <a:xfrm>
              <a:off x="7335540" y="3372842"/>
              <a:ext cx="3981836" cy="23108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2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0000"/>
                  </a:solidFill>
                  <a:effectLst>
                    <a:outerShdw blurRad="38100" dist="38100" dir="2700000" algn="tl">
                      <a:srgbClr val="000000">
                        <a:alpha val="43137"/>
                      </a:srgbClr>
                    </a:outerShdw>
                  </a:effectLst>
                  <a:highlight>
                    <a:srgbClr val="FFFF00"/>
                  </a:highlight>
                  <a:uLnTx/>
                  <a:uFillTx/>
                  <a:latin typeface="Arial" pitchFamily="34" charset="0"/>
                  <a:ea typeface="Arial" pitchFamily="34" charset="-122"/>
                  <a:cs typeface="Arial" pitchFamily="34" charset="-120"/>
                </a:rPr>
                <a:t>Not approved for fibrosis or survival</a:t>
              </a:r>
              <a:endParaRPr kumimoji="0" lang="en-US" sz="1600" b="1" i="0" u="none" strike="noStrike" kern="1200" cap="none" spc="0" normalizeH="0" baseline="0" noProof="0" dirty="0">
                <a:ln>
                  <a:noFill/>
                </a:ln>
                <a:solidFill>
                  <a:srgbClr val="FF0000"/>
                </a:solidFill>
                <a:effectLst>
                  <a:outerShdw blurRad="38100" dist="38100" dir="2700000" algn="tl">
                    <a:srgbClr val="000000">
                      <a:alpha val="43137"/>
                    </a:srgbClr>
                  </a:outerShdw>
                </a:effectLst>
                <a:highlight>
                  <a:srgbClr val="FFFF00"/>
                </a:highlight>
                <a:uLnTx/>
                <a:uFillTx/>
                <a:latin typeface="Arial" charset="0"/>
                <a:ea typeface="Arial" charset="0"/>
                <a:cs typeface="Arial" charset="0"/>
              </a:endParaRPr>
            </a:p>
          </p:txBody>
        </p:sp>
      </p:grpSp>
      <p:sp>
        <p:nvSpPr>
          <p:cNvPr id="21" name="Text 19"/>
          <p:cNvSpPr/>
          <p:nvPr/>
        </p:nvSpPr>
        <p:spPr>
          <a:xfrm>
            <a:off x="812800" y="6024959"/>
            <a:ext cx="9483725" cy="452041"/>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5E6E74"/>
                </a:solidFill>
                <a:effectLst/>
                <a:uLnTx/>
                <a:uFillTx/>
                <a:latin typeface="Arial" pitchFamily="34" charset="0"/>
                <a:ea typeface="Arial" pitchFamily="34" charset="-122"/>
                <a:cs typeface="Arial" pitchFamily="34" charset="-120"/>
              </a:rPr>
              <a:t>Hirschfield et al, Lancet Gastroenterol Hepatol 2026;11:22–33 (GLISTEN) · LYNAVOY US prescribing information (FDA label 2026). Redrawn</a:t>
            </a:r>
            <a:endParaRPr kumimoji="0" lang="en-US" sz="1200" b="0" i="0" u="none" strike="noStrike" kern="1200" cap="none" spc="0" normalizeH="0" baseline="0" noProof="0" dirty="0">
              <a:ln>
                <a:noFill/>
              </a:ln>
              <a:solidFill>
                <a:srgbClr val="12262E"/>
              </a:solidFill>
              <a:effectLst/>
              <a:uLnTx/>
              <a:uFillTx/>
              <a:latin typeface="Arial" charset="0"/>
              <a:ea typeface="Arial" charset="0"/>
              <a:cs typeface="Arial" charset="0"/>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C39015-2377-8184-D640-EBBCDDF6D106}"/>
            </a:ext>
          </a:extLst>
        </p:cNvPr>
        <p:cNvGrpSpPr/>
        <p:nvPr/>
      </p:nvGrpSpPr>
      <p:grpSpPr>
        <a:xfrm>
          <a:off x="0" y="0"/>
          <a:ext cx="0" cy="0"/>
          <a:chOff x="0" y="0"/>
          <a:chExt cx="0" cy="0"/>
        </a:xfrm>
      </p:grpSpPr>
      <p:cxnSp>
        <p:nvCxnSpPr>
          <p:cNvPr id="28" name="Connector: Curved 27">
            <a:extLst>
              <a:ext uri="{FF2B5EF4-FFF2-40B4-BE49-F238E27FC236}">
                <a16:creationId xmlns:a16="http://schemas.microsoft.com/office/drawing/2014/main" id="{8C03286C-4CCC-03BA-1045-BD4F836C7CDC}"/>
              </a:ext>
            </a:extLst>
          </p:cNvPr>
          <p:cNvCxnSpPr>
            <a:cxnSpLocks/>
            <a:stCxn id="11" idx="2"/>
          </p:cNvCxnSpPr>
          <p:nvPr/>
        </p:nvCxnSpPr>
        <p:spPr>
          <a:xfrm rot="16200000" flipH="1">
            <a:off x="2593342" y="1876028"/>
            <a:ext cx="1577554" cy="2566194"/>
          </a:xfrm>
          <a:prstGeom prst="curvedConnector2">
            <a:avLst/>
          </a:prstGeom>
          <a:ln w="76200">
            <a:solidFill>
              <a:srgbClr val="1E3A44"/>
            </a:solidFill>
          </a:ln>
        </p:spPr>
        <p:style>
          <a:lnRef idx="1">
            <a:schemeClr val="accent1"/>
          </a:lnRef>
          <a:fillRef idx="0">
            <a:schemeClr val="accent1"/>
          </a:fillRef>
          <a:effectRef idx="0">
            <a:schemeClr val="accent1"/>
          </a:effectRef>
          <a:fontRef idx="minor">
            <a:schemeClr val="tx1"/>
          </a:fontRef>
        </p:style>
      </p:cxnSp>
      <p:cxnSp>
        <p:nvCxnSpPr>
          <p:cNvPr id="44" name="Connector: Curved 43">
            <a:extLst>
              <a:ext uri="{FF2B5EF4-FFF2-40B4-BE49-F238E27FC236}">
                <a16:creationId xmlns:a16="http://schemas.microsoft.com/office/drawing/2014/main" id="{FA162A59-A04C-5024-DAE4-536FEF1A4950}"/>
              </a:ext>
            </a:extLst>
          </p:cNvPr>
          <p:cNvCxnSpPr>
            <a:cxnSpLocks/>
            <a:stCxn id="8" idx="2"/>
          </p:cNvCxnSpPr>
          <p:nvPr/>
        </p:nvCxnSpPr>
        <p:spPr>
          <a:xfrm rot="16200000" flipH="1">
            <a:off x="3274831" y="3019348"/>
            <a:ext cx="379412" cy="3601772"/>
          </a:xfrm>
          <a:prstGeom prst="curvedConnector2">
            <a:avLst/>
          </a:prstGeom>
          <a:ln w="76200">
            <a:solidFill>
              <a:srgbClr val="1E3A44"/>
            </a:solidFill>
          </a:ln>
        </p:spPr>
        <p:style>
          <a:lnRef idx="1">
            <a:schemeClr val="accent1"/>
          </a:lnRef>
          <a:fillRef idx="0">
            <a:schemeClr val="accent1"/>
          </a:fillRef>
          <a:effectRef idx="0">
            <a:schemeClr val="accent1"/>
          </a:effectRef>
          <a:fontRef idx="minor">
            <a:schemeClr val="tx1"/>
          </a:fontRef>
        </p:style>
      </p:cxnSp>
      <p:sp>
        <p:nvSpPr>
          <p:cNvPr id="2" name="Text 0">
            <a:extLst>
              <a:ext uri="{FF2B5EF4-FFF2-40B4-BE49-F238E27FC236}">
                <a16:creationId xmlns:a16="http://schemas.microsoft.com/office/drawing/2014/main" id="{3BF2FA85-E3C4-85F8-0CA2-20A76E5CA7B8}"/>
              </a:ext>
            </a:extLst>
          </p:cNvPr>
          <p:cNvSpPr/>
          <p:nvPr/>
        </p:nvSpPr>
        <p:spPr>
          <a:xfrm>
            <a:off x="812800" y="406400"/>
            <a:ext cx="10883392"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200" b="1" i="0" u="none" strike="noStrike" kern="0" cap="none" spc="150" normalizeH="0" baseline="0" noProof="0" dirty="0">
                <a:ln>
                  <a:noFill/>
                </a:ln>
                <a:solidFill>
                  <a:srgbClr val="BFD8D5"/>
                </a:solidFill>
                <a:effectLst/>
                <a:uLnTx/>
                <a:uFillTx/>
                <a:latin typeface="Arial" pitchFamily="34" charset="0"/>
                <a:ea typeface="Arial" pitchFamily="34" charset="-122"/>
                <a:cs typeface="Arial" pitchFamily="34" charset="-120"/>
              </a:rPr>
              <a:t>CHOLESTASIS: BEYOND BILE FLOW</a:t>
            </a:r>
            <a:endParaRPr kumimoji="0" lang="en-US" sz="1200" b="0" i="0" u="none" strike="noStrike" kern="1200" cap="none" spc="0" normalizeH="0" baseline="0" noProof="0" dirty="0">
              <a:ln>
                <a:noFill/>
              </a:ln>
              <a:solidFill>
                <a:srgbClr val="BFD8D5"/>
              </a:solidFill>
              <a:effectLst/>
              <a:uLnTx/>
              <a:uFillTx/>
              <a:latin typeface="Arial" charset="0"/>
              <a:ea typeface="Arial" charset="0"/>
              <a:cs typeface="Arial" charset="0"/>
            </a:endParaRPr>
          </a:p>
        </p:txBody>
      </p:sp>
      <p:sp>
        <p:nvSpPr>
          <p:cNvPr id="5" name="Shape 2">
            <a:extLst>
              <a:ext uri="{FF2B5EF4-FFF2-40B4-BE49-F238E27FC236}">
                <a16:creationId xmlns:a16="http://schemas.microsoft.com/office/drawing/2014/main" id="{F0AFA0C9-99D2-5016-2B9F-4622F979A2B2}"/>
              </a:ext>
            </a:extLst>
          </p:cNvPr>
          <p:cNvSpPr/>
          <p:nvPr/>
        </p:nvSpPr>
        <p:spPr>
          <a:xfrm>
            <a:off x="692150" y="3528803"/>
            <a:ext cx="1943100" cy="1308100"/>
          </a:xfrm>
          <a:custGeom>
            <a:avLst/>
            <a:gdLst/>
            <a:ahLst/>
            <a:cxnLst/>
            <a:rect l="l" t="t" r="r" b="b"/>
            <a:pathLst>
              <a:path w="1943100" h="1308100">
                <a:moveTo>
                  <a:pt x="558800" y="0"/>
                </a:moveTo>
                <a:lnTo>
                  <a:pt x="1803400" y="0"/>
                </a:lnTo>
                <a:arcTo wR="139700" hR="139700" stAng="16200000" swAng="5400000"/>
                <a:lnTo>
                  <a:pt x="1943100" y="749300"/>
                </a:lnTo>
                <a:arcTo wR="558800" hR="558800" stAng="0" swAng="5400000"/>
                <a:lnTo>
                  <a:pt x="139700" y="1308100"/>
                </a:lnTo>
                <a:arcTo wR="139700" hR="139700" stAng="5400000" swAng="5400000"/>
                <a:lnTo>
                  <a:pt x="0" y="558800"/>
                </a:lnTo>
                <a:arcTo wR="558800" hR="558800" stAng="10800000" swAng="5400000"/>
                <a:close/>
              </a:path>
            </a:pathLst>
          </a:custGeom>
          <a:solidFill>
            <a:srgbClr val="1E3A44"/>
          </a:solidFill>
          <a:ln w="19050">
            <a:solidFill>
              <a:srgbClr val="2B4852"/>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BFD8D5"/>
              </a:solidFill>
              <a:effectLst/>
              <a:uLnTx/>
              <a:uFillTx/>
              <a:latin typeface="Arial"/>
              <a:ea typeface="+mn-ea"/>
              <a:cs typeface="+mn-cs"/>
            </a:endParaRPr>
          </a:p>
        </p:txBody>
      </p:sp>
      <p:sp>
        <p:nvSpPr>
          <p:cNvPr id="6" name="Text 3">
            <a:extLst>
              <a:ext uri="{FF2B5EF4-FFF2-40B4-BE49-F238E27FC236}">
                <a16:creationId xmlns:a16="http://schemas.microsoft.com/office/drawing/2014/main" id="{9CC0B85E-59CD-3F03-59F5-E379C4D9205A}"/>
              </a:ext>
            </a:extLst>
          </p:cNvPr>
          <p:cNvSpPr/>
          <p:nvPr/>
        </p:nvSpPr>
        <p:spPr>
          <a:xfrm>
            <a:off x="1485900" y="3760578"/>
            <a:ext cx="355600" cy="355600"/>
          </a:xfrm>
          <a:prstGeom prst="roundRect">
            <a:avLst>
              <a:gd name="adj" fmla="val 50000"/>
            </a:avLst>
          </a:prstGeom>
          <a:noFill/>
          <a:ln w="19050">
            <a:solidFill>
              <a:srgbClr val="4B6770"/>
            </a:solidFill>
            <a:prstDash val="solid"/>
          </a:ln>
        </p:spPr>
        <p:txBody>
          <a:bodyPr wrap="square" lIns="0" tIns="0" rIns="0" bIns="0" rtlCol="0" anchor="ctr">
            <a:normAutofit/>
          </a:bodyPr>
          <a:lstStyle/>
          <a:p>
            <a:pPr marL="0" marR="0" lvl="0" indent="0" algn="ctr" defTabSz="914400" rtl="0" eaLnBrk="1" fontAlgn="auto" latinLnBrk="0" hangingPunct="1">
              <a:lnSpc>
                <a:spcPts val="1400"/>
              </a:lnSpc>
              <a:spcBef>
                <a:spcPts val="0"/>
              </a:spcBef>
              <a:spcAft>
                <a:spcPts val="0"/>
              </a:spcAft>
              <a:buClrTx/>
              <a:buSzTx/>
              <a:buFontTx/>
              <a:buNone/>
              <a:tabLst/>
              <a:defRPr/>
            </a:pPr>
            <a:r>
              <a:rPr kumimoji="0" lang="en-US" sz="1400" b="1" i="0" u="none" strike="noStrike" kern="1200" cap="none" spc="0" normalizeH="0" baseline="0" noProof="0">
                <a:ln>
                  <a:noFill/>
                </a:ln>
                <a:solidFill>
                  <a:srgbClr val="7F979D"/>
                </a:solidFill>
                <a:effectLst/>
                <a:uLnTx/>
                <a:uFillTx/>
                <a:latin typeface="Arial" pitchFamily="34" charset="0"/>
                <a:ea typeface="+mn-ea"/>
                <a:cs typeface="Arial" pitchFamily="34" charset="-120"/>
              </a:rPr>
              <a:t>1</a:t>
            </a:r>
            <a:endParaRPr kumimoji="0" lang="en-US" sz="1400" b="1" i="0" u="none" strike="noStrike" kern="1200" cap="none" spc="0" normalizeH="0" baseline="0" noProof="0" dirty="0">
              <a:ln>
                <a:noFill/>
              </a:ln>
              <a:solidFill>
                <a:srgbClr val="7F979D"/>
              </a:solidFill>
              <a:effectLst/>
              <a:uLnTx/>
              <a:uFillTx/>
              <a:latin typeface="Arial" pitchFamily="34" charset="0"/>
              <a:ea typeface="+mn-ea"/>
              <a:cs typeface="Arial" pitchFamily="34" charset="-120"/>
            </a:endParaRPr>
          </a:p>
        </p:txBody>
      </p:sp>
      <p:sp>
        <p:nvSpPr>
          <p:cNvPr id="7" name="Text 4">
            <a:extLst>
              <a:ext uri="{FF2B5EF4-FFF2-40B4-BE49-F238E27FC236}">
                <a16:creationId xmlns:a16="http://schemas.microsoft.com/office/drawing/2014/main" id="{8252054E-D58B-4CCB-673E-D415B79E7378}"/>
              </a:ext>
            </a:extLst>
          </p:cNvPr>
          <p:cNvSpPr/>
          <p:nvPr/>
        </p:nvSpPr>
        <p:spPr>
          <a:xfrm>
            <a:off x="1119386" y="4166978"/>
            <a:ext cx="1088529" cy="244475"/>
          </a:xfrm>
          <a:prstGeom prst="rect">
            <a:avLst/>
          </a:prstGeom>
          <a:noFill/>
          <a:ln w="19050">
            <a:noFill/>
            <a:prstDash val="solid"/>
          </a:ln>
        </p:spPr>
        <p:txBody>
          <a:bodyPr wrap="square" lIns="0" tIns="0" rIns="0" bIns="0" rtlCol="0" anchor="ctr">
            <a:normAutofit/>
          </a:bodyPr>
          <a:lstStyle/>
          <a:p>
            <a:pPr marL="0" marR="0" lvl="0" indent="0" algn="ctr" defTabSz="914400" rtl="0" eaLnBrk="1" fontAlgn="auto" latinLnBrk="0" hangingPunct="1">
              <a:lnSpc>
                <a:spcPts val="14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7F979D"/>
                </a:solidFill>
                <a:effectLst/>
                <a:uLnTx/>
                <a:uFillTx/>
                <a:latin typeface="Arial" pitchFamily="34" charset="0"/>
                <a:ea typeface="+mn-ea"/>
                <a:cs typeface="Arial" pitchFamily="34" charset="-120"/>
              </a:rPr>
              <a:t>What is</a:t>
            </a:r>
          </a:p>
        </p:txBody>
      </p:sp>
      <p:sp>
        <p:nvSpPr>
          <p:cNvPr id="8" name="Text 5">
            <a:extLst>
              <a:ext uri="{FF2B5EF4-FFF2-40B4-BE49-F238E27FC236}">
                <a16:creationId xmlns:a16="http://schemas.microsoft.com/office/drawing/2014/main" id="{89B770DC-3DE0-EF7F-EEAF-C49F19C6E683}"/>
              </a:ext>
            </a:extLst>
          </p:cNvPr>
          <p:cNvSpPr/>
          <p:nvPr/>
        </p:nvSpPr>
        <p:spPr>
          <a:xfrm>
            <a:off x="1041013" y="4386053"/>
            <a:ext cx="1245275" cy="244475"/>
          </a:xfrm>
          <a:prstGeom prst="rect">
            <a:avLst/>
          </a:prstGeom>
          <a:noFill/>
          <a:ln w="19050">
            <a:noFill/>
            <a:prstDash val="solid"/>
          </a:ln>
        </p:spPr>
        <p:txBody>
          <a:bodyPr wrap="square" lIns="0" tIns="0" rIns="0" bIns="0" rtlCol="0" anchor="ctr">
            <a:normAutofit/>
          </a:bodyPr>
          <a:lstStyle/>
          <a:p>
            <a:pPr marL="0" marR="0" lvl="0" indent="0" algn="ctr" defTabSz="914400" rtl="0" eaLnBrk="1" fontAlgn="auto" latinLnBrk="0" hangingPunct="1">
              <a:lnSpc>
                <a:spcPts val="14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7F979D"/>
                </a:solidFill>
                <a:effectLst/>
                <a:uLnTx/>
                <a:uFillTx/>
                <a:latin typeface="Arial" pitchFamily="34" charset="0"/>
                <a:ea typeface="+mn-ea"/>
                <a:cs typeface="Arial" pitchFamily="34" charset="-120"/>
              </a:rPr>
              <a:t>cholestasis</a:t>
            </a:r>
          </a:p>
        </p:txBody>
      </p:sp>
      <p:sp>
        <p:nvSpPr>
          <p:cNvPr id="9" name="Shape 6">
            <a:extLst>
              <a:ext uri="{FF2B5EF4-FFF2-40B4-BE49-F238E27FC236}">
                <a16:creationId xmlns:a16="http://schemas.microsoft.com/office/drawing/2014/main" id="{00148CBA-1150-BB08-AD70-512D4102F0BC}"/>
              </a:ext>
            </a:extLst>
          </p:cNvPr>
          <p:cNvSpPr/>
          <p:nvPr/>
        </p:nvSpPr>
        <p:spPr>
          <a:xfrm>
            <a:off x="1124347" y="1484523"/>
            <a:ext cx="1949450" cy="1314450"/>
          </a:xfrm>
          <a:custGeom>
            <a:avLst/>
            <a:gdLst/>
            <a:ahLst/>
            <a:cxnLst/>
            <a:rect l="l" t="t" r="r" b="b"/>
            <a:pathLst>
              <a:path w="1949450" h="1314450">
                <a:moveTo>
                  <a:pt x="142875" y="0"/>
                </a:moveTo>
                <a:lnTo>
                  <a:pt x="1387475" y="0"/>
                </a:lnTo>
                <a:arcTo wR="561975" hR="561975" stAng="16200000" swAng="5400000"/>
                <a:lnTo>
                  <a:pt x="1949450" y="1171575"/>
                </a:lnTo>
                <a:arcTo wR="142875" hR="142875" stAng="0" swAng="5400000"/>
                <a:lnTo>
                  <a:pt x="561975" y="1314450"/>
                </a:lnTo>
                <a:arcTo wR="561975" hR="561975" stAng="5400000" swAng="5400000"/>
                <a:lnTo>
                  <a:pt x="0" y="142875"/>
                </a:lnTo>
                <a:arcTo wR="142875" hR="142875" stAng="10800000" swAng="5400000"/>
                <a:close/>
              </a:path>
            </a:pathLst>
          </a:custGeom>
          <a:solidFill>
            <a:srgbClr val="1E3A44"/>
          </a:solidFill>
          <a:ln w="19050">
            <a:solidFill>
              <a:srgbClr val="2B4852"/>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BFD8D5"/>
              </a:solidFill>
              <a:effectLst/>
              <a:uLnTx/>
              <a:uFillTx/>
              <a:latin typeface="Arial"/>
              <a:ea typeface="+mn-ea"/>
              <a:cs typeface="+mn-cs"/>
            </a:endParaRPr>
          </a:p>
        </p:txBody>
      </p:sp>
      <p:sp>
        <p:nvSpPr>
          <p:cNvPr id="10" name="Text 7">
            <a:extLst>
              <a:ext uri="{FF2B5EF4-FFF2-40B4-BE49-F238E27FC236}">
                <a16:creationId xmlns:a16="http://schemas.microsoft.com/office/drawing/2014/main" id="{E2B2C942-4116-6CF0-2253-4E401DC24B66}"/>
              </a:ext>
            </a:extLst>
          </p:cNvPr>
          <p:cNvSpPr/>
          <p:nvPr/>
        </p:nvSpPr>
        <p:spPr>
          <a:xfrm>
            <a:off x="1930797" y="1728998"/>
            <a:ext cx="336550" cy="336550"/>
          </a:xfrm>
          <a:prstGeom prst="roundRect">
            <a:avLst>
              <a:gd name="adj" fmla="val 50000"/>
            </a:avLst>
          </a:prstGeom>
          <a:noFill/>
          <a:ln w="19050">
            <a:solidFill>
              <a:srgbClr val="4B6770"/>
            </a:solidFill>
            <a:prstDash val="solid"/>
          </a:ln>
        </p:spPr>
        <p:txBody>
          <a:bodyPr wrap="square" lIns="0" tIns="0" rIns="0" bIns="0" rtlCol="0" anchor="ctr">
            <a:normAutofit/>
          </a:bodyPr>
          <a:lstStyle/>
          <a:p>
            <a:pPr marL="0" marR="0" lvl="0" indent="0" algn="ctr" defTabSz="914400" rtl="0" eaLnBrk="1" fontAlgn="auto" latinLnBrk="0" hangingPunct="1">
              <a:lnSpc>
                <a:spcPts val="14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7F979D"/>
                </a:solidFill>
                <a:effectLst/>
                <a:uLnTx/>
                <a:uFillTx/>
                <a:latin typeface="Arial" pitchFamily="34" charset="0"/>
                <a:ea typeface="Arial" pitchFamily="34" charset="-122"/>
                <a:cs typeface="Arial" pitchFamily="34" charset="-120"/>
              </a:rPr>
              <a:t>2</a:t>
            </a:r>
            <a:endParaRPr kumimoji="0" lang="en-US" sz="1400" b="0" i="0" u="none" strike="noStrike" kern="1200" cap="none" spc="0" normalizeH="0" baseline="0" noProof="0" dirty="0">
              <a:ln>
                <a:noFill/>
              </a:ln>
              <a:solidFill>
                <a:srgbClr val="BFD8D5"/>
              </a:solidFill>
              <a:effectLst/>
              <a:uLnTx/>
              <a:uFillTx/>
              <a:latin typeface="Arial" charset="0"/>
              <a:ea typeface="Arial" charset="0"/>
              <a:cs typeface="Arial" charset="0"/>
            </a:endParaRPr>
          </a:p>
        </p:txBody>
      </p:sp>
      <p:sp>
        <p:nvSpPr>
          <p:cNvPr id="11" name="Text 8">
            <a:extLst>
              <a:ext uri="{FF2B5EF4-FFF2-40B4-BE49-F238E27FC236}">
                <a16:creationId xmlns:a16="http://schemas.microsoft.com/office/drawing/2014/main" id="{22F9C9D3-E707-F585-5C19-5301F3D606E8}"/>
              </a:ext>
            </a:extLst>
          </p:cNvPr>
          <p:cNvSpPr/>
          <p:nvPr/>
        </p:nvSpPr>
        <p:spPr>
          <a:xfrm>
            <a:off x="1544042" y="2125873"/>
            <a:ext cx="1109960" cy="244475"/>
          </a:xfrm>
          <a:prstGeom prst="rect">
            <a:avLst/>
          </a:prstGeom>
          <a:noFill/>
          <a:ln/>
        </p:spPr>
        <p:txBody>
          <a:bodyPr wrap="square" lIns="0" tIns="0" rIns="0" bIns="0" rtlCol="0" anchor="t">
            <a:normAutofit/>
          </a:bodyPr>
          <a:lstStyle/>
          <a:p>
            <a:pPr marL="0" marR="0" lvl="0" indent="0" algn="ctr" defTabSz="914400" rtl="0" eaLnBrk="1" fontAlgn="auto" latinLnBrk="0" hangingPunct="1">
              <a:lnSpc>
                <a:spcPts val="1725"/>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7F979D"/>
                </a:solidFill>
                <a:effectLst/>
                <a:uLnTx/>
                <a:uFillTx/>
                <a:latin typeface="Arial" pitchFamily="34" charset="0"/>
                <a:ea typeface="Arial" pitchFamily="34" charset="-122"/>
                <a:cs typeface="Arial" pitchFamily="34" charset="-120"/>
              </a:rPr>
              <a:t>The biopsy</a:t>
            </a:r>
            <a:endParaRPr kumimoji="0" lang="en-US" sz="1500" b="0" i="0" u="none" strike="noStrike" kern="1200" cap="none" spc="0" normalizeH="0" baseline="0" noProof="0" dirty="0">
              <a:ln>
                <a:noFill/>
              </a:ln>
              <a:solidFill>
                <a:srgbClr val="BFD8D5"/>
              </a:solidFill>
              <a:effectLst/>
              <a:uLnTx/>
              <a:uFillTx/>
              <a:latin typeface="Arial" charset="0"/>
              <a:ea typeface="Arial" charset="0"/>
              <a:cs typeface="Arial" charset="0"/>
            </a:endParaRPr>
          </a:p>
        </p:txBody>
      </p:sp>
      <p:sp>
        <p:nvSpPr>
          <p:cNvPr id="12" name="Text 9">
            <a:extLst>
              <a:ext uri="{FF2B5EF4-FFF2-40B4-BE49-F238E27FC236}">
                <a16:creationId xmlns:a16="http://schemas.microsoft.com/office/drawing/2014/main" id="{D0BCA364-DDB0-550C-27A6-452DD6AB70D5}"/>
              </a:ext>
            </a:extLst>
          </p:cNvPr>
          <p:cNvSpPr/>
          <p:nvPr/>
        </p:nvSpPr>
        <p:spPr>
          <a:xfrm>
            <a:off x="1463526" y="2344948"/>
            <a:ext cx="1270992" cy="244475"/>
          </a:xfrm>
          <a:prstGeom prst="rect">
            <a:avLst/>
          </a:prstGeom>
          <a:noFill/>
          <a:ln/>
        </p:spPr>
        <p:txBody>
          <a:bodyPr wrap="square" lIns="0" tIns="0" rIns="0" bIns="0" rtlCol="0" anchor="t">
            <a:normAutofit/>
          </a:bodyPr>
          <a:lstStyle/>
          <a:p>
            <a:pPr marL="0" marR="0" lvl="0" indent="0" algn="ctr" defTabSz="914400" rtl="0" eaLnBrk="1" fontAlgn="auto" latinLnBrk="0" hangingPunct="1">
              <a:lnSpc>
                <a:spcPts val="1725"/>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7F979D"/>
                </a:solidFill>
                <a:effectLst/>
                <a:uLnTx/>
                <a:uFillTx/>
                <a:latin typeface="Arial" pitchFamily="34" charset="0"/>
                <a:ea typeface="Arial" pitchFamily="34" charset="-122"/>
                <a:cs typeface="Arial" pitchFamily="34" charset="-120"/>
              </a:rPr>
              <a:t>and patterns</a:t>
            </a:r>
            <a:endParaRPr kumimoji="0" lang="en-US" sz="1500" b="0" i="0" u="none" strike="noStrike" kern="1200" cap="none" spc="0" normalizeH="0" baseline="0" noProof="0" dirty="0">
              <a:ln>
                <a:noFill/>
              </a:ln>
              <a:solidFill>
                <a:srgbClr val="BFD8D5"/>
              </a:solidFill>
              <a:effectLst/>
              <a:uLnTx/>
              <a:uFillTx/>
              <a:latin typeface="Arial" charset="0"/>
              <a:ea typeface="Arial" charset="0"/>
              <a:cs typeface="Arial" charset="0"/>
            </a:endParaRPr>
          </a:p>
        </p:txBody>
      </p:sp>
      <p:sp>
        <p:nvSpPr>
          <p:cNvPr id="13" name="Shape 10">
            <a:extLst>
              <a:ext uri="{FF2B5EF4-FFF2-40B4-BE49-F238E27FC236}">
                <a16:creationId xmlns:a16="http://schemas.microsoft.com/office/drawing/2014/main" id="{8E57CF1B-F3AD-0602-9713-7C52A82FEB0B}"/>
              </a:ext>
            </a:extLst>
          </p:cNvPr>
          <p:cNvSpPr/>
          <p:nvPr/>
        </p:nvSpPr>
        <p:spPr>
          <a:xfrm>
            <a:off x="3251597" y="1293813"/>
            <a:ext cx="1949450" cy="1314450"/>
          </a:xfrm>
          <a:prstGeom prst="roundRect">
            <a:avLst>
              <a:gd name="adj" fmla="val 28261"/>
            </a:avLst>
          </a:prstGeom>
          <a:solidFill>
            <a:srgbClr val="1E3A44"/>
          </a:solidFill>
          <a:ln w="19050">
            <a:solidFill>
              <a:srgbClr val="2B4852"/>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BFD8D5"/>
              </a:solidFill>
              <a:effectLst/>
              <a:uLnTx/>
              <a:uFillTx/>
              <a:latin typeface="Arial"/>
              <a:ea typeface="+mn-ea"/>
              <a:cs typeface="+mn-cs"/>
            </a:endParaRPr>
          </a:p>
        </p:txBody>
      </p:sp>
      <p:sp>
        <p:nvSpPr>
          <p:cNvPr id="14" name="Text 11">
            <a:extLst>
              <a:ext uri="{FF2B5EF4-FFF2-40B4-BE49-F238E27FC236}">
                <a16:creationId xmlns:a16="http://schemas.microsoft.com/office/drawing/2014/main" id="{C8CCDFFF-2B5C-9A37-4B35-6C3317BCC99A}"/>
              </a:ext>
            </a:extLst>
          </p:cNvPr>
          <p:cNvSpPr/>
          <p:nvPr/>
        </p:nvSpPr>
        <p:spPr>
          <a:xfrm>
            <a:off x="4058047" y="1428751"/>
            <a:ext cx="336550" cy="336550"/>
          </a:xfrm>
          <a:prstGeom prst="roundRect">
            <a:avLst>
              <a:gd name="adj" fmla="val 50000"/>
            </a:avLst>
          </a:prstGeom>
          <a:noFill/>
          <a:ln w="19050">
            <a:solidFill>
              <a:srgbClr val="4B6770"/>
            </a:solidFill>
            <a:prstDash val="solid"/>
          </a:ln>
        </p:spPr>
        <p:txBody>
          <a:bodyPr wrap="square" lIns="0" tIns="0" rIns="0" bIns="0" rtlCol="0" anchor="ctr">
            <a:normAutofit/>
          </a:bodyPr>
          <a:lstStyle/>
          <a:p>
            <a:pPr marL="0" marR="0" lvl="0" indent="0" algn="ctr" defTabSz="914400" rtl="0" eaLnBrk="1" fontAlgn="auto" latinLnBrk="0" hangingPunct="1">
              <a:lnSpc>
                <a:spcPts val="14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7F979D"/>
                </a:solidFill>
                <a:effectLst/>
                <a:uLnTx/>
                <a:uFillTx/>
                <a:latin typeface="Arial" pitchFamily="34" charset="0"/>
                <a:ea typeface="Arial" pitchFamily="34" charset="-122"/>
                <a:cs typeface="Arial" pitchFamily="34" charset="-120"/>
              </a:rPr>
              <a:t>3</a:t>
            </a:r>
            <a:endParaRPr kumimoji="0" lang="en-US" sz="1400" b="0" i="0" u="none" strike="noStrike" kern="1200" cap="none" spc="0" normalizeH="0" baseline="0" noProof="0" dirty="0">
              <a:ln>
                <a:noFill/>
              </a:ln>
              <a:solidFill>
                <a:srgbClr val="BFD8D5"/>
              </a:solidFill>
              <a:effectLst/>
              <a:uLnTx/>
              <a:uFillTx/>
              <a:latin typeface="Arial" charset="0"/>
              <a:ea typeface="Arial" charset="0"/>
              <a:cs typeface="Arial" charset="0"/>
            </a:endParaRPr>
          </a:p>
        </p:txBody>
      </p:sp>
      <p:sp>
        <p:nvSpPr>
          <p:cNvPr id="15" name="Text 12">
            <a:extLst>
              <a:ext uri="{FF2B5EF4-FFF2-40B4-BE49-F238E27FC236}">
                <a16:creationId xmlns:a16="http://schemas.microsoft.com/office/drawing/2014/main" id="{F5BB355F-D31F-C073-CAD0-D0A3D6F6B5B1}"/>
              </a:ext>
            </a:extLst>
          </p:cNvPr>
          <p:cNvSpPr/>
          <p:nvPr/>
        </p:nvSpPr>
        <p:spPr>
          <a:xfrm>
            <a:off x="3613150" y="1825626"/>
            <a:ext cx="1226344" cy="244475"/>
          </a:xfrm>
          <a:prstGeom prst="rect">
            <a:avLst/>
          </a:prstGeom>
          <a:noFill/>
          <a:ln/>
        </p:spPr>
        <p:txBody>
          <a:bodyPr wrap="square" lIns="0" tIns="0" rIns="0" bIns="0" rtlCol="0" anchor="t">
            <a:normAutofit/>
          </a:bodyPr>
          <a:lstStyle/>
          <a:p>
            <a:pPr marL="0" marR="0" lvl="0" indent="0" algn="ctr" defTabSz="914400" rtl="0" eaLnBrk="1" fontAlgn="auto" latinLnBrk="0" hangingPunct="1">
              <a:lnSpc>
                <a:spcPts val="1725"/>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7F979D"/>
                </a:solidFill>
                <a:effectLst/>
                <a:uLnTx/>
                <a:uFillTx/>
                <a:latin typeface="Arial" pitchFamily="34" charset="0"/>
                <a:ea typeface="Arial" pitchFamily="34" charset="-122"/>
                <a:cs typeface="Arial" pitchFamily="34" charset="-120"/>
              </a:rPr>
              <a:t>Pruritus:</a:t>
            </a:r>
            <a:endParaRPr kumimoji="0" lang="en-US" sz="1500" b="0" i="0" u="none" strike="noStrike" kern="1200" cap="none" spc="0" normalizeH="0" baseline="0" noProof="0" dirty="0">
              <a:ln>
                <a:noFill/>
              </a:ln>
              <a:solidFill>
                <a:srgbClr val="BFD8D5"/>
              </a:solidFill>
              <a:effectLst/>
              <a:uLnTx/>
              <a:uFillTx/>
              <a:latin typeface="Arial" charset="0"/>
              <a:ea typeface="Arial" charset="0"/>
              <a:cs typeface="Arial" charset="0"/>
            </a:endParaRPr>
          </a:p>
        </p:txBody>
      </p:sp>
      <p:sp>
        <p:nvSpPr>
          <p:cNvPr id="16" name="Text 13">
            <a:extLst>
              <a:ext uri="{FF2B5EF4-FFF2-40B4-BE49-F238E27FC236}">
                <a16:creationId xmlns:a16="http://schemas.microsoft.com/office/drawing/2014/main" id="{509D76F2-37A4-F503-E04C-FA6BDD25B084}"/>
              </a:ext>
            </a:extLst>
          </p:cNvPr>
          <p:cNvSpPr/>
          <p:nvPr/>
        </p:nvSpPr>
        <p:spPr>
          <a:xfrm>
            <a:off x="3613150" y="2044701"/>
            <a:ext cx="1226344" cy="244475"/>
          </a:xfrm>
          <a:prstGeom prst="rect">
            <a:avLst/>
          </a:prstGeom>
          <a:noFill/>
          <a:ln/>
        </p:spPr>
        <p:txBody>
          <a:bodyPr wrap="square" lIns="0" tIns="0" rIns="0" bIns="0" rtlCol="0" anchor="t">
            <a:normAutofit/>
          </a:bodyPr>
          <a:lstStyle/>
          <a:p>
            <a:pPr marL="0" marR="0" lvl="0" indent="0" algn="ctr" defTabSz="914400" rtl="0" eaLnBrk="1" fontAlgn="auto" latinLnBrk="0" hangingPunct="1">
              <a:lnSpc>
                <a:spcPts val="1725"/>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7F979D"/>
                </a:solidFill>
                <a:effectLst/>
                <a:uLnTx/>
                <a:uFillTx/>
                <a:latin typeface="Arial" pitchFamily="34" charset="0"/>
                <a:ea typeface="Arial" pitchFamily="34" charset="-122"/>
                <a:cs typeface="Arial" pitchFamily="34" charset="-120"/>
              </a:rPr>
              <a:t>mechanisms</a:t>
            </a:r>
            <a:endParaRPr kumimoji="0" lang="en-US" sz="1500" b="0" i="0" u="none" strike="noStrike" kern="1200" cap="none" spc="0" normalizeH="0" baseline="0" noProof="0" dirty="0">
              <a:ln>
                <a:noFill/>
              </a:ln>
              <a:solidFill>
                <a:srgbClr val="BFD8D5"/>
              </a:solidFill>
              <a:effectLst/>
              <a:uLnTx/>
              <a:uFillTx/>
              <a:latin typeface="Arial" charset="0"/>
              <a:ea typeface="Arial" charset="0"/>
              <a:cs typeface="Arial" charset="0"/>
            </a:endParaRPr>
          </a:p>
        </p:txBody>
      </p:sp>
      <p:sp>
        <p:nvSpPr>
          <p:cNvPr id="17" name="Text 14">
            <a:extLst>
              <a:ext uri="{FF2B5EF4-FFF2-40B4-BE49-F238E27FC236}">
                <a16:creationId xmlns:a16="http://schemas.microsoft.com/office/drawing/2014/main" id="{FD4B84E9-2400-FEB5-50FC-C3F2CA49B443}"/>
              </a:ext>
            </a:extLst>
          </p:cNvPr>
          <p:cNvSpPr/>
          <p:nvPr/>
        </p:nvSpPr>
        <p:spPr>
          <a:xfrm>
            <a:off x="3520996" y="2263776"/>
            <a:ext cx="1410652" cy="244475"/>
          </a:xfrm>
          <a:prstGeom prst="rect">
            <a:avLst/>
          </a:prstGeom>
          <a:noFill/>
          <a:ln/>
        </p:spPr>
        <p:txBody>
          <a:bodyPr wrap="square" lIns="0" tIns="0" rIns="0" bIns="0" rtlCol="0" anchor="t">
            <a:normAutofit/>
          </a:bodyPr>
          <a:lstStyle/>
          <a:p>
            <a:pPr marL="0" marR="0" lvl="0" indent="0" algn="ctr" defTabSz="914400" rtl="0" eaLnBrk="1" fontAlgn="auto" latinLnBrk="0" hangingPunct="1">
              <a:lnSpc>
                <a:spcPts val="1725"/>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7F979D"/>
                </a:solidFill>
                <a:effectLst/>
                <a:uLnTx/>
                <a:uFillTx/>
                <a:latin typeface="Arial" pitchFamily="34" charset="0"/>
                <a:ea typeface="Arial" pitchFamily="34" charset="-122"/>
                <a:cs typeface="Arial" pitchFamily="34" charset="-120"/>
              </a:rPr>
              <a:t>and treatment</a:t>
            </a:r>
            <a:endParaRPr kumimoji="0" lang="en-US" sz="1500" b="0" i="0" u="none" strike="noStrike" kern="1200" cap="none" spc="0" normalizeH="0" baseline="0" noProof="0" dirty="0">
              <a:ln>
                <a:noFill/>
              </a:ln>
              <a:solidFill>
                <a:srgbClr val="BFD8D5"/>
              </a:solidFill>
              <a:effectLst/>
              <a:uLnTx/>
              <a:uFillTx/>
              <a:latin typeface="Arial" charset="0"/>
              <a:ea typeface="Arial" charset="0"/>
              <a:cs typeface="Arial" charset="0"/>
            </a:endParaRPr>
          </a:p>
        </p:txBody>
      </p:sp>
      <p:sp>
        <p:nvSpPr>
          <p:cNvPr id="18" name="Shape 15">
            <a:extLst>
              <a:ext uri="{FF2B5EF4-FFF2-40B4-BE49-F238E27FC236}">
                <a16:creationId xmlns:a16="http://schemas.microsoft.com/office/drawing/2014/main" id="{1D9233C5-395A-E4B4-AABD-C2D19B57289F}"/>
              </a:ext>
            </a:extLst>
          </p:cNvPr>
          <p:cNvSpPr/>
          <p:nvPr/>
        </p:nvSpPr>
        <p:spPr>
          <a:xfrm>
            <a:off x="5839222" y="1606551"/>
            <a:ext cx="1949450" cy="1314450"/>
          </a:xfrm>
          <a:custGeom>
            <a:avLst/>
            <a:gdLst/>
            <a:ahLst/>
            <a:cxnLst/>
            <a:rect l="l" t="t" r="r" b="b"/>
            <a:pathLst>
              <a:path w="1949450" h="1314450">
                <a:moveTo>
                  <a:pt x="561975" y="0"/>
                </a:moveTo>
                <a:lnTo>
                  <a:pt x="1806575" y="0"/>
                </a:lnTo>
                <a:arcTo wR="142875" hR="142875" stAng="16200000" swAng="5400000"/>
                <a:lnTo>
                  <a:pt x="1949450" y="752475"/>
                </a:lnTo>
                <a:arcTo wR="561975" hR="561975" stAng="0" swAng="5400000"/>
                <a:lnTo>
                  <a:pt x="142875" y="1314450"/>
                </a:lnTo>
                <a:arcTo wR="142875" hR="142875" stAng="5400000" swAng="5400000"/>
                <a:lnTo>
                  <a:pt x="0" y="561975"/>
                </a:lnTo>
                <a:arcTo wR="561975" hR="561975" stAng="10800000" swAng="5400000"/>
                <a:close/>
              </a:path>
            </a:pathLst>
          </a:custGeom>
          <a:solidFill>
            <a:srgbClr val="1E3A44"/>
          </a:solidFill>
          <a:ln w="19050">
            <a:solidFill>
              <a:srgbClr val="2B4852"/>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BFD8D5"/>
              </a:solidFill>
              <a:effectLst/>
              <a:uLnTx/>
              <a:uFillTx/>
              <a:latin typeface="Arial"/>
              <a:ea typeface="+mn-ea"/>
              <a:cs typeface="+mn-cs"/>
            </a:endParaRPr>
          </a:p>
        </p:txBody>
      </p:sp>
      <p:sp>
        <p:nvSpPr>
          <p:cNvPr id="19" name="Text 16">
            <a:extLst>
              <a:ext uri="{FF2B5EF4-FFF2-40B4-BE49-F238E27FC236}">
                <a16:creationId xmlns:a16="http://schemas.microsoft.com/office/drawing/2014/main" id="{08086381-384C-DA2B-8E36-C9CA8C0A8007}"/>
              </a:ext>
            </a:extLst>
          </p:cNvPr>
          <p:cNvSpPr/>
          <p:nvPr/>
        </p:nvSpPr>
        <p:spPr>
          <a:xfrm>
            <a:off x="6645672" y="1851026"/>
            <a:ext cx="336550" cy="336550"/>
          </a:xfrm>
          <a:prstGeom prst="roundRect">
            <a:avLst>
              <a:gd name="adj" fmla="val 50000"/>
            </a:avLst>
          </a:prstGeom>
          <a:noFill/>
          <a:ln w="19050">
            <a:solidFill>
              <a:srgbClr val="4B6770"/>
            </a:solidFill>
            <a:prstDash val="solid"/>
          </a:ln>
        </p:spPr>
        <p:txBody>
          <a:bodyPr wrap="square" lIns="0" tIns="0" rIns="0" bIns="0" rtlCol="0" anchor="ctr">
            <a:normAutofit/>
          </a:bodyPr>
          <a:lstStyle/>
          <a:p>
            <a:pPr marL="0" marR="0" lvl="0" indent="0" algn="ctr" defTabSz="914400" rtl="0" eaLnBrk="1" fontAlgn="auto" latinLnBrk="0" hangingPunct="1">
              <a:lnSpc>
                <a:spcPts val="14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7F979D"/>
                </a:solidFill>
                <a:effectLst/>
                <a:uLnTx/>
                <a:uFillTx/>
                <a:latin typeface="Arial" pitchFamily="34" charset="0"/>
                <a:ea typeface="Arial" pitchFamily="34" charset="-122"/>
                <a:cs typeface="Arial" pitchFamily="34" charset="-120"/>
              </a:rPr>
              <a:t>4</a:t>
            </a:r>
            <a:endParaRPr kumimoji="0" lang="en-US" sz="1400" b="0" i="0" u="none" strike="noStrike" kern="1200" cap="none" spc="0" normalizeH="0" baseline="0" noProof="0" dirty="0">
              <a:ln>
                <a:noFill/>
              </a:ln>
              <a:solidFill>
                <a:srgbClr val="BFD8D5"/>
              </a:solidFill>
              <a:effectLst/>
              <a:uLnTx/>
              <a:uFillTx/>
              <a:latin typeface="Arial" charset="0"/>
              <a:ea typeface="Arial" charset="0"/>
              <a:cs typeface="Arial" charset="0"/>
            </a:endParaRPr>
          </a:p>
        </p:txBody>
      </p:sp>
      <p:sp>
        <p:nvSpPr>
          <p:cNvPr id="20" name="Text 17">
            <a:extLst>
              <a:ext uri="{FF2B5EF4-FFF2-40B4-BE49-F238E27FC236}">
                <a16:creationId xmlns:a16="http://schemas.microsoft.com/office/drawing/2014/main" id="{8C313F97-B7BE-A5CC-34B0-4CEA49BCC4F9}"/>
              </a:ext>
            </a:extLst>
          </p:cNvPr>
          <p:cNvSpPr/>
          <p:nvPr/>
        </p:nvSpPr>
        <p:spPr>
          <a:xfrm>
            <a:off x="6153041" y="2247901"/>
            <a:ext cx="1321713" cy="244475"/>
          </a:xfrm>
          <a:prstGeom prst="rect">
            <a:avLst/>
          </a:prstGeom>
          <a:noFill/>
          <a:ln/>
        </p:spPr>
        <p:txBody>
          <a:bodyPr wrap="square" lIns="0" tIns="0" rIns="0" bIns="0" rtlCol="0" anchor="t">
            <a:normAutofit/>
          </a:bodyPr>
          <a:lstStyle/>
          <a:p>
            <a:pPr marL="0" marR="0" lvl="0" indent="0" algn="ctr" defTabSz="914400" rtl="0" eaLnBrk="1" fontAlgn="auto" latinLnBrk="0" hangingPunct="1">
              <a:lnSpc>
                <a:spcPts val="1725"/>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7F979D"/>
                </a:solidFill>
                <a:effectLst/>
                <a:uLnTx/>
                <a:uFillTx/>
                <a:latin typeface="Arial" pitchFamily="34" charset="0"/>
                <a:ea typeface="Arial" pitchFamily="34" charset="-122"/>
                <a:cs typeface="Arial" pitchFamily="34" charset="-120"/>
              </a:rPr>
              <a:t>Adult genetic</a:t>
            </a:r>
            <a:endParaRPr kumimoji="0" lang="en-US" sz="1500" b="0" i="0" u="none" strike="noStrike" kern="1200" cap="none" spc="0" normalizeH="0" baseline="0" noProof="0" dirty="0">
              <a:ln>
                <a:noFill/>
              </a:ln>
              <a:solidFill>
                <a:srgbClr val="BFD8D5"/>
              </a:solidFill>
              <a:effectLst/>
              <a:uLnTx/>
              <a:uFillTx/>
              <a:latin typeface="Arial" charset="0"/>
              <a:ea typeface="Arial" charset="0"/>
              <a:cs typeface="Arial" charset="0"/>
            </a:endParaRPr>
          </a:p>
        </p:txBody>
      </p:sp>
      <p:sp>
        <p:nvSpPr>
          <p:cNvPr id="21" name="Text 18">
            <a:extLst>
              <a:ext uri="{FF2B5EF4-FFF2-40B4-BE49-F238E27FC236}">
                <a16:creationId xmlns:a16="http://schemas.microsoft.com/office/drawing/2014/main" id="{CDC553AD-4932-61AE-D65F-ED0DA8092380}"/>
              </a:ext>
            </a:extLst>
          </p:cNvPr>
          <p:cNvSpPr/>
          <p:nvPr/>
        </p:nvSpPr>
        <p:spPr>
          <a:xfrm>
            <a:off x="6237784" y="2466976"/>
            <a:ext cx="1152227" cy="244475"/>
          </a:xfrm>
          <a:prstGeom prst="rect">
            <a:avLst/>
          </a:prstGeom>
          <a:noFill/>
          <a:ln/>
        </p:spPr>
        <p:txBody>
          <a:bodyPr wrap="square" lIns="0" tIns="0" rIns="0" bIns="0" rtlCol="0" anchor="t">
            <a:normAutofit/>
          </a:bodyPr>
          <a:lstStyle/>
          <a:p>
            <a:pPr marL="0" marR="0" lvl="0" indent="0" algn="ctr" defTabSz="914400" rtl="0" eaLnBrk="1" fontAlgn="auto" latinLnBrk="0" hangingPunct="1">
              <a:lnSpc>
                <a:spcPts val="1725"/>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7F979D"/>
                </a:solidFill>
                <a:effectLst/>
                <a:uLnTx/>
                <a:uFillTx/>
                <a:latin typeface="Arial" pitchFamily="34" charset="0"/>
                <a:ea typeface="Arial" pitchFamily="34" charset="-122"/>
                <a:cs typeface="Arial" pitchFamily="34" charset="-120"/>
              </a:rPr>
              <a:t>cholestasis</a:t>
            </a:r>
            <a:endParaRPr kumimoji="0" lang="en-US" sz="1500" b="0" i="0" u="none" strike="noStrike" kern="1200" cap="none" spc="0" normalizeH="0" baseline="0" noProof="0" dirty="0">
              <a:ln>
                <a:noFill/>
              </a:ln>
              <a:solidFill>
                <a:srgbClr val="BFD8D5"/>
              </a:solidFill>
              <a:effectLst/>
              <a:uLnTx/>
              <a:uFillTx/>
              <a:latin typeface="Arial" charset="0"/>
              <a:ea typeface="Arial" charset="0"/>
              <a:cs typeface="Arial" charset="0"/>
            </a:endParaRPr>
          </a:p>
        </p:txBody>
      </p:sp>
      <p:sp>
        <p:nvSpPr>
          <p:cNvPr id="22" name="Shape 19">
            <a:extLst>
              <a:ext uri="{FF2B5EF4-FFF2-40B4-BE49-F238E27FC236}">
                <a16:creationId xmlns:a16="http://schemas.microsoft.com/office/drawing/2014/main" id="{BC3FB7AC-71E0-F270-C6DA-80042236C1FB}"/>
              </a:ext>
            </a:extLst>
          </p:cNvPr>
          <p:cNvSpPr/>
          <p:nvPr/>
        </p:nvSpPr>
        <p:spPr>
          <a:xfrm>
            <a:off x="7873316" y="1803761"/>
            <a:ext cx="1949450" cy="1314450"/>
          </a:xfrm>
          <a:custGeom>
            <a:avLst/>
            <a:gdLst/>
            <a:ahLst/>
            <a:cxnLst/>
            <a:rect l="l" t="t" r="r" b="b"/>
            <a:pathLst>
              <a:path w="1949450" h="1314450">
                <a:moveTo>
                  <a:pt x="142875" y="0"/>
                </a:moveTo>
                <a:lnTo>
                  <a:pt x="1387475" y="0"/>
                </a:lnTo>
                <a:arcTo wR="561975" hR="561975" stAng="16200000" swAng="5400000"/>
                <a:lnTo>
                  <a:pt x="1949450" y="1171575"/>
                </a:lnTo>
                <a:arcTo wR="142875" hR="142875" stAng="0" swAng="5400000"/>
                <a:lnTo>
                  <a:pt x="561975" y="1314450"/>
                </a:lnTo>
                <a:arcTo wR="561975" hR="561975" stAng="5400000" swAng="5400000"/>
                <a:lnTo>
                  <a:pt x="0" y="142875"/>
                </a:lnTo>
                <a:arcTo wR="142875" hR="142875" stAng="10800000" swAng="5400000"/>
                <a:close/>
              </a:path>
            </a:pathLst>
          </a:custGeom>
          <a:solidFill>
            <a:srgbClr val="1E3A44"/>
          </a:solidFill>
          <a:ln w="19050">
            <a:solidFill>
              <a:srgbClr val="2B4852"/>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BFD8D5"/>
              </a:solidFill>
              <a:effectLst/>
              <a:uLnTx/>
              <a:uFillTx/>
              <a:latin typeface="Arial"/>
              <a:ea typeface="+mn-ea"/>
              <a:cs typeface="+mn-cs"/>
            </a:endParaRPr>
          </a:p>
        </p:txBody>
      </p:sp>
      <p:sp>
        <p:nvSpPr>
          <p:cNvPr id="23" name="Text 20">
            <a:extLst>
              <a:ext uri="{FF2B5EF4-FFF2-40B4-BE49-F238E27FC236}">
                <a16:creationId xmlns:a16="http://schemas.microsoft.com/office/drawing/2014/main" id="{ABA5F85A-92E6-32F5-2834-5F49469672BF}"/>
              </a:ext>
            </a:extLst>
          </p:cNvPr>
          <p:cNvSpPr/>
          <p:nvPr/>
        </p:nvSpPr>
        <p:spPr>
          <a:xfrm>
            <a:off x="8679766" y="1938699"/>
            <a:ext cx="336550" cy="336550"/>
          </a:xfrm>
          <a:prstGeom prst="roundRect">
            <a:avLst>
              <a:gd name="adj" fmla="val 50000"/>
            </a:avLst>
          </a:prstGeom>
          <a:noFill/>
          <a:ln w="19050">
            <a:solidFill>
              <a:srgbClr val="4B6770"/>
            </a:solidFill>
            <a:prstDash val="solid"/>
          </a:ln>
        </p:spPr>
        <p:txBody>
          <a:bodyPr wrap="square" lIns="0" tIns="0" rIns="0" bIns="0" rtlCol="0" anchor="ctr">
            <a:normAutofit/>
          </a:bodyPr>
          <a:lstStyle/>
          <a:p>
            <a:pPr marL="0" marR="0" lvl="0" indent="0" algn="ctr" defTabSz="914400" rtl="0" eaLnBrk="1" fontAlgn="auto" latinLnBrk="0" hangingPunct="1">
              <a:lnSpc>
                <a:spcPts val="14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7F979D"/>
                </a:solidFill>
                <a:effectLst/>
                <a:uLnTx/>
                <a:uFillTx/>
                <a:latin typeface="Arial" pitchFamily="34" charset="0"/>
                <a:ea typeface="Arial" pitchFamily="34" charset="-122"/>
                <a:cs typeface="Arial" pitchFamily="34" charset="-120"/>
              </a:rPr>
              <a:t>5</a:t>
            </a:r>
            <a:endParaRPr kumimoji="0" lang="en-US" sz="1400" b="0" i="0" u="none" strike="noStrike" kern="1200" cap="none" spc="0" normalizeH="0" baseline="0" noProof="0" dirty="0">
              <a:ln>
                <a:noFill/>
              </a:ln>
              <a:solidFill>
                <a:srgbClr val="BFD8D5"/>
              </a:solidFill>
              <a:effectLst/>
              <a:uLnTx/>
              <a:uFillTx/>
              <a:latin typeface="Arial" charset="0"/>
              <a:ea typeface="Arial" charset="0"/>
              <a:cs typeface="Arial" charset="0"/>
            </a:endParaRPr>
          </a:p>
        </p:txBody>
      </p:sp>
      <p:sp>
        <p:nvSpPr>
          <p:cNvPr id="24" name="Text 21">
            <a:extLst>
              <a:ext uri="{FF2B5EF4-FFF2-40B4-BE49-F238E27FC236}">
                <a16:creationId xmlns:a16="http://schemas.microsoft.com/office/drawing/2014/main" id="{EC5BBB15-A6E8-C400-5B37-B28673BC9AA3}"/>
              </a:ext>
            </a:extLst>
          </p:cNvPr>
          <p:cNvSpPr/>
          <p:nvPr/>
        </p:nvSpPr>
        <p:spPr>
          <a:xfrm>
            <a:off x="8034606" y="2335574"/>
            <a:ext cx="1626870" cy="244475"/>
          </a:xfrm>
          <a:prstGeom prst="rect">
            <a:avLst/>
          </a:prstGeom>
          <a:noFill/>
          <a:ln/>
        </p:spPr>
        <p:txBody>
          <a:bodyPr wrap="square" lIns="0" tIns="0" rIns="0" bIns="0" rtlCol="0" anchor="t">
            <a:normAutofit/>
          </a:bodyPr>
          <a:lstStyle/>
          <a:p>
            <a:pPr marL="0" marR="0" lvl="0" indent="0" algn="ctr" defTabSz="914400" rtl="0" eaLnBrk="1" fontAlgn="auto" latinLnBrk="0" hangingPunct="1">
              <a:lnSpc>
                <a:spcPts val="1725"/>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7F979D"/>
                </a:solidFill>
                <a:effectLst/>
                <a:uLnTx/>
                <a:uFillTx/>
                <a:latin typeface="Arial" pitchFamily="34" charset="0"/>
                <a:ea typeface="Arial" pitchFamily="34" charset="-122"/>
                <a:cs typeface="Arial" pitchFamily="34" charset="-120"/>
              </a:rPr>
              <a:t>Established and</a:t>
            </a:r>
            <a:endParaRPr kumimoji="0" lang="en-US" sz="1500" b="0" i="0" u="none" strike="noStrike" kern="1200" cap="none" spc="0" normalizeH="0" baseline="0" noProof="0" dirty="0">
              <a:ln>
                <a:noFill/>
              </a:ln>
              <a:solidFill>
                <a:srgbClr val="BFD8D5"/>
              </a:solidFill>
              <a:effectLst/>
              <a:uLnTx/>
              <a:uFillTx/>
              <a:latin typeface="Arial" charset="0"/>
              <a:ea typeface="Arial" charset="0"/>
              <a:cs typeface="Arial" charset="0"/>
            </a:endParaRPr>
          </a:p>
        </p:txBody>
      </p:sp>
      <p:sp>
        <p:nvSpPr>
          <p:cNvPr id="25" name="Text 22">
            <a:extLst>
              <a:ext uri="{FF2B5EF4-FFF2-40B4-BE49-F238E27FC236}">
                <a16:creationId xmlns:a16="http://schemas.microsoft.com/office/drawing/2014/main" id="{82EE4CE4-DB7D-8EBE-3140-520BE4D848EC}"/>
              </a:ext>
            </a:extLst>
          </p:cNvPr>
          <p:cNvSpPr/>
          <p:nvPr/>
        </p:nvSpPr>
        <p:spPr>
          <a:xfrm>
            <a:off x="8144779" y="2554649"/>
            <a:ext cx="1406525" cy="244475"/>
          </a:xfrm>
          <a:prstGeom prst="rect">
            <a:avLst/>
          </a:prstGeom>
          <a:noFill/>
          <a:ln/>
        </p:spPr>
        <p:txBody>
          <a:bodyPr wrap="square" lIns="0" tIns="0" rIns="0" bIns="0" rtlCol="0" anchor="t">
            <a:normAutofit/>
          </a:bodyPr>
          <a:lstStyle/>
          <a:p>
            <a:pPr marL="0" marR="0" lvl="0" indent="0" algn="ctr" defTabSz="914400" rtl="0" eaLnBrk="1" fontAlgn="auto" latinLnBrk="0" hangingPunct="1">
              <a:lnSpc>
                <a:spcPts val="1725"/>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7F979D"/>
                </a:solidFill>
                <a:effectLst/>
                <a:uLnTx/>
                <a:uFillTx/>
                <a:latin typeface="Arial" pitchFamily="34" charset="0"/>
                <a:ea typeface="Arial" pitchFamily="34" charset="-122"/>
                <a:cs typeface="Arial" pitchFamily="34" charset="-120"/>
              </a:rPr>
              <a:t>emerging</a:t>
            </a:r>
            <a:endParaRPr kumimoji="0" lang="en-US" sz="1500" b="0" i="0" u="none" strike="noStrike" kern="1200" cap="none" spc="0" normalizeH="0" baseline="0" noProof="0" dirty="0">
              <a:ln>
                <a:noFill/>
              </a:ln>
              <a:solidFill>
                <a:srgbClr val="BFD8D5"/>
              </a:solidFill>
              <a:effectLst/>
              <a:uLnTx/>
              <a:uFillTx/>
              <a:latin typeface="Arial" charset="0"/>
              <a:ea typeface="Arial" charset="0"/>
              <a:cs typeface="Arial" charset="0"/>
            </a:endParaRPr>
          </a:p>
        </p:txBody>
      </p:sp>
      <p:sp>
        <p:nvSpPr>
          <p:cNvPr id="26" name="Text 23">
            <a:extLst>
              <a:ext uri="{FF2B5EF4-FFF2-40B4-BE49-F238E27FC236}">
                <a16:creationId xmlns:a16="http://schemas.microsoft.com/office/drawing/2014/main" id="{68B32174-DC04-D939-88D8-0CDE0940FEFE}"/>
              </a:ext>
            </a:extLst>
          </p:cNvPr>
          <p:cNvSpPr/>
          <p:nvPr/>
        </p:nvSpPr>
        <p:spPr>
          <a:xfrm>
            <a:off x="8144779" y="2773724"/>
            <a:ext cx="1406525" cy="244475"/>
          </a:xfrm>
          <a:prstGeom prst="rect">
            <a:avLst/>
          </a:prstGeom>
          <a:noFill/>
          <a:ln/>
        </p:spPr>
        <p:txBody>
          <a:bodyPr wrap="square" lIns="0" tIns="0" rIns="0" bIns="0" rtlCol="0" anchor="t">
            <a:normAutofit/>
          </a:bodyPr>
          <a:lstStyle/>
          <a:p>
            <a:pPr marL="0" marR="0" lvl="0" indent="0" algn="ctr" defTabSz="914400" rtl="0" eaLnBrk="1" fontAlgn="auto" latinLnBrk="0" hangingPunct="1">
              <a:lnSpc>
                <a:spcPts val="1725"/>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7F979D"/>
                </a:solidFill>
                <a:effectLst/>
                <a:uLnTx/>
                <a:uFillTx/>
                <a:latin typeface="Arial" pitchFamily="34" charset="0"/>
                <a:ea typeface="Arial" pitchFamily="34" charset="-122"/>
                <a:cs typeface="Arial" pitchFamily="34" charset="-120"/>
              </a:rPr>
              <a:t>therapeutics</a:t>
            </a:r>
            <a:endParaRPr kumimoji="0" lang="en-US" sz="1500" b="0" i="0" u="none" strike="noStrike" kern="1200" cap="none" spc="0" normalizeH="0" baseline="0" noProof="0" dirty="0">
              <a:ln>
                <a:noFill/>
              </a:ln>
              <a:solidFill>
                <a:srgbClr val="BFD8D5"/>
              </a:solidFill>
              <a:effectLst/>
              <a:uLnTx/>
              <a:uFillTx/>
              <a:latin typeface="Arial" charset="0"/>
              <a:ea typeface="Arial" charset="0"/>
              <a:cs typeface="Arial" charset="0"/>
            </a:endParaRPr>
          </a:p>
        </p:txBody>
      </p:sp>
      <p:cxnSp>
        <p:nvCxnSpPr>
          <p:cNvPr id="30" name="Connector: Curved 29">
            <a:extLst>
              <a:ext uri="{FF2B5EF4-FFF2-40B4-BE49-F238E27FC236}">
                <a16:creationId xmlns:a16="http://schemas.microsoft.com/office/drawing/2014/main" id="{EEB15E59-2D4B-CFFD-67AB-875F6CB26EF7}"/>
              </a:ext>
            </a:extLst>
          </p:cNvPr>
          <p:cNvCxnSpPr>
            <a:cxnSpLocks/>
            <a:stCxn id="13" idx="2"/>
          </p:cNvCxnSpPr>
          <p:nvPr/>
        </p:nvCxnSpPr>
        <p:spPr>
          <a:xfrm rot="5400000">
            <a:off x="3297501" y="2831758"/>
            <a:ext cx="1152317" cy="705326"/>
          </a:xfrm>
          <a:prstGeom prst="curvedConnector3">
            <a:avLst>
              <a:gd name="adj1" fmla="val 50000"/>
            </a:avLst>
          </a:prstGeom>
          <a:ln w="76200">
            <a:solidFill>
              <a:srgbClr val="1E3A44"/>
            </a:solidFill>
          </a:ln>
        </p:spPr>
        <p:style>
          <a:lnRef idx="1">
            <a:schemeClr val="accent1"/>
          </a:lnRef>
          <a:fillRef idx="0">
            <a:schemeClr val="accent1"/>
          </a:fillRef>
          <a:effectRef idx="0">
            <a:schemeClr val="accent1"/>
          </a:effectRef>
          <a:fontRef idx="minor">
            <a:schemeClr val="tx1"/>
          </a:fontRef>
        </p:style>
      </p:cxnSp>
      <p:cxnSp>
        <p:nvCxnSpPr>
          <p:cNvPr id="33" name="Connector: Curved 32">
            <a:extLst>
              <a:ext uri="{FF2B5EF4-FFF2-40B4-BE49-F238E27FC236}">
                <a16:creationId xmlns:a16="http://schemas.microsoft.com/office/drawing/2014/main" id="{359DB1B2-0ABA-F35C-F266-309859B8B310}"/>
              </a:ext>
            </a:extLst>
          </p:cNvPr>
          <p:cNvCxnSpPr>
            <a:cxnSpLocks/>
            <a:stCxn id="21" idx="2"/>
          </p:cNvCxnSpPr>
          <p:nvPr/>
        </p:nvCxnSpPr>
        <p:spPr>
          <a:xfrm rot="5400000">
            <a:off x="5121331" y="2255336"/>
            <a:ext cx="1236453" cy="2148682"/>
          </a:xfrm>
          <a:prstGeom prst="curvedConnector2">
            <a:avLst/>
          </a:prstGeom>
          <a:ln w="76200">
            <a:solidFill>
              <a:srgbClr val="1E3A44"/>
            </a:solidFill>
          </a:ln>
        </p:spPr>
        <p:style>
          <a:lnRef idx="1">
            <a:schemeClr val="accent1"/>
          </a:lnRef>
          <a:fillRef idx="0">
            <a:schemeClr val="accent1"/>
          </a:fillRef>
          <a:effectRef idx="0">
            <a:schemeClr val="accent1"/>
          </a:effectRef>
          <a:fontRef idx="minor">
            <a:schemeClr val="tx1"/>
          </a:fontRef>
        </p:style>
      </p:cxnSp>
      <p:cxnSp>
        <p:nvCxnSpPr>
          <p:cNvPr id="38" name="Connector: Curved 37">
            <a:extLst>
              <a:ext uri="{FF2B5EF4-FFF2-40B4-BE49-F238E27FC236}">
                <a16:creationId xmlns:a16="http://schemas.microsoft.com/office/drawing/2014/main" id="{6DB831FD-DBB9-BE1A-6EF8-6B83BC382D27}"/>
              </a:ext>
            </a:extLst>
          </p:cNvPr>
          <p:cNvCxnSpPr>
            <a:cxnSpLocks/>
            <a:endCxn id="26" idx="2"/>
          </p:cNvCxnSpPr>
          <p:nvPr/>
        </p:nvCxnSpPr>
        <p:spPr>
          <a:xfrm flipV="1">
            <a:off x="5556301" y="3018199"/>
            <a:ext cx="3291741" cy="798151"/>
          </a:xfrm>
          <a:prstGeom prst="curvedConnector2">
            <a:avLst/>
          </a:prstGeom>
          <a:ln w="76200">
            <a:solidFill>
              <a:srgbClr val="1E3A44"/>
            </a:solidFill>
          </a:ln>
        </p:spPr>
        <p:style>
          <a:lnRef idx="1">
            <a:schemeClr val="accent1"/>
          </a:lnRef>
          <a:fillRef idx="0">
            <a:schemeClr val="accent1"/>
          </a:fillRef>
          <a:effectRef idx="0">
            <a:schemeClr val="accent1"/>
          </a:effectRef>
          <a:fontRef idx="minor">
            <a:schemeClr val="tx1"/>
          </a:fontRef>
        </p:style>
      </p:cxnSp>
      <p:cxnSp>
        <p:nvCxnSpPr>
          <p:cNvPr id="43" name="Connector: Curved 42">
            <a:extLst>
              <a:ext uri="{FF2B5EF4-FFF2-40B4-BE49-F238E27FC236}">
                <a16:creationId xmlns:a16="http://schemas.microsoft.com/office/drawing/2014/main" id="{9D1C3D8E-8778-1B4E-011D-A825AEF1453F}"/>
              </a:ext>
            </a:extLst>
          </p:cNvPr>
          <p:cNvCxnSpPr>
            <a:cxnSpLocks/>
          </p:cNvCxnSpPr>
          <p:nvPr/>
        </p:nvCxnSpPr>
        <p:spPr>
          <a:xfrm rot="16200000" flipH="1">
            <a:off x="4910348" y="3410722"/>
            <a:ext cx="1577554" cy="2566194"/>
          </a:xfrm>
          <a:prstGeom prst="curvedConnector2">
            <a:avLst/>
          </a:prstGeom>
          <a:ln w="120650">
            <a:solidFill>
              <a:srgbClr val="1E3A44"/>
            </a:solidFill>
          </a:ln>
        </p:spPr>
        <p:style>
          <a:lnRef idx="1">
            <a:schemeClr val="accent1"/>
          </a:lnRef>
          <a:fillRef idx="0">
            <a:schemeClr val="accent1"/>
          </a:fillRef>
          <a:effectRef idx="0">
            <a:schemeClr val="accent1"/>
          </a:effectRef>
          <a:fontRef idx="minor">
            <a:schemeClr val="tx1"/>
          </a:fontRef>
        </p:style>
      </p:cxnSp>
      <p:sp>
        <p:nvSpPr>
          <p:cNvPr id="49" name="Shape 2">
            <a:extLst>
              <a:ext uri="{FF2B5EF4-FFF2-40B4-BE49-F238E27FC236}">
                <a16:creationId xmlns:a16="http://schemas.microsoft.com/office/drawing/2014/main" id="{9FD39A4B-D0D8-76DA-7907-A73D800418B3}"/>
              </a:ext>
            </a:extLst>
          </p:cNvPr>
          <p:cNvSpPr/>
          <p:nvPr/>
        </p:nvSpPr>
        <p:spPr>
          <a:xfrm>
            <a:off x="6982222" y="5164265"/>
            <a:ext cx="1943100" cy="654050"/>
          </a:xfrm>
          <a:prstGeom prst="flowChartTerminator">
            <a:avLst/>
          </a:prstGeom>
          <a:solidFill>
            <a:srgbClr val="1E3A44"/>
          </a:solidFill>
          <a:ln w="19050">
            <a:solidFill>
              <a:schemeClr val="tx1">
                <a:lumMod val="20000"/>
                <a:lumOff val="80000"/>
              </a:schemeClr>
            </a:solidFill>
            <a:prstDash val="solid"/>
          </a:ln>
        </p:spPr>
        <p:txBody>
          <a:bodyPr anchor="ctr"/>
          <a:lstStyle/>
          <a:p>
            <a:pPr marL="0" marR="0" lvl="0" indent="0" algn="ctr" defTabSz="914400" rtl="0" eaLnBrk="1" fontAlgn="auto" latinLnBrk="0" hangingPunct="1">
              <a:lnSpc>
                <a:spcPts val="1725"/>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CF8F3"/>
                </a:solidFill>
                <a:effectLst>
                  <a:outerShdw blurRad="38100" dist="38100" dir="2700000" algn="tl">
                    <a:srgbClr val="000000">
                      <a:alpha val="43137"/>
                    </a:srgbClr>
                  </a:outerShdw>
                </a:effectLst>
                <a:uLnTx/>
                <a:uFillTx/>
                <a:latin typeface="Arial" pitchFamily="34" charset="0"/>
                <a:ea typeface="+mn-ea"/>
                <a:cs typeface="Arial" pitchFamily="34" charset="-120"/>
              </a:rPr>
              <a:t>Take Home</a:t>
            </a:r>
            <a:endParaRPr kumimoji="0" lang="en-AU" sz="1600" b="1" i="0" u="none" strike="noStrike" kern="1200" cap="none" spc="0" normalizeH="0" baseline="0" noProof="0" dirty="0">
              <a:ln>
                <a:noFill/>
              </a:ln>
              <a:solidFill>
                <a:srgbClr val="FCF8F3"/>
              </a:solidFill>
              <a:effectLst>
                <a:outerShdw blurRad="38100" dist="38100" dir="2700000" algn="tl">
                  <a:srgbClr val="000000">
                    <a:alpha val="43137"/>
                  </a:srgbClr>
                </a:outerShdw>
              </a:effectLst>
              <a:uLnTx/>
              <a:uFillTx/>
              <a:latin typeface="Arial" pitchFamily="34" charset="0"/>
              <a:ea typeface="+mn-ea"/>
              <a:cs typeface="Arial" pitchFamily="34" charset="-120"/>
            </a:endParaRPr>
          </a:p>
        </p:txBody>
      </p:sp>
    </p:spTree>
    <p:extLst>
      <p:ext uri="{BB962C8B-B14F-4D97-AF65-F5344CB8AC3E}">
        <p14:creationId xmlns:p14="http://schemas.microsoft.com/office/powerpoint/2010/main" val="179035365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12262E"/>
        </a:solidFill>
        <a:effectLst/>
      </p:bgPr>
    </p:bg>
    <p:spTree>
      <p:nvGrpSpPr>
        <p:cNvPr id="1" name=""/>
        <p:cNvGrpSpPr/>
        <p:nvPr/>
      </p:nvGrpSpPr>
      <p:grpSpPr>
        <a:xfrm>
          <a:off x="0" y="0"/>
          <a:ext cx="0" cy="0"/>
          <a:chOff x="0" y="0"/>
          <a:chExt cx="0" cy="0"/>
        </a:xfrm>
      </p:grpSpPr>
      <p:sp>
        <p:nvSpPr>
          <p:cNvPr id="3" name="Text 1"/>
          <p:cNvSpPr>
            <a:spLocks noGrp="1"/>
          </p:cNvSpPr>
          <p:nvPr>
            <p:ph type="title"/>
          </p:nvPr>
        </p:nvSpPr>
        <p:spPr>
          <a:xfrm>
            <a:off x="360313" y="200751"/>
            <a:ext cx="10883392" cy="444500"/>
          </a:xfrm>
          <a:prstGeom prst="rect">
            <a:avLst/>
          </a:prstGeom>
          <a:noFill/>
          <a:ln/>
        </p:spPr>
        <p:txBody>
          <a:bodyPr wrap="square" lIns="0" tIns="0" rIns="0" bIns="0" rtlCol="0" anchor="t">
            <a:normAutofit/>
          </a:bodyPr>
          <a:lstStyle/>
          <a:p>
            <a:pPr marL="0" indent="0" algn="l">
              <a:lnSpc>
                <a:spcPts val="3300"/>
              </a:lnSpc>
              <a:buNone/>
            </a:pPr>
            <a:r>
              <a:rPr lang="en-US" sz="3000" b="1" i="0" dirty="0">
                <a:solidFill>
                  <a:srgbClr val="F6F3EC"/>
                </a:solidFill>
                <a:latin typeface="Georgia" pitchFamily="18" charset="0"/>
                <a:ea typeface="Georgia" pitchFamily="18" charset="-122"/>
                <a:cs typeface="Georgia" pitchFamily="18" charset="-120"/>
              </a:rPr>
              <a:t>Take-home points</a:t>
            </a:r>
            <a:endParaRPr lang="en-US" sz="3000" dirty="0">
              <a:latin typeface="Georgia" charset="0"/>
              <a:ea typeface="Georgia" charset="0"/>
              <a:cs typeface="Georgia" charset="0"/>
            </a:endParaRPr>
          </a:p>
        </p:txBody>
      </p:sp>
      <p:grpSp>
        <p:nvGrpSpPr>
          <p:cNvPr id="20" name="Group 19">
            <a:extLst>
              <a:ext uri="{FF2B5EF4-FFF2-40B4-BE49-F238E27FC236}">
                <a16:creationId xmlns:a16="http://schemas.microsoft.com/office/drawing/2014/main" id="{56821F03-F913-6BCF-2FAE-040192523EEA}"/>
              </a:ext>
            </a:extLst>
          </p:cNvPr>
          <p:cNvGrpSpPr/>
          <p:nvPr/>
        </p:nvGrpSpPr>
        <p:grpSpPr>
          <a:xfrm>
            <a:off x="477915" y="994828"/>
            <a:ext cx="11022786" cy="828477"/>
            <a:chOff x="812800" y="1343620"/>
            <a:chExt cx="10648188" cy="828477"/>
          </a:xfrm>
        </p:grpSpPr>
        <p:sp>
          <p:nvSpPr>
            <p:cNvPr id="4" name="Shape 2"/>
            <p:cNvSpPr/>
            <p:nvPr/>
          </p:nvSpPr>
          <p:spPr>
            <a:xfrm>
              <a:off x="812800" y="1343620"/>
              <a:ext cx="10566400" cy="828477"/>
            </a:xfrm>
            <a:prstGeom prst="roundRect">
              <a:avLst>
                <a:gd name="adj" fmla="val 13796"/>
              </a:avLst>
            </a:prstGeom>
            <a:solidFill>
              <a:srgbClr val="1E3A44"/>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9CC7CB"/>
                </a:solidFill>
                <a:effectLst/>
                <a:uLnTx/>
                <a:uFillTx/>
                <a:latin typeface="Arial"/>
                <a:ea typeface="+mn-ea"/>
                <a:cs typeface="+mn-cs"/>
              </a:endParaRPr>
            </a:p>
          </p:txBody>
        </p:sp>
        <p:sp>
          <p:nvSpPr>
            <p:cNvPr id="5" name="Text 3"/>
            <p:cNvSpPr/>
            <p:nvPr/>
          </p:nvSpPr>
          <p:spPr>
            <a:xfrm>
              <a:off x="1016000" y="1554659"/>
              <a:ext cx="508000" cy="43180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32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E8923A"/>
                  </a:solidFill>
                  <a:effectLst/>
                  <a:uLnTx/>
                  <a:uFillTx/>
                  <a:latin typeface="Georgia" pitchFamily="18" charset="0"/>
                  <a:ea typeface="Georgia" pitchFamily="18" charset="-122"/>
                  <a:cs typeface="Georgia" pitchFamily="18" charset="-120"/>
                </a:rPr>
                <a:t>1</a:t>
              </a:r>
              <a:endParaRPr kumimoji="0" lang="en-US" sz="3200" b="0" i="0" u="none" strike="noStrike" kern="1200" cap="none" spc="0" normalizeH="0" baseline="0" noProof="0" dirty="0">
                <a:ln>
                  <a:noFill/>
                </a:ln>
                <a:solidFill>
                  <a:srgbClr val="9CC7CB"/>
                </a:solidFill>
                <a:effectLst/>
                <a:uLnTx/>
                <a:uFillTx/>
                <a:latin typeface="Georgia" charset="0"/>
                <a:ea typeface="Georgia" charset="0"/>
                <a:cs typeface="Georgia" charset="0"/>
              </a:endParaRPr>
            </a:p>
          </p:txBody>
        </p:sp>
        <p:sp>
          <p:nvSpPr>
            <p:cNvPr id="6" name="Text 4"/>
            <p:cNvSpPr/>
            <p:nvPr/>
          </p:nvSpPr>
          <p:spPr>
            <a:xfrm>
              <a:off x="1676400" y="1614984"/>
              <a:ext cx="9784588" cy="31115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225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6F3EC"/>
                  </a:solidFill>
                  <a:effectLst/>
                  <a:uLnTx/>
                  <a:uFillTx/>
                  <a:latin typeface="Arial" pitchFamily="34" charset="0"/>
                  <a:ea typeface="Arial" pitchFamily="34" charset="-122"/>
                  <a:cs typeface="Arial" pitchFamily="34" charset="-120"/>
                </a:rPr>
                <a:t>Treat cholestasis as a </a:t>
              </a:r>
              <a:r>
                <a:rPr lang="en-US" b="1" dirty="0">
                  <a:solidFill>
                    <a:srgbClr val="FF0000"/>
                  </a:solidFill>
                  <a:effectLst>
                    <a:outerShdw blurRad="38100" dist="38100" dir="2700000" algn="tl">
                      <a:srgbClr val="000000">
                        <a:alpha val="43137"/>
                      </a:srgbClr>
                    </a:outerShdw>
                  </a:effectLst>
                  <a:latin typeface="Arial" pitchFamily="34" charset="0"/>
                  <a:cs typeface="Arial" pitchFamily="34" charset="-120"/>
                </a:rPr>
                <a:t>syndrome</a:t>
              </a:r>
              <a:r>
                <a:rPr kumimoji="0" lang="en-US" sz="1800" b="1" i="0" u="none" strike="noStrike" kern="1200" cap="none" spc="0" normalizeH="0" baseline="0" noProof="0" dirty="0">
                  <a:ln>
                    <a:noFill/>
                  </a:ln>
                  <a:solidFill>
                    <a:srgbClr val="F6F3EC"/>
                  </a:solidFill>
                  <a:effectLst/>
                  <a:uLnTx/>
                  <a:uFillTx/>
                  <a:latin typeface="Arial" pitchFamily="34" charset="0"/>
                  <a:ea typeface="Arial" pitchFamily="34" charset="-122"/>
                  <a:cs typeface="Arial" pitchFamily="34" charset="-120"/>
                </a:rPr>
                <a:t>:</a:t>
              </a:r>
              <a:r>
                <a:rPr kumimoji="0" lang="en-US" sz="1800" b="0" i="0" u="none" strike="noStrike" kern="1200" cap="none" spc="0" normalizeH="0" baseline="0" noProof="0" dirty="0">
                  <a:ln>
                    <a:noFill/>
                  </a:ln>
                  <a:solidFill>
                    <a:srgbClr val="F6F3EC"/>
                  </a:solidFill>
                  <a:effectLst/>
                  <a:uLnTx/>
                  <a:uFillTx/>
                  <a:latin typeface="Arial" pitchFamily="34" charset="0"/>
                  <a:ea typeface="Arial" pitchFamily="34" charset="-122"/>
                  <a:cs typeface="Arial" pitchFamily="34" charset="-120"/>
                </a:rPr>
                <a:t> find the cause before naming the disease.</a:t>
              </a:r>
              <a:endParaRPr kumimoji="0" lang="en-US" sz="1800" b="0" i="0" u="none" strike="noStrike" kern="1200" cap="none" spc="0" normalizeH="0" baseline="0" noProof="0" dirty="0">
                <a:ln>
                  <a:noFill/>
                </a:ln>
                <a:solidFill>
                  <a:srgbClr val="9CC7CB"/>
                </a:solidFill>
                <a:effectLst/>
                <a:uLnTx/>
                <a:uFillTx/>
                <a:latin typeface="Arial" charset="0"/>
                <a:ea typeface="Arial" charset="0"/>
                <a:cs typeface="Arial" charset="0"/>
              </a:endParaRPr>
            </a:p>
          </p:txBody>
        </p:sp>
      </p:grpSp>
      <p:grpSp>
        <p:nvGrpSpPr>
          <p:cNvPr id="21" name="Group 20">
            <a:extLst>
              <a:ext uri="{FF2B5EF4-FFF2-40B4-BE49-F238E27FC236}">
                <a16:creationId xmlns:a16="http://schemas.microsoft.com/office/drawing/2014/main" id="{BDC57FE9-B87A-A092-AAEA-C904B1690FB4}"/>
              </a:ext>
            </a:extLst>
          </p:cNvPr>
          <p:cNvGrpSpPr/>
          <p:nvPr/>
        </p:nvGrpSpPr>
        <p:grpSpPr>
          <a:xfrm>
            <a:off x="477915" y="2077174"/>
            <a:ext cx="11022786" cy="828576"/>
            <a:chOff x="812800" y="2260997"/>
            <a:chExt cx="10648188" cy="828576"/>
          </a:xfrm>
        </p:grpSpPr>
        <p:sp>
          <p:nvSpPr>
            <p:cNvPr id="7" name="Shape 5"/>
            <p:cNvSpPr/>
            <p:nvPr/>
          </p:nvSpPr>
          <p:spPr>
            <a:xfrm>
              <a:off x="812800" y="2260997"/>
              <a:ext cx="10566400" cy="828576"/>
            </a:xfrm>
            <a:prstGeom prst="roundRect">
              <a:avLst>
                <a:gd name="adj" fmla="val 13795"/>
              </a:avLst>
            </a:prstGeom>
            <a:solidFill>
              <a:srgbClr val="1E3A44"/>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9CC7CB"/>
                </a:solidFill>
                <a:effectLst/>
                <a:uLnTx/>
                <a:uFillTx/>
                <a:latin typeface="Arial"/>
                <a:ea typeface="+mn-ea"/>
                <a:cs typeface="+mn-cs"/>
              </a:endParaRPr>
            </a:p>
          </p:txBody>
        </p:sp>
        <p:sp>
          <p:nvSpPr>
            <p:cNvPr id="8" name="Text 6"/>
            <p:cNvSpPr/>
            <p:nvPr/>
          </p:nvSpPr>
          <p:spPr>
            <a:xfrm>
              <a:off x="1016000" y="2472035"/>
              <a:ext cx="508000" cy="43180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32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E8923A"/>
                  </a:solidFill>
                  <a:effectLst/>
                  <a:uLnTx/>
                  <a:uFillTx/>
                  <a:latin typeface="Georgia" pitchFamily="18" charset="0"/>
                  <a:ea typeface="Georgia" pitchFamily="18" charset="-122"/>
                  <a:cs typeface="Georgia" pitchFamily="18" charset="-120"/>
                </a:rPr>
                <a:t>2</a:t>
              </a:r>
              <a:endParaRPr kumimoji="0" lang="en-US" sz="3200" b="0" i="0" u="none" strike="noStrike" kern="1200" cap="none" spc="0" normalizeH="0" baseline="0" noProof="0" dirty="0">
                <a:ln>
                  <a:noFill/>
                </a:ln>
                <a:solidFill>
                  <a:srgbClr val="9CC7CB"/>
                </a:solidFill>
                <a:effectLst/>
                <a:uLnTx/>
                <a:uFillTx/>
                <a:latin typeface="Georgia" charset="0"/>
                <a:ea typeface="Georgia" charset="0"/>
                <a:cs typeface="Georgia" charset="0"/>
              </a:endParaRPr>
            </a:p>
          </p:txBody>
        </p:sp>
        <p:sp>
          <p:nvSpPr>
            <p:cNvPr id="9" name="Text 7"/>
            <p:cNvSpPr/>
            <p:nvPr/>
          </p:nvSpPr>
          <p:spPr>
            <a:xfrm>
              <a:off x="1676400" y="2532360"/>
              <a:ext cx="9784588" cy="31115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225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6F3EC"/>
                  </a:solidFill>
                  <a:effectLst/>
                  <a:uLnTx/>
                  <a:uFillTx/>
                  <a:latin typeface="Arial" pitchFamily="34" charset="0"/>
                  <a:ea typeface="Arial" pitchFamily="34" charset="-122"/>
                  <a:cs typeface="Arial" pitchFamily="34" charset="-120"/>
                </a:rPr>
                <a:t>Read the biopsy </a:t>
              </a:r>
              <a:r>
                <a:rPr lang="en-US" b="1" dirty="0">
                  <a:solidFill>
                    <a:srgbClr val="FF0000"/>
                  </a:solidFill>
                  <a:effectLst>
                    <a:outerShdw blurRad="38100" dist="38100" dir="2700000" algn="tl">
                      <a:srgbClr val="000000">
                        <a:alpha val="43137"/>
                      </a:srgbClr>
                    </a:outerShdw>
                  </a:effectLst>
                  <a:latin typeface="Arial" pitchFamily="34" charset="0"/>
                  <a:cs typeface="Arial" pitchFamily="34" charset="-120"/>
                </a:rPr>
                <a:t>pattern</a:t>
              </a:r>
              <a:r>
                <a:rPr kumimoji="0" lang="en-US" sz="1800" b="0" i="0" u="none" strike="noStrike" kern="1200" cap="none" spc="0" normalizeH="0" baseline="0" noProof="0" dirty="0">
                  <a:ln>
                    <a:noFill/>
                  </a:ln>
                  <a:solidFill>
                    <a:srgbClr val="F6F3EC"/>
                  </a:solidFill>
                  <a:effectLst/>
                  <a:uLnTx/>
                  <a:uFillTx/>
                  <a:latin typeface="Arial" pitchFamily="34" charset="0"/>
                  <a:ea typeface="Arial" pitchFamily="34" charset="-122"/>
                  <a:cs typeface="Arial" pitchFamily="34" charset="-120"/>
                </a:rPr>
                <a:t> together with serology and imaging.</a:t>
              </a:r>
              <a:endParaRPr kumimoji="0" lang="en-US" sz="1800" b="0" i="0" u="none" strike="noStrike" kern="1200" cap="none" spc="0" normalizeH="0" baseline="0" noProof="0" dirty="0">
                <a:ln>
                  <a:noFill/>
                </a:ln>
                <a:solidFill>
                  <a:srgbClr val="9CC7CB"/>
                </a:solidFill>
                <a:effectLst/>
                <a:uLnTx/>
                <a:uFillTx/>
                <a:latin typeface="Arial" charset="0"/>
                <a:ea typeface="Arial" charset="0"/>
                <a:cs typeface="Arial" charset="0"/>
              </a:endParaRPr>
            </a:p>
          </p:txBody>
        </p:sp>
      </p:grpSp>
      <p:grpSp>
        <p:nvGrpSpPr>
          <p:cNvPr id="22" name="Group 21">
            <a:extLst>
              <a:ext uri="{FF2B5EF4-FFF2-40B4-BE49-F238E27FC236}">
                <a16:creationId xmlns:a16="http://schemas.microsoft.com/office/drawing/2014/main" id="{6B1BDF4D-3A8E-3908-9454-D0E1B872AE19}"/>
              </a:ext>
            </a:extLst>
          </p:cNvPr>
          <p:cNvGrpSpPr/>
          <p:nvPr/>
        </p:nvGrpSpPr>
        <p:grpSpPr>
          <a:xfrm>
            <a:off x="477915" y="3159619"/>
            <a:ext cx="11022786" cy="828576"/>
            <a:chOff x="812800" y="3178473"/>
            <a:chExt cx="10648188" cy="828576"/>
          </a:xfrm>
        </p:grpSpPr>
        <p:sp>
          <p:nvSpPr>
            <p:cNvPr id="10" name="Shape 8"/>
            <p:cNvSpPr/>
            <p:nvPr/>
          </p:nvSpPr>
          <p:spPr>
            <a:xfrm>
              <a:off x="812800" y="3178473"/>
              <a:ext cx="10566400" cy="828576"/>
            </a:xfrm>
            <a:prstGeom prst="roundRect">
              <a:avLst>
                <a:gd name="adj" fmla="val 13795"/>
              </a:avLst>
            </a:prstGeom>
            <a:solidFill>
              <a:srgbClr val="1E3A44"/>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9CC7CB"/>
                </a:solidFill>
                <a:effectLst/>
                <a:uLnTx/>
                <a:uFillTx/>
                <a:latin typeface="Arial"/>
                <a:ea typeface="+mn-ea"/>
                <a:cs typeface="+mn-cs"/>
              </a:endParaRPr>
            </a:p>
          </p:txBody>
        </p:sp>
        <p:sp>
          <p:nvSpPr>
            <p:cNvPr id="11" name="Text 9"/>
            <p:cNvSpPr/>
            <p:nvPr/>
          </p:nvSpPr>
          <p:spPr>
            <a:xfrm>
              <a:off x="1016000" y="3389511"/>
              <a:ext cx="508000" cy="43180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32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E8923A"/>
                  </a:solidFill>
                  <a:effectLst/>
                  <a:uLnTx/>
                  <a:uFillTx/>
                  <a:latin typeface="Georgia" pitchFamily="18" charset="0"/>
                  <a:ea typeface="Georgia" pitchFamily="18" charset="-122"/>
                  <a:cs typeface="Georgia" pitchFamily="18" charset="-120"/>
                </a:rPr>
                <a:t>3</a:t>
              </a:r>
              <a:endParaRPr kumimoji="0" lang="en-US" sz="3200" b="0" i="0" u="none" strike="noStrike" kern="1200" cap="none" spc="0" normalizeH="0" baseline="0" noProof="0" dirty="0">
                <a:ln>
                  <a:noFill/>
                </a:ln>
                <a:solidFill>
                  <a:srgbClr val="9CC7CB"/>
                </a:solidFill>
                <a:effectLst/>
                <a:uLnTx/>
                <a:uFillTx/>
                <a:latin typeface="Georgia" charset="0"/>
                <a:ea typeface="Georgia" charset="0"/>
                <a:cs typeface="Georgia" charset="0"/>
              </a:endParaRPr>
            </a:p>
          </p:txBody>
        </p:sp>
        <p:sp>
          <p:nvSpPr>
            <p:cNvPr id="12" name="Text 10"/>
            <p:cNvSpPr/>
            <p:nvPr/>
          </p:nvSpPr>
          <p:spPr>
            <a:xfrm>
              <a:off x="1676400" y="3449836"/>
              <a:ext cx="9784588" cy="31115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225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6F3EC"/>
                  </a:solidFill>
                  <a:effectLst/>
                  <a:uLnTx/>
                  <a:uFillTx/>
                  <a:latin typeface="Arial" pitchFamily="34" charset="0"/>
                  <a:ea typeface="Arial" pitchFamily="34" charset="-122"/>
                  <a:cs typeface="Arial" pitchFamily="34" charset="-120"/>
                </a:rPr>
                <a:t>Treat itch stepwise</a:t>
              </a:r>
              <a:r>
                <a:rPr kumimoji="0" lang="en-US" sz="1800" b="0" i="0" u="none" strike="noStrike" kern="1200" cap="none" spc="0" normalizeH="0" baseline="0" noProof="0" dirty="0">
                  <a:ln>
                    <a:noFill/>
                  </a:ln>
                  <a:solidFill>
                    <a:srgbClr val="F6F3EC"/>
                  </a:solidFill>
                  <a:effectLst/>
                  <a:uLnTx/>
                  <a:uFillTx/>
                  <a:latin typeface="Arial" pitchFamily="34" charset="0"/>
                  <a:ea typeface="Arial" pitchFamily="34" charset="-122"/>
                  <a:cs typeface="Arial" pitchFamily="34" charset="-120"/>
                </a:rPr>
                <a:t> and reassess it at every visit; </a:t>
              </a:r>
              <a:r>
                <a:rPr lang="en-US" b="1" dirty="0">
                  <a:solidFill>
                    <a:srgbClr val="FF0000"/>
                  </a:solidFill>
                  <a:effectLst>
                    <a:outerShdw blurRad="38100" dist="38100" dir="2700000" algn="tl">
                      <a:srgbClr val="000000">
                        <a:alpha val="43137"/>
                      </a:srgbClr>
                    </a:outerShdw>
                  </a:effectLst>
                  <a:latin typeface="Arial" pitchFamily="34" charset="0"/>
                  <a:cs typeface="Arial" pitchFamily="34" charset="-120"/>
                </a:rPr>
                <a:t>newer agents </a:t>
              </a:r>
              <a:r>
                <a:rPr kumimoji="0" lang="en-US" sz="1800" b="0" i="0" u="none" strike="noStrike" kern="1200" cap="none" spc="0" normalizeH="0" baseline="0" noProof="0" dirty="0">
                  <a:ln>
                    <a:noFill/>
                  </a:ln>
                  <a:solidFill>
                    <a:srgbClr val="F6F3EC"/>
                  </a:solidFill>
                  <a:effectLst/>
                  <a:uLnTx/>
                  <a:uFillTx/>
                  <a:latin typeface="Arial" pitchFamily="34" charset="0"/>
                  <a:ea typeface="Arial" pitchFamily="34" charset="-122"/>
                  <a:cs typeface="Arial" pitchFamily="34" charset="-120"/>
                </a:rPr>
                <a:t>are available.</a:t>
              </a:r>
              <a:endParaRPr kumimoji="0" lang="en-US" sz="1800" b="0" i="0" u="none" strike="noStrike" kern="1200" cap="none" spc="0" normalizeH="0" baseline="0" noProof="0" dirty="0">
                <a:ln>
                  <a:noFill/>
                </a:ln>
                <a:solidFill>
                  <a:srgbClr val="9CC7CB"/>
                </a:solidFill>
                <a:effectLst/>
                <a:uLnTx/>
                <a:uFillTx/>
                <a:latin typeface="Arial" charset="0"/>
                <a:ea typeface="Arial" charset="0"/>
                <a:cs typeface="Arial" charset="0"/>
              </a:endParaRPr>
            </a:p>
          </p:txBody>
        </p:sp>
      </p:grpSp>
      <p:grpSp>
        <p:nvGrpSpPr>
          <p:cNvPr id="23" name="Group 22">
            <a:extLst>
              <a:ext uri="{FF2B5EF4-FFF2-40B4-BE49-F238E27FC236}">
                <a16:creationId xmlns:a16="http://schemas.microsoft.com/office/drawing/2014/main" id="{1BE2B708-FC21-980A-45DC-2291D881BFAC}"/>
              </a:ext>
            </a:extLst>
          </p:cNvPr>
          <p:cNvGrpSpPr/>
          <p:nvPr/>
        </p:nvGrpSpPr>
        <p:grpSpPr>
          <a:xfrm>
            <a:off x="477915" y="4242064"/>
            <a:ext cx="11022786" cy="828576"/>
            <a:chOff x="812800" y="4095948"/>
            <a:chExt cx="10648188" cy="828576"/>
          </a:xfrm>
        </p:grpSpPr>
        <p:sp>
          <p:nvSpPr>
            <p:cNvPr id="13" name="Shape 11"/>
            <p:cNvSpPr/>
            <p:nvPr/>
          </p:nvSpPr>
          <p:spPr>
            <a:xfrm>
              <a:off x="812800" y="4095948"/>
              <a:ext cx="10566400" cy="828576"/>
            </a:xfrm>
            <a:prstGeom prst="roundRect">
              <a:avLst>
                <a:gd name="adj" fmla="val 13795"/>
              </a:avLst>
            </a:prstGeom>
            <a:solidFill>
              <a:srgbClr val="1E3A44"/>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9CC7CB"/>
                </a:solidFill>
                <a:effectLst/>
                <a:uLnTx/>
                <a:uFillTx/>
                <a:latin typeface="Arial"/>
                <a:ea typeface="+mn-ea"/>
                <a:cs typeface="+mn-cs"/>
              </a:endParaRPr>
            </a:p>
          </p:txBody>
        </p:sp>
        <p:sp>
          <p:nvSpPr>
            <p:cNvPr id="14" name="Text 12"/>
            <p:cNvSpPr/>
            <p:nvPr/>
          </p:nvSpPr>
          <p:spPr>
            <a:xfrm>
              <a:off x="1016000" y="4306987"/>
              <a:ext cx="508000" cy="43180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32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E8923A"/>
                  </a:solidFill>
                  <a:effectLst/>
                  <a:uLnTx/>
                  <a:uFillTx/>
                  <a:latin typeface="Georgia" pitchFamily="18" charset="0"/>
                  <a:ea typeface="Georgia" pitchFamily="18" charset="-122"/>
                  <a:cs typeface="Georgia" pitchFamily="18" charset="-120"/>
                </a:rPr>
                <a:t>4</a:t>
              </a:r>
              <a:endParaRPr kumimoji="0" lang="en-US" sz="3200" b="0" i="0" u="none" strike="noStrike" kern="1200" cap="none" spc="0" normalizeH="0" baseline="0" noProof="0" dirty="0">
                <a:ln>
                  <a:noFill/>
                </a:ln>
                <a:solidFill>
                  <a:srgbClr val="9CC7CB"/>
                </a:solidFill>
                <a:effectLst/>
                <a:uLnTx/>
                <a:uFillTx/>
                <a:latin typeface="Georgia" charset="0"/>
                <a:ea typeface="Georgia" charset="0"/>
                <a:cs typeface="Georgia" charset="0"/>
              </a:endParaRPr>
            </a:p>
          </p:txBody>
        </p:sp>
        <p:sp>
          <p:nvSpPr>
            <p:cNvPr id="15" name="Text 13"/>
            <p:cNvSpPr/>
            <p:nvPr/>
          </p:nvSpPr>
          <p:spPr>
            <a:xfrm>
              <a:off x="1676400" y="4224437"/>
              <a:ext cx="9784588" cy="59690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225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6F3EC"/>
                  </a:solidFill>
                  <a:effectLst/>
                  <a:uLnTx/>
                  <a:uFillTx/>
                  <a:latin typeface="Arial" pitchFamily="34" charset="0"/>
                  <a:ea typeface="Arial" pitchFamily="34" charset="-122"/>
                  <a:cs typeface="Arial" pitchFamily="34" charset="-120"/>
                </a:rPr>
                <a:t>Test adults with </a:t>
              </a:r>
              <a:r>
                <a:rPr lang="en-US" b="1" dirty="0">
                  <a:solidFill>
                    <a:srgbClr val="FF0000"/>
                  </a:solidFill>
                  <a:effectLst>
                    <a:outerShdw blurRad="38100" dist="38100" dir="2700000" algn="tl">
                      <a:srgbClr val="000000">
                        <a:alpha val="43137"/>
                      </a:srgbClr>
                    </a:outerShdw>
                  </a:effectLst>
                  <a:latin typeface="Arial" pitchFamily="34" charset="0"/>
                  <a:cs typeface="Arial" pitchFamily="34" charset="-120"/>
                </a:rPr>
                <a:t>6</a:t>
              </a:r>
              <a:r>
                <a:rPr kumimoji="0" lang="en-US" sz="1800" b="1" i="0" u="none" strike="noStrike" kern="1200" cap="none" spc="0" normalizeH="0" baseline="0" noProof="0" dirty="0">
                  <a:ln>
                    <a:noFill/>
                  </a:ln>
                  <a:solidFill>
                    <a:srgbClr val="F6F3EC"/>
                  </a:solidFill>
                  <a:effectLst/>
                  <a:uLnTx/>
                  <a:uFillTx/>
                  <a:latin typeface="Arial" pitchFamily="34" charset="0"/>
                  <a:ea typeface="Arial" pitchFamily="34" charset="-122"/>
                  <a:cs typeface="Arial" pitchFamily="34" charset="-120"/>
                </a:rPr>
                <a:t> phenotypes that warrant it:</a:t>
              </a:r>
              <a:r>
                <a:rPr kumimoji="0" lang="en-US" sz="1800" b="0" i="0" u="none" strike="noStrike" kern="1200" cap="none" spc="0" normalizeH="0" baseline="0" noProof="0" dirty="0">
                  <a:ln>
                    <a:noFill/>
                  </a:ln>
                  <a:solidFill>
                    <a:srgbClr val="F6F3EC"/>
                  </a:solidFill>
                  <a:effectLst/>
                  <a:uLnTx/>
                  <a:uFillTx/>
                  <a:latin typeface="Arial" pitchFamily="34" charset="0"/>
                  <a:ea typeface="Arial" pitchFamily="34" charset="-122"/>
                  <a:cs typeface="Arial" pitchFamily="34" charset="-120"/>
                </a:rPr>
                <a:t> the result can change treatment, surveillance and family counselling. (</a:t>
              </a:r>
              <a:r>
                <a:rPr kumimoji="0" lang="en-US" sz="1800" b="1"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Arial" pitchFamily="34" charset="0"/>
                  <a:ea typeface="Arial" pitchFamily="34" charset="-122"/>
                  <a:cs typeface="Arial" pitchFamily="34" charset="-120"/>
                </a:rPr>
                <a:t>ABCB4 and ABCB11</a:t>
              </a:r>
              <a:r>
                <a:rPr kumimoji="0" lang="en-US" sz="1800" b="0" i="0" u="none" strike="noStrike" kern="1200" cap="none" spc="0" normalizeH="0" baseline="0" noProof="0" dirty="0">
                  <a:ln>
                    <a:noFill/>
                  </a:ln>
                  <a:solidFill>
                    <a:srgbClr val="F6F3EC"/>
                  </a:solidFill>
                  <a:effectLst/>
                  <a:uLnTx/>
                  <a:uFillTx/>
                  <a:latin typeface="Arial" pitchFamily="34" charset="0"/>
                  <a:ea typeface="Arial" pitchFamily="34" charset="-122"/>
                  <a:cs typeface="Arial" pitchFamily="34" charset="-120"/>
                </a:rPr>
                <a:t>)</a:t>
              </a:r>
              <a:endParaRPr kumimoji="0" lang="en-US" sz="1800" b="0" i="0" u="none" strike="noStrike" kern="1200" cap="none" spc="0" normalizeH="0" baseline="0" noProof="0" dirty="0">
                <a:ln>
                  <a:noFill/>
                </a:ln>
                <a:solidFill>
                  <a:srgbClr val="9CC7CB"/>
                </a:solidFill>
                <a:effectLst/>
                <a:uLnTx/>
                <a:uFillTx/>
                <a:latin typeface="Arial" charset="0"/>
                <a:ea typeface="Arial" charset="0"/>
                <a:cs typeface="Arial" charset="0"/>
              </a:endParaRPr>
            </a:p>
          </p:txBody>
        </p:sp>
      </p:grpSp>
      <p:grpSp>
        <p:nvGrpSpPr>
          <p:cNvPr id="24" name="Group 23">
            <a:extLst>
              <a:ext uri="{FF2B5EF4-FFF2-40B4-BE49-F238E27FC236}">
                <a16:creationId xmlns:a16="http://schemas.microsoft.com/office/drawing/2014/main" id="{DFFFF05B-B541-D8EB-7E91-20CBA6C1DE43}"/>
              </a:ext>
            </a:extLst>
          </p:cNvPr>
          <p:cNvGrpSpPr/>
          <p:nvPr/>
        </p:nvGrpSpPr>
        <p:grpSpPr>
          <a:xfrm>
            <a:off x="477915" y="5324509"/>
            <a:ext cx="11022786" cy="828576"/>
            <a:chOff x="812800" y="5013424"/>
            <a:chExt cx="10648188" cy="828576"/>
          </a:xfrm>
        </p:grpSpPr>
        <p:sp>
          <p:nvSpPr>
            <p:cNvPr id="16" name="Shape 14"/>
            <p:cNvSpPr/>
            <p:nvPr/>
          </p:nvSpPr>
          <p:spPr>
            <a:xfrm>
              <a:off x="812800" y="5013424"/>
              <a:ext cx="10566400" cy="828576"/>
            </a:xfrm>
            <a:prstGeom prst="roundRect">
              <a:avLst>
                <a:gd name="adj" fmla="val 13795"/>
              </a:avLst>
            </a:prstGeom>
            <a:solidFill>
              <a:srgbClr val="1E3A44"/>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9CC7CB"/>
                </a:solidFill>
                <a:effectLst/>
                <a:uLnTx/>
                <a:uFillTx/>
                <a:latin typeface="Arial"/>
                <a:ea typeface="+mn-ea"/>
                <a:cs typeface="+mn-cs"/>
              </a:endParaRPr>
            </a:p>
          </p:txBody>
        </p:sp>
        <p:sp>
          <p:nvSpPr>
            <p:cNvPr id="17" name="Text 15"/>
            <p:cNvSpPr/>
            <p:nvPr/>
          </p:nvSpPr>
          <p:spPr>
            <a:xfrm>
              <a:off x="1016000" y="5224463"/>
              <a:ext cx="508000" cy="43180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32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E8923A"/>
                  </a:solidFill>
                  <a:effectLst/>
                  <a:uLnTx/>
                  <a:uFillTx/>
                  <a:latin typeface="Georgia" pitchFamily="18" charset="0"/>
                  <a:ea typeface="Georgia" pitchFamily="18" charset="-122"/>
                  <a:cs typeface="Georgia" pitchFamily="18" charset="-120"/>
                </a:rPr>
                <a:t>5</a:t>
              </a:r>
              <a:endParaRPr kumimoji="0" lang="en-US" sz="3200" b="0" i="0" u="none" strike="noStrike" kern="1200" cap="none" spc="0" normalizeH="0" baseline="0" noProof="0" dirty="0">
                <a:ln>
                  <a:noFill/>
                </a:ln>
                <a:solidFill>
                  <a:srgbClr val="9CC7CB"/>
                </a:solidFill>
                <a:effectLst/>
                <a:uLnTx/>
                <a:uFillTx/>
                <a:latin typeface="Georgia" charset="0"/>
                <a:ea typeface="Georgia" charset="0"/>
                <a:cs typeface="Georgia" charset="0"/>
              </a:endParaRPr>
            </a:p>
          </p:txBody>
        </p:sp>
        <p:sp>
          <p:nvSpPr>
            <p:cNvPr id="18" name="Text 16"/>
            <p:cNvSpPr/>
            <p:nvPr/>
          </p:nvSpPr>
          <p:spPr>
            <a:xfrm>
              <a:off x="1676400" y="5284788"/>
              <a:ext cx="9784588" cy="31115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225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6F3EC"/>
                  </a:solidFill>
                  <a:effectLst/>
                  <a:uLnTx/>
                  <a:uFillTx/>
                  <a:latin typeface="Arial" pitchFamily="34" charset="0"/>
                  <a:ea typeface="Arial" pitchFamily="34" charset="-122"/>
                  <a:cs typeface="Arial" pitchFamily="34" charset="-120"/>
                </a:rPr>
                <a:t>In PBC, reassess UDCA response by </a:t>
              </a:r>
              <a:r>
                <a:rPr lang="en-US" b="1" dirty="0">
                  <a:solidFill>
                    <a:srgbClr val="FF0000"/>
                  </a:solidFill>
                  <a:effectLst>
                    <a:outerShdw blurRad="38100" dist="38100" dir="2700000" algn="tl">
                      <a:srgbClr val="000000">
                        <a:alpha val="43137"/>
                      </a:srgbClr>
                    </a:outerShdw>
                  </a:effectLst>
                  <a:latin typeface="Arial" pitchFamily="34" charset="0"/>
                  <a:cs typeface="Arial" pitchFamily="34" charset="-120"/>
                </a:rPr>
                <a:t>6</a:t>
              </a:r>
              <a:r>
                <a:rPr kumimoji="0" lang="en-US" sz="1800" b="1" i="0" u="none" strike="noStrike" kern="1200" cap="none" spc="0" normalizeH="0" baseline="0" noProof="0" dirty="0">
                  <a:ln>
                    <a:noFill/>
                  </a:ln>
                  <a:solidFill>
                    <a:srgbClr val="F6F3EC"/>
                  </a:solidFill>
                  <a:effectLst/>
                  <a:uLnTx/>
                  <a:uFillTx/>
                  <a:latin typeface="Arial" pitchFamily="34" charset="0"/>
                  <a:ea typeface="Arial" pitchFamily="34" charset="-122"/>
                  <a:cs typeface="Arial" pitchFamily="34" charset="-120"/>
                </a:rPr>
                <a:t> to 12 months</a:t>
              </a:r>
              <a:r>
                <a:rPr kumimoji="0" lang="en-US" sz="1800" b="0" i="0" u="none" strike="noStrike" kern="1200" cap="none" spc="0" normalizeH="0" baseline="0" noProof="0" dirty="0">
                  <a:ln>
                    <a:noFill/>
                  </a:ln>
                  <a:solidFill>
                    <a:srgbClr val="F6F3EC"/>
                  </a:solidFill>
                  <a:effectLst/>
                  <a:uLnTx/>
                  <a:uFillTx/>
                  <a:latin typeface="Arial" pitchFamily="34" charset="0"/>
                  <a:ea typeface="Arial" pitchFamily="34" charset="-122"/>
                  <a:cs typeface="Arial" pitchFamily="34" charset="-120"/>
                </a:rPr>
                <a:t> and escalate on risk, not on ALP alone.</a:t>
              </a:r>
              <a:endParaRPr kumimoji="0" lang="en-US" sz="1800" b="0" i="0" u="none" strike="noStrike" kern="1200" cap="none" spc="0" normalizeH="0" baseline="0" noProof="0" dirty="0">
                <a:ln>
                  <a:noFill/>
                </a:ln>
                <a:solidFill>
                  <a:srgbClr val="9CC7CB"/>
                </a:solidFill>
                <a:effectLst/>
                <a:uLnTx/>
                <a:uFillTx/>
                <a:latin typeface="Arial" charset="0"/>
                <a:ea typeface="Arial" charset="0"/>
                <a:cs typeface="Arial" charset="0"/>
              </a:endParaRPr>
            </a:p>
          </p:txBody>
        </p:sp>
      </p:gr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Cholestasis: Beyond Bile Flow · Lecture 1">
  <a:themeElements>
    <a:clrScheme name="Cholestasis: Beyond Bile Flow · Lecture 1">
      <a:dk1>
        <a:srgbClr val="12262E"/>
      </a:dk1>
      <a:lt1>
        <a:srgbClr val="F6F3EC"/>
      </a:lt1>
      <a:dk2>
        <a:srgbClr val="4B595E"/>
      </a:dk2>
      <a:lt2>
        <a:srgbClr val="DFDFD9"/>
      </a:lt2>
      <a:accent1>
        <a:srgbClr val="0E6670"/>
      </a:accent1>
      <a:accent2>
        <a:srgbClr val="9A4A0B"/>
      </a:accent2>
      <a:accent3>
        <a:srgbClr val="F2A65A"/>
      </a:accent3>
      <a:accent4>
        <a:srgbClr val="F8E1C4"/>
      </a:accent4>
      <a:accent5>
        <a:srgbClr val="8FB5BA"/>
      </a:accent5>
      <a:accent6>
        <a:srgbClr val="2F6E45"/>
      </a:accent6>
      <a:hlink>
        <a:srgbClr val="0563C1"/>
      </a:hlink>
      <a:folHlink>
        <a:srgbClr val="954F72"/>
      </a:folHlink>
    </a:clrScheme>
    <a:fontScheme name="Cholestasis: Beyond Bile Flow · Lecture 1">
      <a:majorFont>
        <a:latin typeface="Georg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Cholestasis talk · section transition (bile duct tree)">
  <a:themeElements>
    <a:clrScheme name="Cholestasis talk · section transition (bile duct tree)">
      <a:dk1>
        <a:srgbClr val="12262E"/>
      </a:dk1>
      <a:lt1>
        <a:srgbClr val="BFD8D5"/>
      </a:lt1>
      <a:dk2>
        <a:srgbClr val="23383F"/>
      </a:dk2>
      <a:lt2>
        <a:srgbClr val="94ACAB"/>
      </a:lt2>
      <a:accent1>
        <a:srgbClr val="0E6670"/>
      </a:accent1>
      <a:accent2>
        <a:srgbClr val="6B5BA5"/>
      </a:accent2>
      <a:accent3>
        <a:srgbClr val="C26A1B"/>
      </a:accent3>
      <a:accent4>
        <a:srgbClr val="3D6FB6"/>
      </a:accent4>
      <a:accent5>
        <a:srgbClr val="3E8E5A"/>
      </a:accent5>
      <a:accent6>
        <a:srgbClr val="7F979D"/>
      </a:accent6>
      <a:hlink>
        <a:srgbClr val="0563C1"/>
      </a:hlink>
      <a:folHlink>
        <a:srgbClr val="954F72"/>
      </a:folHlink>
    </a:clrScheme>
    <a:fontScheme name="Cholestasis talk · section transition (bile duct tree)">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Cholestasis: Beyond Bile Flow · Lecture 2">
  <a:themeElements>
    <a:clrScheme name="Cholestasis: Beyond Bile Flow · Lecture 2">
      <a:dk1>
        <a:srgbClr val="12262E"/>
      </a:dk1>
      <a:lt1>
        <a:srgbClr val="F6F3EC"/>
      </a:lt1>
      <a:dk2>
        <a:srgbClr val="4B595E"/>
      </a:dk2>
      <a:lt2>
        <a:srgbClr val="DFDFD9"/>
      </a:lt2>
      <a:accent1>
        <a:srgbClr val="0E6670"/>
      </a:accent1>
      <a:accent2>
        <a:srgbClr val="F8E1C4"/>
      </a:accent2>
      <a:accent3>
        <a:srgbClr val="9A4A0B"/>
      </a:accent3>
      <a:accent4>
        <a:srgbClr val="F2A65A"/>
      </a:accent4>
      <a:accent5>
        <a:srgbClr val="8FB5BA"/>
      </a:accent5>
      <a:accent6>
        <a:srgbClr val="15404B"/>
      </a:accent6>
      <a:hlink>
        <a:srgbClr val="0563C1"/>
      </a:hlink>
      <a:folHlink>
        <a:srgbClr val="954F72"/>
      </a:folHlink>
    </a:clrScheme>
    <a:fontScheme name="Cholestasis: Beyond Bile Flow · Lecture 2">
      <a:majorFont>
        <a:latin typeface="Georg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ppt/theme/theme4.xml><?xml version="1.0" encoding="utf-8"?>
<a:theme xmlns:a="http://schemas.openxmlformats.org/drawingml/2006/main" name="Lecture 2 · Genetic contribution redesign (two-hit)">
  <a:themeElements>
    <a:clrScheme name="Lecture 2 · Genetic contribution redesign (two-hit)">
      <a:dk1>
        <a:srgbClr val="5E6E74"/>
      </a:dk1>
      <a:lt1>
        <a:srgbClr val="F6F3EC"/>
      </a:lt1>
      <a:dk2>
        <a:srgbClr val="848F92"/>
      </a:dk2>
      <a:lt2>
        <a:srgbClr val="E7E6E0"/>
      </a:lt2>
      <a:accent1>
        <a:srgbClr val="E8923A"/>
      </a:accent1>
      <a:accent2>
        <a:srgbClr val="F4C48E"/>
      </a:accent2>
      <a:accent3>
        <a:srgbClr val="0E6670"/>
      </a:accent3>
      <a:accent4>
        <a:srgbClr val="12262E"/>
      </a:accent4>
      <a:accent5>
        <a:srgbClr val="D6E7E7"/>
      </a:accent5>
      <a:accent6>
        <a:srgbClr val="9AA0A6"/>
      </a:accent6>
      <a:hlink>
        <a:srgbClr val="0563C1"/>
      </a:hlink>
      <a:folHlink>
        <a:srgbClr val="954F72"/>
      </a:folHlink>
    </a:clrScheme>
    <a:fontScheme name="Lecture 2 · Genetic contribution redesign (two-hit)">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ppt/theme/theme5.xml><?xml version="1.0" encoding="utf-8"?>
<a:theme xmlns:a="http://schemas.openxmlformats.org/drawingml/2006/main" name="Itch ladder · rebuild with parallel disease-specific track">
  <a:themeElements>
    <a:clrScheme name="Itch ladder · rebuild with parallel disease-specific track">
      <a:dk1>
        <a:srgbClr val="5E6E74"/>
      </a:dk1>
      <a:lt1>
        <a:srgbClr val="F6F3EC"/>
      </a:lt1>
      <a:dk2>
        <a:srgbClr val="848F92"/>
      </a:dk2>
      <a:lt2>
        <a:srgbClr val="E7E6E0"/>
      </a:lt2>
      <a:accent1>
        <a:srgbClr val="0E6670"/>
      </a:accent1>
      <a:accent2>
        <a:srgbClr val="9FCFD4"/>
      </a:accent2>
      <a:accent3>
        <a:srgbClr val="F2A65A"/>
      </a:accent3>
      <a:accent4>
        <a:srgbClr val="9A4A0B"/>
      </a:accent4>
      <a:accent5>
        <a:srgbClr val="12262E"/>
      </a:accent5>
      <a:accent6>
        <a:srgbClr val="D6E7E7"/>
      </a:accent6>
      <a:hlink>
        <a:srgbClr val="0563C1"/>
      </a:hlink>
      <a:folHlink>
        <a:srgbClr val="954F72"/>
      </a:folHlink>
    </a:clrScheme>
    <a:fontScheme name="Itch ladder · rebuild with parallel disease-specific track">
      <a:majorFont>
        <a:latin typeface="Georg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ppt/theme/theme6.xml><?xml version="1.0" encoding="utf-8"?>
<a:theme xmlns:a="http://schemas.openxmlformats.org/drawingml/2006/main" name="Cholestasis · Take-home points (dark)">
  <a:themeElements>
    <a:clrScheme name="Cholestasis · Take-home points (dark)">
      <a:dk1>
        <a:srgbClr val="12262E"/>
      </a:dk1>
      <a:lt1>
        <a:srgbClr val="9CC7CB"/>
      </a:lt1>
      <a:dk2>
        <a:srgbClr val="20363E"/>
      </a:dk2>
      <a:lt2>
        <a:srgbClr val="7A9FA4"/>
      </a:lt2>
      <a:accent1>
        <a:srgbClr val="E8923A"/>
      </a:accent1>
      <a:accent2>
        <a:srgbClr val="9AA0A6"/>
      </a:accent2>
      <a:accent3>
        <a:srgbClr val="65878C"/>
      </a:accent3>
      <a:accent4>
        <a:srgbClr val="506E75"/>
      </a:accent4>
      <a:accent5>
        <a:srgbClr val="3B565D"/>
      </a:accent5>
      <a:accent6>
        <a:srgbClr val="2E464D"/>
      </a:accent6>
      <a:hlink>
        <a:srgbClr val="0563C1"/>
      </a:hlink>
      <a:folHlink>
        <a:srgbClr val="954F72"/>
      </a:folHlink>
    </a:clrScheme>
    <a:fontScheme name="Cholestasis · Take-home points (dark)">
      <a:majorFont>
        <a:latin typeface="Georg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1">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F4BE4F61-1A22-4D01-8381-1CF849871F66}">
  <we:reference id="wa200010001" version="1.0.0.1" store="en-US" storeType="OMEX"/>
  <we:alternateReferences>
    <we:reference id="WA200010001" version="1.0.0.1" store="" storeType="OMEX"/>
  </we:alternateReferences>
  <we:properties>
    <we:property name="claude.fileId" value="&quot;66b0f485-769a-443b-b556-c3cc35e0a295&quot;"/>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otalTime>954</TotalTime>
  <Words>10588</Words>
  <Application>Microsoft Office PowerPoint</Application>
  <PresentationFormat>Widescreen</PresentationFormat>
  <Paragraphs>747</Paragraphs>
  <Slides>40</Slides>
  <Notes>31</Notes>
  <HiddenSlides>0</HiddenSlides>
  <MMClips>0</MMClips>
  <ScaleCrop>false</ScaleCrop>
  <HeadingPairs>
    <vt:vector size="8" baseType="variant">
      <vt:variant>
        <vt:lpstr>Fonts Used</vt:lpstr>
      </vt:variant>
      <vt:variant>
        <vt:i4>9</vt:i4>
      </vt:variant>
      <vt:variant>
        <vt:lpstr>Theme</vt:lpstr>
      </vt:variant>
      <vt:variant>
        <vt:i4>6</vt:i4>
      </vt:variant>
      <vt:variant>
        <vt:lpstr>Embedded OLE Servers</vt:lpstr>
      </vt:variant>
      <vt:variant>
        <vt:i4>1</vt:i4>
      </vt:variant>
      <vt:variant>
        <vt:lpstr>Slide Titles</vt:lpstr>
      </vt:variant>
      <vt:variant>
        <vt:i4>40</vt:i4>
      </vt:variant>
    </vt:vector>
  </HeadingPairs>
  <TitlesOfParts>
    <vt:vector size="56" baseType="lpstr">
      <vt:lpstr>Aptos</vt:lpstr>
      <vt:lpstr>Arial</vt:lpstr>
      <vt:lpstr>Calibri</vt:lpstr>
      <vt:lpstr>Georgia</vt:lpstr>
      <vt:lpstr>IBM Plex Sans</vt:lpstr>
      <vt:lpstr>Monaco</vt:lpstr>
      <vt:lpstr>Source Serif 4</vt:lpstr>
      <vt:lpstr>Trebuchet MS</vt:lpstr>
      <vt:lpstr>Wingdings</vt:lpstr>
      <vt:lpstr>Cholestasis: Beyond Bile Flow · Lecture 1</vt:lpstr>
      <vt:lpstr>Cholestasis talk · section transition (bile duct tree)</vt:lpstr>
      <vt:lpstr>Cholestasis: Beyond Bile Flow · Lecture 2</vt:lpstr>
      <vt:lpstr>Lecture 2 · Genetic contribution redesign (two-hit)</vt:lpstr>
      <vt:lpstr>Itch ladder · rebuild with parallel disease-specific track</vt:lpstr>
      <vt:lpstr>Cholestasis · Take-home points (dark)</vt:lpstr>
      <vt:lpstr>think-cell Slide</vt:lpstr>
      <vt:lpstr>Cholestasis: Beyond Bile Flow</vt:lpstr>
      <vt:lpstr>PowerPoint Presentation</vt:lpstr>
      <vt:lpstr>Which finding establishes cholestasis? </vt:lpstr>
      <vt:lpstr>Cholestasis is impaired bile formation or flow, not a synonym for obstruction</vt:lpstr>
      <vt:lpstr>PowerPoint Presentation</vt:lpstr>
      <vt:lpstr>PowerPoint Presentation</vt:lpstr>
      <vt:lpstr>Bile acids circulate: liver, gut, ileum and back</vt:lpstr>
      <vt:lpstr>BSEP moves the detergent; MDR3 supplies the protection</vt:lpstr>
      <vt:lpstr>PowerPoint Presentation</vt:lpstr>
      <vt:lpstr>Look for these in the biopsy </vt:lpstr>
      <vt:lpstr>Causes of ductopenia in adults</vt:lpstr>
      <vt:lpstr>Why one section shows many ductules</vt:lpstr>
      <vt:lpstr>Why one section shows many ductules</vt:lpstr>
      <vt:lpstr>Four histological patterns by site of injury</vt:lpstr>
      <vt:lpstr>Which diagnoses produce which pattern</vt:lpstr>
      <vt:lpstr>However, pattern are not stand alone entities </vt:lpstr>
      <vt:lpstr>Four histological patterns, none specific on its own</vt:lpstr>
      <vt:lpstr>PowerPoint Presentation</vt:lpstr>
      <vt:lpstr>Mechanisms of pruritus are poorly understood and sub-optimally treated </vt:lpstr>
      <vt:lpstr>Cholestatic itch: from liver to cortex</vt:lpstr>
      <vt:lpstr>The itch ladder: stepwise, with the cautions that matter</vt:lpstr>
      <vt:lpstr>PowerPoint Presentation</vt:lpstr>
      <vt:lpstr>Six adult faces of inherited cholestasis</vt:lpstr>
      <vt:lpstr>Genetic severity shapes disease expression; modifiers influence penetrance</vt:lpstr>
      <vt:lpstr>Four genes that matter most in adult clinics, but you need to remember two</vt:lpstr>
      <vt:lpstr>LPAC: a transporter disease that looks like ordinary gallstones</vt:lpstr>
      <vt:lpstr>PowerPoint Presentation</vt:lpstr>
      <vt:lpstr>What a genetic result can change in an adult</vt:lpstr>
      <vt:lpstr>PowerPoint Presentation</vt:lpstr>
      <vt:lpstr>Treat three targets separately, and judge each by its own outcome</vt:lpstr>
      <vt:lpstr>UDCA: The easy answer</vt:lpstr>
      <vt:lpstr>PPAR agonists in PBC: strong biochemistry, outcomes still pending</vt:lpstr>
      <vt:lpstr>PPAR agonists in PBC: receptor rationale</vt:lpstr>
      <vt:lpstr>PPAR agonists in PBC: safety by drug  </vt:lpstr>
      <vt:lpstr>PowerPoint Presentation</vt:lpstr>
      <vt:lpstr>PowerPoint Presentation</vt:lpstr>
      <vt:lpstr>IBAT inhibitors in children with PFIC</vt:lpstr>
      <vt:lpstr>Linerixibat for PBC itch</vt:lpstr>
      <vt:lpstr>PowerPoint Presentation</vt:lpstr>
      <vt:lpstr>Take-home points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Abdullah Khathlan</dc:creator>
  <cp:lastModifiedBy>Abdullah Khathlan</cp:lastModifiedBy>
  <cp:revision>1</cp:revision>
  <dcterms:created xsi:type="dcterms:W3CDTF">2026-11-04T09:23:26Z</dcterms:created>
  <dcterms:modified xsi:type="dcterms:W3CDTF">2026-11-05T03:38:24Z</dcterms:modified>
</cp:coreProperties>
</file>