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5" r:id="rId3"/>
  </p:sldMasterIdLst>
  <p:notesMasterIdLst>
    <p:notesMasterId r:id="rId42"/>
  </p:notesMasterIdLst>
  <p:sldIdLst>
    <p:sldId id="257" r:id="rId4"/>
    <p:sldId id="258" r:id="rId5"/>
    <p:sldId id="259" r:id="rId6"/>
    <p:sldId id="261" r:id="rId7"/>
    <p:sldId id="262" r:id="rId8"/>
    <p:sldId id="2147473887" r:id="rId9"/>
    <p:sldId id="2147473886" r:id="rId10"/>
    <p:sldId id="2147473901" r:id="rId11"/>
    <p:sldId id="1480" r:id="rId12"/>
    <p:sldId id="272" r:id="rId13"/>
    <p:sldId id="1482" r:id="rId14"/>
    <p:sldId id="264" r:id="rId15"/>
    <p:sldId id="265" r:id="rId16"/>
    <p:sldId id="2147473895" r:id="rId17"/>
    <p:sldId id="2147473892" r:id="rId18"/>
    <p:sldId id="2147473898" r:id="rId19"/>
    <p:sldId id="2147473888" r:id="rId20"/>
    <p:sldId id="2147473900" r:id="rId21"/>
    <p:sldId id="2147473890" r:id="rId22"/>
    <p:sldId id="2147473897" r:id="rId23"/>
    <p:sldId id="2147473896" r:id="rId24"/>
    <p:sldId id="2147473882" r:id="rId25"/>
    <p:sldId id="267" r:id="rId26"/>
    <p:sldId id="266" r:id="rId27"/>
    <p:sldId id="2147473880" r:id="rId28"/>
    <p:sldId id="269" r:id="rId29"/>
    <p:sldId id="270" r:id="rId30"/>
    <p:sldId id="2147473883" r:id="rId31"/>
    <p:sldId id="2147473878" r:id="rId32"/>
    <p:sldId id="1478" r:id="rId33"/>
    <p:sldId id="2147473881" r:id="rId34"/>
    <p:sldId id="1479" r:id="rId35"/>
    <p:sldId id="2147375663" r:id="rId36"/>
    <p:sldId id="2147375664" r:id="rId37"/>
    <p:sldId id="2147375893" r:id="rId38"/>
    <p:sldId id="271" r:id="rId39"/>
    <p:sldId id="2147473885" r:id="rId40"/>
    <p:sldId id="2147473899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CBA"/>
    <a:srgbClr val="FF797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8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en-US" sz="1862" b="0" i="0" u="none" strike="noStrike" baseline="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Overall, Transplant Free Survival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Non-advanced (F0–F1)</c:v>
                </c:pt>
              </c:strCache>
            </c:strRef>
          </c:tx>
          <c:spPr>
            <a:ln w="28575" cap="rnd">
              <a:solidFill>
                <a:schemeClr val="accent6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7.0007166087867265E-2"/>
                  <c:y val="-7.6008237064673301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327355899910792"/>
                      <c:h val="0.1276938382686511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0E6B-427A-9571-9981E6D74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0.999</c:v>
                </c:pt>
                <c:pt idx="1">
                  <c:v>0.98099999999999998</c:v>
                </c:pt>
                <c:pt idx="2">
                  <c:v>0.96699999999999997</c:v>
                </c:pt>
                <c:pt idx="3">
                  <c:v>0.94</c:v>
                </c:pt>
                <c:pt idx="4">
                  <c:v>0.92300000000000004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6B-427A-9571-9981E6D746AA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Clinically significant (F2–F3)</c:v>
                </c:pt>
              </c:strCache>
            </c:strRef>
          </c:tx>
          <c:spPr>
            <a:ln w="28575" cap="rnd">
              <a:solidFill>
                <a:srgbClr val="FFC00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7.5171097141251128E-2"/>
                  <c:y val="-0.17523247885833884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4517484710922502"/>
                      <c:h val="0.16733505729161149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0E6B-427A-9571-9981E6D74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0.997</c:v>
                </c:pt>
                <c:pt idx="1">
                  <c:v>0.91600000000000004</c:v>
                </c:pt>
                <c:pt idx="2">
                  <c:v>0.86</c:v>
                </c:pt>
                <c:pt idx="3">
                  <c:v>0.76300000000000001</c:v>
                </c:pt>
                <c:pt idx="4">
                  <c:v>0.70699999999999996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E6B-427A-9571-9981E6D746AA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Advanced (F3–F4)</c:v>
                </c:pt>
              </c:strCache>
            </c:strRef>
          </c:tx>
          <c:spPr>
            <a:ln w="28575" cap="rnd">
              <a:solidFill>
                <a:schemeClr val="accent2">
                  <a:lumMod val="60000"/>
                  <a:lumOff val="4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1.232442890627487E-3"/>
                  <c:y val="1.1693690027268128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89359485283898"/>
                      <c:h val="8.80526192456907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0E6B-427A-9571-9981E6D74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0.997</c:v>
                </c:pt>
                <c:pt idx="1">
                  <c:v>0.91200000000000003</c:v>
                </c:pt>
                <c:pt idx="2">
                  <c:v>0.85099999999999998</c:v>
                </c:pt>
                <c:pt idx="3">
                  <c:v>0.745</c:v>
                </c:pt>
                <c:pt idx="4">
                  <c:v>0.67800000000000005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E6B-427A-9571-9981E6D746AA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Cirrhosis (F4)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dLbls>
            <c:dLbl>
              <c:idx val="4"/>
              <c:layout>
                <c:manualLayout>
                  <c:x val="-3.3524558408274466E-2"/>
                  <c:y val="4.6774299732106644E-2"/>
                </c:manualLayout>
              </c:layout>
              <c:dLblPos val="r"/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E6B-427A-9571-9981E6D746A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0</c:v>
                </c:pt>
                <c:pt idx="1">
                  <c:v>3</c:v>
                </c:pt>
                <c:pt idx="2">
                  <c:v>5</c:v>
                </c:pt>
                <c:pt idx="3">
                  <c:v>8</c:v>
                </c:pt>
                <c:pt idx="4">
                  <c:v>10</c:v>
                </c:pt>
              </c:numCache>
            </c:numRef>
          </c:cat>
          <c:val>
            <c:numRef>
              <c:f>Sheet1!$E$2:$E$6</c:f>
              <c:numCache>
                <c:formatCode>General</c:formatCode>
                <c:ptCount val="5"/>
                <c:pt idx="0">
                  <c:v>0.997</c:v>
                </c:pt>
                <c:pt idx="1">
                  <c:v>0.87</c:v>
                </c:pt>
                <c:pt idx="2">
                  <c:v>0.79400000000000004</c:v>
                </c:pt>
                <c:pt idx="3">
                  <c:v>0.66700000000000004</c:v>
                </c:pt>
                <c:pt idx="4">
                  <c:v>0.58499999999999996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0E6B-427A-9571-9981E6D746A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001221360"/>
        <c:axId val="1001232592"/>
      </c:lineChart>
      <c:catAx>
        <c:axId val="1001221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232592"/>
        <c:crosses val="autoZero"/>
        <c:auto val="1"/>
        <c:lblAlgn val="ctr"/>
        <c:lblOffset val="100"/>
        <c:noMultiLvlLbl val="0"/>
      </c:catAx>
      <c:valAx>
        <c:axId val="1001232592"/>
        <c:scaling>
          <c:orientation val="minMax"/>
          <c:max val="1"/>
          <c:min val="0.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012213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No changes (Proportion)</c:v>
                </c:pt>
              </c:strCache>
            </c:strRef>
          </c:tx>
          <c:spPr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Absent/mild fibrosis</c:v>
                </c:pt>
                <c:pt idx="1">
                  <c:v>Significant fibrosis</c:v>
                </c:pt>
                <c:pt idx="2">
                  <c:v>Severe fibrosis</c:v>
                </c:pt>
                <c:pt idx="3">
                  <c:v>Early cirrhosis</c:v>
                </c:pt>
                <c:pt idx="4">
                  <c:v>Advanced cirrhosis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0.80400000000000005</c:v>
                </c:pt>
                <c:pt idx="1">
                  <c:v>0.40200000000000002</c:v>
                </c:pt>
                <c:pt idx="2">
                  <c:v>0.25800000000000001</c:v>
                </c:pt>
                <c:pt idx="3">
                  <c:v>0.26800000000000002</c:v>
                </c:pt>
                <c:pt idx="4">
                  <c:v>0.55300000000000005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0B-4960-87FB-217A5632518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1 class change (Proportion)</c:v>
                </c:pt>
              </c:strCache>
            </c:strRef>
          </c:tx>
          <c:spPr>
            <a:solidFill>
              <a:srgbClr val="FFE285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Absent/mild fibrosis</c:v>
                </c:pt>
                <c:pt idx="1">
                  <c:v>Significant fibrosis</c:v>
                </c:pt>
                <c:pt idx="2">
                  <c:v>Severe fibrosis</c:v>
                </c:pt>
                <c:pt idx="3">
                  <c:v>Early cirrhosis</c:v>
                </c:pt>
                <c:pt idx="4">
                  <c:v>Advanced cirrhosis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0.151</c:v>
                </c:pt>
                <c:pt idx="1">
                  <c:v>0.54500000000000004</c:v>
                </c:pt>
                <c:pt idx="2">
                  <c:v>0.47</c:v>
                </c:pt>
                <c:pt idx="3">
                  <c:v>0.46400000000000002</c:v>
                </c:pt>
                <c:pt idx="4">
                  <c:v>0.34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50B-4960-87FB-217A5632518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≥2 classes change (Proportion)</c:v>
                </c:pt>
              </c:strCache>
            </c:strRef>
          </c:tx>
          <c:spPr>
            <a:solidFill>
              <a:srgbClr val="FA9090"/>
            </a:solidFill>
            <a:ln>
              <a:noFill/>
            </a:ln>
            <a:effectLst/>
          </c:spPr>
          <c:invertIfNegative val="0"/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ea typeface="Calibri" panose="020F0502020204030204" pitchFamily="34" charset="0"/>
                    <a:cs typeface="Calibri" panose="020F0502020204030204" pitchFamily="34" charset="0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Absent/mild fibrosis</c:v>
                </c:pt>
                <c:pt idx="1">
                  <c:v>Significant fibrosis</c:v>
                </c:pt>
                <c:pt idx="2">
                  <c:v>Severe fibrosis</c:v>
                </c:pt>
                <c:pt idx="3">
                  <c:v>Early cirrhosis</c:v>
                </c:pt>
                <c:pt idx="4">
                  <c:v>Advanced cirrhosis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4.4999999999999998E-2</c:v>
                </c:pt>
                <c:pt idx="1">
                  <c:v>5.2999999999999999E-2</c:v>
                </c:pt>
                <c:pt idx="2">
                  <c:v>0.27200000000000002</c:v>
                </c:pt>
                <c:pt idx="3">
                  <c:v>0.26800000000000002</c:v>
                </c:pt>
                <c:pt idx="4">
                  <c:v>0.107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50B-4960-87FB-217A5632518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5"/>
        <c:overlap val="100"/>
        <c:axId val="214774319"/>
        <c:axId val="214771439"/>
      </c:barChart>
      <c:catAx>
        <c:axId val="2147743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endParaRPr lang="en-US"/>
          </a:p>
        </c:txPr>
        <c:crossAx val="214771439"/>
        <c:crosses val="autoZero"/>
        <c:auto val="1"/>
        <c:lblAlgn val="ctr"/>
        <c:lblOffset val="100"/>
        <c:noMultiLvlLbl val="0"/>
      </c:catAx>
      <c:valAx>
        <c:axId val="214771439"/>
        <c:scaling>
          <c:orientation val="minMax"/>
          <c:max val="1"/>
        </c:scaling>
        <c:delete val="1"/>
        <c:axPos val="l"/>
        <c:numFmt formatCode="0.00%" sourceLinked="0"/>
        <c:majorTickMark val="none"/>
        <c:minorTickMark val="none"/>
        <c:tickLblPos val="nextTo"/>
        <c:crossAx val="2147743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0240F76-3944-4562-9588-CAF046BCB59F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DF696EFE-CD5C-47E1-B945-100A78183D31}">
      <dgm:prSet phldrT="[Text]"/>
      <dgm:spPr/>
      <dgm:t>
        <a:bodyPr/>
        <a:lstStyle/>
        <a:p>
          <a:r>
            <a:rPr lang="en-A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1.Orchestrate</a:t>
          </a:r>
          <a:endParaRPr lang="en-AU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C4C105D3-2551-4826-86AA-EFA8C28578C7}" type="parTrans" cxnId="{44A595F3-F8DB-45A0-96CD-221090E54465}">
      <dgm:prSet/>
      <dgm:spPr/>
      <dgm:t>
        <a:bodyPr/>
        <a:lstStyle/>
        <a:p>
          <a:endParaRPr lang="en-AU"/>
        </a:p>
      </dgm:t>
    </dgm:pt>
    <dgm:pt modelId="{8FF74520-7F46-4468-B088-479684552AEE}" type="sibTrans" cxnId="{44A595F3-F8DB-45A0-96CD-221090E54465}">
      <dgm:prSet/>
      <dgm:spPr/>
      <dgm:t>
        <a:bodyPr/>
        <a:lstStyle/>
        <a:p>
          <a:endParaRPr lang="en-AU"/>
        </a:p>
      </dgm:t>
    </dgm:pt>
    <dgm:pt modelId="{ACE1BFC3-558A-46D2-846A-0639CAF5D2A2}">
      <dgm:prSet/>
      <dgm:spPr/>
      <dgm:t>
        <a:bodyPr/>
        <a:lstStyle/>
        <a:p>
          <a:r>
            <a:rPr lang="en-A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2.Frame</a:t>
          </a:r>
          <a:endParaRPr lang="en-AU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gm:t>
    </dgm:pt>
    <dgm:pt modelId="{41C2DAD5-7E52-4B7E-87F4-227A5DD53572}" type="parTrans" cxnId="{840326CC-42CD-4036-B1BD-8AF8FC581A09}">
      <dgm:prSet/>
      <dgm:spPr/>
      <dgm:t>
        <a:bodyPr/>
        <a:lstStyle/>
        <a:p>
          <a:endParaRPr lang="en-AU"/>
        </a:p>
      </dgm:t>
    </dgm:pt>
    <dgm:pt modelId="{F936FFD2-BFD5-481B-802E-4DAC087CABA9}" type="sibTrans" cxnId="{840326CC-42CD-4036-B1BD-8AF8FC581A09}">
      <dgm:prSet/>
      <dgm:spPr/>
      <dgm:t>
        <a:bodyPr/>
        <a:lstStyle/>
        <a:p>
          <a:endParaRPr lang="en-AU"/>
        </a:p>
      </dgm:t>
    </dgm:pt>
    <dgm:pt modelId="{2A087146-610B-45BA-938A-4EB441DDA746}">
      <dgm:prSet/>
      <dgm:spPr/>
      <dgm:t>
        <a:bodyPr/>
        <a:lstStyle/>
        <a:p>
          <a:r>
            <a:rPr lang="en-US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3.Diagnose </a:t>
          </a:r>
        </a:p>
      </dgm:t>
    </dgm:pt>
    <dgm:pt modelId="{3019B848-4962-4202-B985-4AFD9FF718E8}" type="parTrans" cxnId="{9DF4CF49-40B3-42DC-9C2A-5265E8894E39}">
      <dgm:prSet/>
      <dgm:spPr/>
      <dgm:t>
        <a:bodyPr/>
        <a:lstStyle/>
        <a:p>
          <a:endParaRPr lang="en-AU"/>
        </a:p>
      </dgm:t>
    </dgm:pt>
    <dgm:pt modelId="{497FD748-AEE7-49E4-8122-B855D9152B1E}" type="sibTrans" cxnId="{9DF4CF49-40B3-42DC-9C2A-5265E8894E39}">
      <dgm:prSet/>
      <dgm:spPr/>
      <dgm:t>
        <a:bodyPr/>
        <a:lstStyle/>
        <a:p>
          <a:endParaRPr lang="en-AU"/>
        </a:p>
      </dgm:t>
    </dgm:pt>
    <dgm:pt modelId="{4FD45F5C-FDDA-417D-8DFA-3E86EC2CEBDF}">
      <dgm:prSet/>
      <dgm:spPr/>
      <dgm:t>
        <a:bodyPr/>
        <a:lstStyle/>
        <a:p>
          <a:r>
            <a:rPr lang="en-A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4.Anchor</a:t>
          </a:r>
        </a:p>
      </dgm:t>
    </dgm:pt>
    <dgm:pt modelId="{37340F9D-AD73-4D26-B2C3-539BA3C140FB}" type="parTrans" cxnId="{083B1E1D-1F0E-45DB-9868-86F0F9A42E34}">
      <dgm:prSet/>
      <dgm:spPr/>
      <dgm:t>
        <a:bodyPr/>
        <a:lstStyle/>
        <a:p>
          <a:endParaRPr lang="en-AU"/>
        </a:p>
      </dgm:t>
    </dgm:pt>
    <dgm:pt modelId="{DB786A83-CE4F-41A6-B79A-6C3882BD4C25}" type="sibTrans" cxnId="{083B1E1D-1F0E-45DB-9868-86F0F9A42E34}">
      <dgm:prSet/>
      <dgm:spPr/>
      <dgm:t>
        <a:bodyPr/>
        <a:lstStyle/>
        <a:p>
          <a:endParaRPr lang="en-AU"/>
        </a:p>
      </dgm:t>
    </dgm:pt>
    <dgm:pt modelId="{C98D404F-8B69-47EA-BC4E-5B818710A4D0}">
      <dgm:prSet/>
      <dgm:spPr/>
      <dgm:t>
        <a:bodyPr/>
        <a:lstStyle/>
        <a:p>
          <a:r>
            <a:rPr lang="en-AU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5.BATNA</a:t>
          </a:r>
        </a:p>
      </dgm:t>
    </dgm:pt>
    <dgm:pt modelId="{1EBB58F8-367C-4BDD-B4AD-714DA8101241}" type="parTrans" cxnId="{A55D2E27-B0E7-4AE3-9E63-7939E11CD0DC}">
      <dgm:prSet/>
      <dgm:spPr/>
      <dgm:t>
        <a:bodyPr/>
        <a:lstStyle/>
        <a:p>
          <a:endParaRPr lang="en-AU"/>
        </a:p>
      </dgm:t>
    </dgm:pt>
    <dgm:pt modelId="{D8D87188-D648-4851-A833-D28391AFFD47}" type="sibTrans" cxnId="{A55D2E27-B0E7-4AE3-9E63-7939E11CD0DC}">
      <dgm:prSet/>
      <dgm:spPr/>
      <dgm:t>
        <a:bodyPr/>
        <a:lstStyle/>
        <a:p>
          <a:endParaRPr lang="en-AU"/>
        </a:p>
      </dgm:t>
    </dgm:pt>
    <dgm:pt modelId="{0F204177-E467-4B70-A334-2DE6686AC588}" type="pres">
      <dgm:prSet presAssocID="{C0240F76-3944-4562-9588-CAF046BCB59F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F590E4-CDCE-4D23-BC10-F5B6DF87F359}" type="pres">
      <dgm:prSet presAssocID="{C0240F76-3944-4562-9588-CAF046BCB59F}" presName="wedge1" presStyleLbl="node1" presStyleIdx="0" presStyleCnt="5"/>
      <dgm:spPr/>
      <dgm:t>
        <a:bodyPr/>
        <a:lstStyle/>
        <a:p>
          <a:endParaRPr lang="en-US"/>
        </a:p>
      </dgm:t>
    </dgm:pt>
    <dgm:pt modelId="{F0949069-E78B-4D3D-ABD6-D8BB36D159FE}" type="pres">
      <dgm:prSet presAssocID="{C0240F76-3944-4562-9588-CAF046BCB59F}" presName="dummy1a" presStyleCnt="0"/>
      <dgm:spPr/>
    </dgm:pt>
    <dgm:pt modelId="{7AA4A0D9-98CD-4CA3-9A4E-D6AB672AF922}" type="pres">
      <dgm:prSet presAssocID="{C0240F76-3944-4562-9588-CAF046BCB59F}" presName="dummy1b" presStyleCnt="0"/>
      <dgm:spPr/>
    </dgm:pt>
    <dgm:pt modelId="{72C09AB1-5C87-4BAA-8762-9E16FFDDD7A3}" type="pres">
      <dgm:prSet presAssocID="{C0240F76-3944-4562-9588-CAF046BCB59F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27D5AC-BAF8-473E-8230-63353CE199B5}" type="pres">
      <dgm:prSet presAssocID="{C0240F76-3944-4562-9588-CAF046BCB59F}" presName="wedge2" presStyleLbl="node1" presStyleIdx="1" presStyleCnt="5"/>
      <dgm:spPr/>
      <dgm:t>
        <a:bodyPr/>
        <a:lstStyle/>
        <a:p>
          <a:endParaRPr lang="en-US"/>
        </a:p>
      </dgm:t>
    </dgm:pt>
    <dgm:pt modelId="{3A6DFEB3-9FB9-4D02-88C9-0AA9C3074076}" type="pres">
      <dgm:prSet presAssocID="{C0240F76-3944-4562-9588-CAF046BCB59F}" presName="dummy2a" presStyleCnt="0"/>
      <dgm:spPr/>
    </dgm:pt>
    <dgm:pt modelId="{30AE6F46-F420-49B8-8BFC-D2224613EBB4}" type="pres">
      <dgm:prSet presAssocID="{C0240F76-3944-4562-9588-CAF046BCB59F}" presName="dummy2b" presStyleCnt="0"/>
      <dgm:spPr/>
    </dgm:pt>
    <dgm:pt modelId="{D2BC0CCB-7F24-4497-BC93-E7CD8D3EC6E9}" type="pres">
      <dgm:prSet presAssocID="{C0240F76-3944-4562-9588-CAF046BCB59F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CF99363-EA52-4EA2-B980-1986208BFCF4}" type="pres">
      <dgm:prSet presAssocID="{C0240F76-3944-4562-9588-CAF046BCB59F}" presName="wedge3" presStyleLbl="node1" presStyleIdx="2" presStyleCnt="5"/>
      <dgm:spPr/>
      <dgm:t>
        <a:bodyPr/>
        <a:lstStyle/>
        <a:p>
          <a:endParaRPr lang="en-US"/>
        </a:p>
      </dgm:t>
    </dgm:pt>
    <dgm:pt modelId="{A1B1F08C-5999-41E3-9D55-1D6F3C8350BE}" type="pres">
      <dgm:prSet presAssocID="{C0240F76-3944-4562-9588-CAF046BCB59F}" presName="dummy3a" presStyleCnt="0"/>
      <dgm:spPr/>
    </dgm:pt>
    <dgm:pt modelId="{F03B430D-C9C0-4B5E-BD6E-ABC74D34930A}" type="pres">
      <dgm:prSet presAssocID="{C0240F76-3944-4562-9588-CAF046BCB59F}" presName="dummy3b" presStyleCnt="0"/>
      <dgm:spPr/>
    </dgm:pt>
    <dgm:pt modelId="{50F2521A-9494-4969-8E37-F0AACDC12405}" type="pres">
      <dgm:prSet presAssocID="{C0240F76-3944-4562-9588-CAF046BCB59F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443F167-0D0A-4DAA-9B3B-A81D6F32297E}" type="pres">
      <dgm:prSet presAssocID="{C0240F76-3944-4562-9588-CAF046BCB59F}" presName="wedge4" presStyleLbl="node1" presStyleIdx="3" presStyleCnt="5"/>
      <dgm:spPr/>
      <dgm:t>
        <a:bodyPr/>
        <a:lstStyle/>
        <a:p>
          <a:endParaRPr lang="en-US"/>
        </a:p>
      </dgm:t>
    </dgm:pt>
    <dgm:pt modelId="{E92C7B2D-D63A-4237-A052-F8A3007EE572}" type="pres">
      <dgm:prSet presAssocID="{C0240F76-3944-4562-9588-CAF046BCB59F}" presName="dummy4a" presStyleCnt="0"/>
      <dgm:spPr/>
    </dgm:pt>
    <dgm:pt modelId="{C61D6DCD-744D-429B-AA3D-8A15F0FF1733}" type="pres">
      <dgm:prSet presAssocID="{C0240F76-3944-4562-9588-CAF046BCB59F}" presName="dummy4b" presStyleCnt="0"/>
      <dgm:spPr/>
    </dgm:pt>
    <dgm:pt modelId="{C2BE87E9-93E6-4D9F-BC13-64B8499BF8FE}" type="pres">
      <dgm:prSet presAssocID="{C0240F76-3944-4562-9588-CAF046BCB59F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C6A59C-CC98-4819-A247-8742D2C1E601}" type="pres">
      <dgm:prSet presAssocID="{C0240F76-3944-4562-9588-CAF046BCB59F}" presName="wedge5" presStyleLbl="node1" presStyleIdx="4" presStyleCnt="5"/>
      <dgm:spPr/>
      <dgm:t>
        <a:bodyPr/>
        <a:lstStyle/>
        <a:p>
          <a:endParaRPr lang="en-US"/>
        </a:p>
      </dgm:t>
    </dgm:pt>
    <dgm:pt modelId="{66C963B4-DB19-4C83-B245-DDF9B8E9214A}" type="pres">
      <dgm:prSet presAssocID="{C0240F76-3944-4562-9588-CAF046BCB59F}" presName="dummy5a" presStyleCnt="0"/>
      <dgm:spPr/>
    </dgm:pt>
    <dgm:pt modelId="{39F0F70D-3921-4C5E-B1C6-6B3CF1D0A5A8}" type="pres">
      <dgm:prSet presAssocID="{C0240F76-3944-4562-9588-CAF046BCB59F}" presName="dummy5b" presStyleCnt="0"/>
      <dgm:spPr/>
    </dgm:pt>
    <dgm:pt modelId="{717E7FA4-1D58-4D50-96D1-82579B64992C}" type="pres">
      <dgm:prSet presAssocID="{C0240F76-3944-4562-9588-CAF046BCB59F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54ED52-9D87-45B4-B44D-21723A6B9A69}" type="pres">
      <dgm:prSet presAssocID="{8FF74520-7F46-4468-B088-479684552AEE}" presName="arrowWedge1" presStyleLbl="fgSibTrans2D1" presStyleIdx="0" presStyleCnt="5"/>
      <dgm:spPr/>
    </dgm:pt>
    <dgm:pt modelId="{6BCFE01C-FB91-4AD6-91EF-63D67782E0E6}" type="pres">
      <dgm:prSet presAssocID="{F936FFD2-BFD5-481B-802E-4DAC087CABA9}" presName="arrowWedge2" presStyleLbl="fgSibTrans2D1" presStyleIdx="1" presStyleCnt="5"/>
      <dgm:spPr/>
    </dgm:pt>
    <dgm:pt modelId="{2DDB2F8A-CB3A-4D01-A0E3-F0D292C74794}" type="pres">
      <dgm:prSet presAssocID="{497FD748-AEE7-49E4-8122-B855D9152B1E}" presName="arrowWedge3" presStyleLbl="fgSibTrans2D1" presStyleIdx="2" presStyleCnt="5"/>
      <dgm:spPr/>
    </dgm:pt>
    <dgm:pt modelId="{883E6FE0-CB93-49B1-BD2A-5DD7DA05EB96}" type="pres">
      <dgm:prSet presAssocID="{DB786A83-CE4F-41A6-B79A-6C3882BD4C25}" presName="arrowWedge4" presStyleLbl="fgSibTrans2D1" presStyleIdx="3" presStyleCnt="5"/>
      <dgm:spPr/>
    </dgm:pt>
    <dgm:pt modelId="{281B0A89-5DF7-478C-948A-70653C25583D}" type="pres">
      <dgm:prSet presAssocID="{D8D87188-D648-4851-A833-D28391AFFD47}" presName="arrowWedge5" presStyleLbl="fgSibTrans2D1" presStyleIdx="4" presStyleCnt="5"/>
      <dgm:spPr/>
    </dgm:pt>
  </dgm:ptLst>
  <dgm:cxnLst>
    <dgm:cxn modelId="{BE40EB6F-E514-4EE6-88B1-49668EA22C7E}" type="presOf" srcId="{4FD45F5C-FDDA-417D-8DFA-3E86EC2CEBDF}" destId="{A443F167-0D0A-4DAA-9B3B-A81D6F32297E}" srcOrd="0" destOrd="0" presId="urn:microsoft.com/office/officeart/2005/8/layout/cycle8"/>
    <dgm:cxn modelId="{083B1E1D-1F0E-45DB-9868-86F0F9A42E34}" srcId="{C0240F76-3944-4562-9588-CAF046BCB59F}" destId="{4FD45F5C-FDDA-417D-8DFA-3E86EC2CEBDF}" srcOrd="3" destOrd="0" parTransId="{37340F9D-AD73-4D26-B2C3-539BA3C140FB}" sibTransId="{DB786A83-CE4F-41A6-B79A-6C3882BD4C25}"/>
    <dgm:cxn modelId="{3CD8861E-E40D-42DC-8644-F213B0005AC1}" type="presOf" srcId="{ACE1BFC3-558A-46D2-846A-0639CAF5D2A2}" destId="{D2BC0CCB-7F24-4497-BC93-E7CD8D3EC6E9}" srcOrd="1" destOrd="0" presId="urn:microsoft.com/office/officeart/2005/8/layout/cycle8"/>
    <dgm:cxn modelId="{44A595F3-F8DB-45A0-96CD-221090E54465}" srcId="{C0240F76-3944-4562-9588-CAF046BCB59F}" destId="{DF696EFE-CD5C-47E1-B945-100A78183D31}" srcOrd="0" destOrd="0" parTransId="{C4C105D3-2551-4826-86AA-EFA8C28578C7}" sibTransId="{8FF74520-7F46-4468-B088-479684552AEE}"/>
    <dgm:cxn modelId="{3D2B73DE-114F-49C3-A8F1-B2431702875E}" type="presOf" srcId="{DF696EFE-CD5C-47E1-B945-100A78183D31}" destId="{9FF590E4-CDCE-4D23-BC10-F5B6DF87F359}" srcOrd="0" destOrd="0" presId="urn:microsoft.com/office/officeart/2005/8/layout/cycle8"/>
    <dgm:cxn modelId="{988D8B5E-C775-422D-9A0B-4D2575C2FC0A}" type="presOf" srcId="{ACE1BFC3-558A-46D2-846A-0639CAF5D2A2}" destId="{6127D5AC-BAF8-473E-8230-63353CE199B5}" srcOrd="0" destOrd="0" presId="urn:microsoft.com/office/officeart/2005/8/layout/cycle8"/>
    <dgm:cxn modelId="{9DF4CF49-40B3-42DC-9C2A-5265E8894E39}" srcId="{C0240F76-3944-4562-9588-CAF046BCB59F}" destId="{2A087146-610B-45BA-938A-4EB441DDA746}" srcOrd="2" destOrd="0" parTransId="{3019B848-4962-4202-B985-4AFD9FF718E8}" sibTransId="{497FD748-AEE7-49E4-8122-B855D9152B1E}"/>
    <dgm:cxn modelId="{5DF08D5A-18F6-41C8-819D-C3D46642BB99}" type="presOf" srcId="{2A087146-610B-45BA-938A-4EB441DDA746}" destId="{50F2521A-9494-4969-8E37-F0AACDC12405}" srcOrd="1" destOrd="0" presId="urn:microsoft.com/office/officeart/2005/8/layout/cycle8"/>
    <dgm:cxn modelId="{22042C6F-1D9C-4522-845D-6393B473E3A7}" type="presOf" srcId="{DF696EFE-CD5C-47E1-B945-100A78183D31}" destId="{72C09AB1-5C87-4BAA-8762-9E16FFDDD7A3}" srcOrd="1" destOrd="0" presId="urn:microsoft.com/office/officeart/2005/8/layout/cycle8"/>
    <dgm:cxn modelId="{B83A9BC9-630B-49A4-AA09-49C22A48FA49}" type="presOf" srcId="{4FD45F5C-FDDA-417D-8DFA-3E86EC2CEBDF}" destId="{C2BE87E9-93E6-4D9F-BC13-64B8499BF8FE}" srcOrd="1" destOrd="0" presId="urn:microsoft.com/office/officeart/2005/8/layout/cycle8"/>
    <dgm:cxn modelId="{FE7EACDE-0631-4596-8D3A-BD758129D9EF}" type="presOf" srcId="{2A087146-610B-45BA-938A-4EB441DDA746}" destId="{6CF99363-EA52-4EA2-B980-1986208BFCF4}" srcOrd="0" destOrd="0" presId="urn:microsoft.com/office/officeart/2005/8/layout/cycle8"/>
    <dgm:cxn modelId="{DC28B9EC-30F1-4D64-8BDC-224BB8245C9D}" type="presOf" srcId="{C98D404F-8B69-47EA-BC4E-5B818710A4D0}" destId="{717E7FA4-1D58-4D50-96D1-82579B64992C}" srcOrd="1" destOrd="0" presId="urn:microsoft.com/office/officeart/2005/8/layout/cycle8"/>
    <dgm:cxn modelId="{840326CC-42CD-4036-B1BD-8AF8FC581A09}" srcId="{C0240F76-3944-4562-9588-CAF046BCB59F}" destId="{ACE1BFC3-558A-46D2-846A-0639CAF5D2A2}" srcOrd="1" destOrd="0" parTransId="{41C2DAD5-7E52-4B7E-87F4-227A5DD53572}" sibTransId="{F936FFD2-BFD5-481B-802E-4DAC087CABA9}"/>
    <dgm:cxn modelId="{333630BD-E6B1-497F-9E41-7FAD5357C1CF}" type="presOf" srcId="{C0240F76-3944-4562-9588-CAF046BCB59F}" destId="{0F204177-E467-4B70-A334-2DE6686AC588}" srcOrd="0" destOrd="0" presId="urn:microsoft.com/office/officeart/2005/8/layout/cycle8"/>
    <dgm:cxn modelId="{A55D2E27-B0E7-4AE3-9E63-7939E11CD0DC}" srcId="{C0240F76-3944-4562-9588-CAF046BCB59F}" destId="{C98D404F-8B69-47EA-BC4E-5B818710A4D0}" srcOrd="4" destOrd="0" parTransId="{1EBB58F8-367C-4BDD-B4AD-714DA8101241}" sibTransId="{D8D87188-D648-4851-A833-D28391AFFD47}"/>
    <dgm:cxn modelId="{45339C06-6C1A-469E-9889-7D96DA14691C}" type="presOf" srcId="{C98D404F-8B69-47EA-BC4E-5B818710A4D0}" destId="{1AC6A59C-CC98-4819-A247-8742D2C1E601}" srcOrd="0" destOrd="0" presId="urn:microsoft.com/office/officeart/2005/8/layout/cycle8"/>
    <dgm:cxn modelId="{52442230-1C92-4EC4-A100-E1522B917E30}" type="presParOf" srcId="{0F204177-E467-4B70-A334-2DE6686AC588}" destId="{9FF590E4-CDCE-4D23-BC10-F5B6DF87F359}" srcOrd="0" destOrd="0" presId="urn:microsoft.com/office/officeart/2005/8/layout/cycle8"/>
    <dgm:cxn modelId="{2B857CE2-2583-47B3-A071-CECABC3372FB}" type="presParOf" srcId="{0F204177-E467-4B70-A334-2DE6686AC588}" destId="{F0949069-E78B-4D3D-ABD6-D8BB36D159FE}" srcOrd="1" destOrd="0" presId="urn:microsoft.com/office/officeart/2005/8/layout/cycle8"/>
    <dgm:cxn modelId="{8887874F-023C-43A7-8143-501CE10B40E5}" type="presParOf" srcId="{0F204177-E467-4B70-A334-2DE6686AC588}" destId="{7AA4A0D9-98CD-4CA3-9A4E-D6AB672AF922}" srcOrd="2" destOrd="0" presId="urn:microsoft.com/office/officeart/2005/8/layout/cycle8"/>
    <dgm:cxn modelId="{8C74478C-B016-41E9-B6EB-76B570B62CA3}" type="presParOf" srcId="{0F204177-E467-4B70-A334-2DE6686AC588}" destId="{72C09AB1-5C87-4BAA-8762-9E16FFDDD7A3}" srcOrd="3" destOrd="0" presId="urn:microsoft.com/office/officeart/2005/8/layout/cycle8"/>
    <dgm:cxn modelId="{897A3FE4-283F-4054-AEB6-186EC44E4D45}" type="presParOf" srcId="{0F204177-E467-4B70-A334-2DE6686AC588}" destId="{6127D5AC-BAF8-473E-8230-63353CE199B5}" srcOrd="4" destOrd="0" presId="urn:microsoft.com/office/officeart/2005/8/layout/cycle8"/>
    <dgm:cxn modelId="{EF2B2797-12AA-4A50-834B-6483CFFEC631}" type="presParOf" srcId="{0F204177-E467-4B70-A334-2DE6686AC588}" destId="{3A6DFEB3-9FB9-4D02-88C9-0AA9C3074076}" srcOrd="5" destOrd="0" presId="urn:microsoft.com/office/officeart/2005/8/layout/cycle8"/>
    <dgm:cxn modelId="{26331954-6F98-4C32-8191-8456004AF6B2}" type="presParOf" srcId="{0F204177-E467-4B70-A334-2DE6686AC588}" destId="{30AE6F46-F420-49B8-8BFC-D2224613EBB4}" srcOrd="6" destOrd="0" presId="urn:microsoft.com/office/officeart/2005/8/layout/cycle8"/>
    <dgm:cxn modelId="{90DFC1DA-A0A2-4962-95D4-2B0E0062E5C9}" type="presParOf" srcId="{0F204177-E467-4B70-A334-2DE6686AC588}" destId="{D2BC0CCB-7F24-4497-BC93-E7CD8D3EC6E9}" srcOrd="7" destOrd="0" presId="urn:microsoft.com/office/officeart/2005/8/layout/cycle8"/>
    <dgm:cxn modelId="{DA08B12C-8CEF-43A8-A2C9-9028B30FC09E}" type="presParOf" srcId="{0F204177-E467-4B70-A334-2DE6686AC588}" destId="{6CF99363-EA52-4EA2-B980-1986208BFCF4}" srcOrd="8" destOrd="0" presId="urn:microsoft.com/office/officeart/2005/8/layout/cycle8"/>
    <dgm:cxn modelId="{5F303E68-E2B1-458E-A054-1734AE1C5D38}" type="presParOf" srcId="{0F204177-E467-4B70-A334-2DE6686AC588}" destId="{A1B1F08C-5999-41E3-9D55-1D6F3C8350BE}" srcOrd="9" destOrd="0" presId="urn:microsoft.com/office/officeart/2005/8/layout/cycle8"/>
    <dgm:cxn modelId="{09263D54-BC30-4543-BBCC-CF55CAFB6EF9}" type="presParOf" srcId="{0F204177-E467-4B70-A334-2DE6686AC588}" destId="{F03B430D-C9C0-4B5E-BD6E-ABC74D34930A}" srcOrd="10" destOrd="0" presId="urn:microsoft.com/office/officeart/2005/8/layout/cycle8"/>
    <dgm:cxn modelId="{0F779B95-4AB4-48DC-98B3-82775F0F4B21}" type="presParOf" srcId="{0F204177-E467-4B70-A334-2DE6686AC588}" destId="{50F2521A-9494-4969-8E37-F0AACDC12405}" srcOrd="11" destOrd="0" presId="urn:microsoft.com/office/officeart/2005/8/layout/cycle8"/>
    <dgm:cxn modelId="{7E0834FE-BCAC-402D-AB79-A2049EAC1F66}" type="presParOf" srcId="{0F204177-E467-4B70-A334-2DE6686AC588}" destId="{A443F167-0D0A-4DAA-9B3B-A81D6F32297E}" srcOrd="12" destOrd="0" presId="urn:microsoft.com/office/officeart/2005/8/layout/cycle8"/>
    <dgm:cxn modelId="{1969391B-3C42-4C40-B679-2E3BA7E4E64C}" type="presParOf" srcId="{0F204177-E467-4B70-A334-2DE6686AC588}" destId="{E92C7B2D-D63A-4237-A052-F8A3007EE572}" srcOrd="13" destOrd="0" presId="urn:microsoft.com/office/officeart/2005/8/layout/cycle8"/>
    <dgm:cxn modelId="{0DD68492-46A9-4642-901F-320639F0651A}" type="presParOf" srcId="{0F204177-E467-4B70-A334-2DE6686AC588}" destId="{C61D6DCD-744D-429B-AA3D-8A15F0FF1733}" srcOrd="14" destOrd="0" presId="urn:microsoft.com/office/officeart/2005/8/layout/cycle8"/>
    <dgm:cxn modelId="{453909DA-CF34-4CDD-95EE-3E979DA0235F}" type="presParOf" srcId="{0F204177-E467-4B70-A334-2DE6686AC588}" destId="{C2BE87E9-93E6-4D9F-BC13-64B8499BF8FE}" srcOrd="15" destOrd="0" presId="urn:microsoft.com/office/officeart/2005/8/layout/cycle8"/>
    <dgm:cxn modelId="{53EB56AF-3A65-4348-BFF0-8FCD630B7AE1}" type="presParOf" srcId="{0F204177-E467-4B70-A334-2DE6686AC588}" destId="{1AC6A59C-CC98-4819-A247-8742D2C1E601}" srcOrd="16" destOrd="0" presId="urn:microsoft.com/office/officeart/2005/8/layout/cycle8"/>
    <dgm:cxn modelId="{11D60B5F-494D-4914-8575-C5E3E4D54E48}" type="presParOf" srcId="{0F204177-E467-4B70-A334-2DE6686AC588}" destId="{66C963B4-DB19-4C83-B245-DDF9B8E9214A}" srcOrd="17" destOrd="0" presId="urn:microsoft.com/office/officeart/2005/8/layout/cycle8"/>
    <dgm:cxn modelId="{B84AE826-368A-4A12-9357-B8142931ABF2}" type="presParOf" srcId="{0F204177-E467-4B70-A334-2DE6686AC588}" destId="{39F0F70D-3921-4C5E-B1C6-6B3CF1D0A5A8}" srcOrd="18" destOrd="0" presId="urn:microsoft.com/office/officeart/2005/8/layout/cycle8"/>
    <dgm:cxn modelId="{5EEA08CC-7A1B-4914-AC87-262491F7CDE1}" type="presParOf" srcId="{0F204177-E467-4B70-A334-2DE6686AC588}" destId="{717E7FA4-1D58-4D50-96D1-82579B64992C}" srcOrd="19" destOrd="0" presId="urn:microsoft.com/office/officeart/2005/8/layout/cycle8"/>
    <dgm:cxn modelId="{F4CADC0D-2E7A-41AC-9279-7E959C1A60B8}" type="presParOf" srcId="{0F204177-E467-4B70-A334-2DE6686AC588}" destId="{BF54ED52-9D87-45B4-B44D-21723A6B9A69}" srcOrd="20" destOrd="0" presId="urn:microsoft.com/office/officeart/2005/8/layout/cycle8"/>
    <dgm:cxn modelId="{BC584488-E0D7-4BC4-954A-31FBA603DF9B}" type="presParOf" srcId="{0F204177-E467-4B70-A334-2DE6686AC588}" destId="{6BCFE01C-FB91-4AD6-91EF-63D67782E0E6}" srcOrd="21" destOrd="0" presId="urn:microsoft.com/office/officeart/2005/8/layout/cycle8"/>
    <dgm:cxn modelId="{6137A59C-1B60-4DD6-A113-2DE9B0E80910}" type="presParOf" srcId="{0F204177-E467-4B70-A334-2DE6686AC588}" destId="{2DDB2F8A-CB3A-4D01-A0E3-F0D292C74794}" srcOrd="22" destOrd="0" presId="urn:microsoft.com/office/officeart/2005/8/layout/cycle8"/>
    <dgm:cxn modelId="{1FA09ABA-7EB9-42CD-8C3B-449E3B11EBB1}" type="presParOf" srcId="{0F204177-E467-4B70-A334-2DE6686AC588}" destId="{883E6FE0-CB93-49B1-BD2A-5DD7DA05EB96}" srcOrd="23" destOrd="0" presId="urn:microsoft.com/office/officeart/2005/8/layout/cycle8"/>
    <dgm:cxn modelId="{6FE86E79-F5F9-40AF-80D1-3E4325B875A0}" type="presParOf" srcId="{0F204177-E467-4B70-A334-2DE6686AC588}" destId="{281B0A89-5DF7-478C-948A-70653C25583D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FF590E4-CDCE-4D23-BC10-F5B6DF87F359}">
      <dsp:nvSpPr>
        <dsp:cNvPr id="0" name=""/>
        <dsp:cNvSpPr/>
      </dsp:nvSpPr>
      <dsp:spPr>
        <a:xfrm>
          <a:off x="3398979" y="360833"/>
          <a:ext cx="4896612" cy="4896612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1.Orchestrate</a:t>
          </a:r>
          <a:endParaRPr lang="en-AU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5953379" y="1183930"/>
        <a:ext cx="1573911" cy="1049274"/>
      </dsp:txXfrm>
    </dsp:sp>
    <dsp:sp modelId="{6127D5AC-BAF8-473E-8230-63353CE199B5}">
      <dsp:nvSpPr>
        <dsp:cNvPr id="0" name=""/>
        <dsp:cNvSpPr/>
      </dsp:nvSpPr>
      <dsp:spPr>
        <a:xfrm>
          <a:off x="3440950" y="491409"/>
          <a:ext cx="4896612" cy="4896612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2.Frame</a:t>
          </a:r>
          <a:endParaRPr lang="en-AU" sz="2100" kern="1200" dirty="0"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</a:endParaRPr>
        </a:p>
      </dsp:txBody>
      <dsp:txXfrm>
        <a:off x="6594602" y="2728695"/>
        <a:ext cx="1457325" cy="1165860"/>
      </dsp:txXfrm>
    </dsp:sp>
    <dsp:sp modelId="{6CF99363-EA52-4EA2-B980-1986208BFCF4}">
      <dsp:nvSpPr>
        <dsp:cNvPr id="0" name=""/>
        <dsp:cNvSpPr/>
      </dsp:nvSpPr>
      <dsp:spPr>
        <a:xfrm>
          <a:off x="3330194" y="571854"/>
          <a:ext cx="4896612" cy="4896612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3.Diagnose </a:t>
          </a:r>
        </a:p>
      </dsp:txBody>
      <dsp:txXfrm>
        <a:off x="5078984" y="4011141"/>
        <a:ext cx="1399032" cy="1282446"/>
      </dsp:txXfrm>
    </dsp:sp>
    <dsp:sp modelId="{A443F167-0D0A-4DAA-9B3B-A81D6F32297E}">
      <dsp:nvSpPr>
        <dsp:cNvPr id="0" name=""/>
        <dsp:cNvSpPr/>
      </dsp:nvSpPr>
      <dsp:spPr>
        <a:xfrm>
          <a:off x="3219437" y="491409"/>
          <a:ext cx="4896612" cy="4896612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4.Anchor</a:t>
          </a:r>
        </a:p>
      </dsp:txBody>
      <dsp:txXfrm>
        <a:off x="3505073" y="2728695"/>
        <a:ext cx="1457325" cy="1165860"/>
      </dsp:txXfrm>
    </dsp:sp>
    <dsp:sp modelId="{1AC6A59C-CC98-4819-A247-8742D2C1E601}">
      <dsp:nvSpPr>
        <dsp:cNvPr id="0" name=""/>
        <dsp:cNvSpPr/>
      </dsp:nvSpPr>
      <dsp:spPr>
        <a:xfrm>
          <a:off x="3261408" y="360833"/>
          <a:ext cx="4896612" cy="4896612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AU" sz="2100" b="1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5.BATNA</a:t>
          </a:r>
        </a:p>
      </dsp:txBody>
      <dsp:txXfrm>
        <a:off x="4029710" y="1183930"/>
        <a:ext cx="1573911" cy="1049274"/>
      </dsp:txXfrm>
    </dsp:sp>
    <dsp:sp modelId="{BF54ED52-9D87-45B4-B44D-21723A6B9A69}">
      <dsp:nvSpPr>
        <dsp:cNvPr id="0" name=""/>
        <dsp:cNvSpPr/>
      </dsp:nvSpPr>
      <dsp:spPr>
        <a:xfrm>
          <a:off x="3095625" y="57710"/>
          <a:ext cx="5502859" cy="5502859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FE01C-FB91-4AD6-91EF-63D67782E0E6}">
      <dsp:nvSpPr>
        <dsp:cNvPr id="0" name=""/>
        <dsp:cNvSpPr/>
      </dsp:nvSpPr>
      <dsp:spPr>
        <a:xfrm>
          <a:off x="3138165" y="188243"/>
          <a:ext cx="5502859" cy="5502859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DB2F8A-CB3A-4D01-A0E3-F0D292C74794}">
      <dsp:nvSpPr>
        <dsp:cNvPr id="0" name=""/>
        <dsp:cNvSpPr/>
      </dsp:nvSpPr>
      <dsp:spPr>
        <a:xfrm>
          <a:off x="3027070" y="268933"/>
          <a:ext cx="5502859" cy="5502859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E6FE0-CB93-49B1-BD2A-5DD7DA05EB96}">
      <dsp:nvSpPr>
        <dsp:cNvPr id="0" name=""/>
        <dsp:cNvSpPr/>
      </dsp:nvSpPr>
      <dsp:spPr>
        <a:xfrm>
          <a:off x="2915975" y="188243"/>
          <a:ext cx="5502859" cy="5502859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1B0A89-5DF7-478C-948A-70653C25583D}">
      <dsp:nvSpPr>
        <dsp:cNvPr id="0" name=""/>
        <dsp:cNvSpPr/>
      </dsp:nvSpPr>
      <dsp:spPr>
        <a:xfrm>
          <a:off x="2958515" y="57710"/>
          <a:ext cx="5502859" cy="5502859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D298B-97D4-4F9C-9C77-551E5C5DA76D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4D5551-F78E-4E61-9D35-27E069A7DC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6322550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b="1" dirty="0"/>
              <a:t>Orchestrate (who, where and how)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D9DD0-87EC-43B1-A1AB-848190F2800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70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355B-333F-46A2-8A15-54A8942CF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9149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Lifestyle intervention reduces statistical separation between</a:t>
            </a:r>
            <a:r>
              <a:rPr lang="en-US" baseline="0" dirty="0" smtClean="0"/>
              <a:t> placebo and intervention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5551-F78E-4E61-9D35-27E069A7DC73}" type="slidenum">
              <a:rPr lang="en-AU" smtClean="0"/>
              <a:t>7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5234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5551-F78E-4E61-9D35-27E069A7DC73}" type="slidenum">
              <a:rPr lang="en-AU" smtClean="0"/>
              <a:t>14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26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4065F4-4A55-5CA2-6C78-CC4D1605A4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>
            <a:extLst>
              <a:ext uri="{FF2B5EF4-FFF2-40B4-BE49-F238E27FC236}">
                <a16:creationId xmlns:a16="http://schemas.microsoft.com/office/drawing/2014/main" id="{50CC148C-F779-5192-3E4E-42F625AA87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>
            <a:extLst>
              <a:ext uri="{FF2B5EF4-FFF2-40B4-BE49-F238E27FC236}">
                <a16:creationId xmlns:a16="http://schemas.microsoft.com/office/drawing/2014/main" id="{87254C84-6BAB-ADF2-6560-8F84356A4A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C5B05D-41E7-DE92-50DF-68A5161F3C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BD9BA-8ADC-314B-AD82-D42906CC2705}" type="slidenum">
              <a:rPr kumimoji="0" lang="en-GB" altLang="nl-BE" sz="2400" b="0" i="0" u="none" strike="noStrike" kern="1200" cap="none" spc="0" normalizeH="0" baseline="-2500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altLang="nl-BE" sz="2400" b="0" i="0" u="none" strike="noStrike" kern="1200" cap="none" spc="0" normalizeH="0" baseline="-2500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750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251DD1-5B41-417C-9212-5BE5324A949F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592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BD9DD0-87EC-43B1-A1AB-848190F2800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500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4D5551-F78E-4E61-9D35-27E069A7DC73}" type="slidenum">
              <a:rPr lang="en-AU" smtClean="0"/>
              <a:t>21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34685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355B-333F-46A2-8A15-54A8942CF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8923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6355B-333F-46A2-8A15-54A8942CF6E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7903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F55C-03BA-CC00-1F43-64D371E9E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C166FF-035D-97AE-0E9D-41E0C6227E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A1EF4-BEE9-3BA0-1AB2-411A86565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797470-C26D-0815-0240-088D85FCF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0397CF-C758-57ED-E920-A229AC572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4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9BEF2-ED07-C677-94DB-064900482B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9C1A18-2E3C-E355-3596-42274CC40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EB52C-D1B0-2FDF-93A2-4ECDD9EDB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D9F9A-FA7A-816E-504C-74921BDD7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EEC575-A04C-D388-5439-7C5F7626D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85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C7F72A-F2C1-539C-D9C6-0719C2CE5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B6D999-D4DA-AD8E-E80E-C1ED909A1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547019-F2B4-FA98-4300-3D1089974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C9542B-D080-B480-D57E-426B264DE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D0985-1996-0944-0F6A-C1E3C345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69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898642" y="2806714"/>
            <a:ext cx="2369854" cy="4222631"/>
          </a:xfrm>
        </p:spPr>
        <p:txBody>
          <a:bodyPr lIns="0" tIns="0" rIns="0" bIns="0"/>
          <a:lstStyle>
            <a:lvl1pPr>
              <a:defRPr sz="5488" b="0" i="0">
                <a:solidFill>
                  <a:schemeClr val="bg1"/>
                </a:solidFill>
                <a:latin typeface="Cambria"/>
                <a:cs typeface="Cambria"/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5FCFA-5952-420B-BA57-9C8D56AC1CA6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02CD3-E1BD-42FD-8B4F-A079881A1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290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A197-D369-276B-9FD9-679F99C46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282BF-5C57-ED22-64F5-C06397BCA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31BA-E2BE-C5EA-B23C-CFFE3AB5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88086-66E9-C800-2014-D4CD658D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92B81-1C3F-BBB4-4680-9B2ADBC4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562526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4DF7-AFD8-B53B-449B-41428B68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3965-289D-CA7A-9199-BBCBA97A6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1FABA-109C-7320-4F13-FDED9206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A0AD9-194C-98C7-3092-CE7164E3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7373-7CC9-DCEE-1424-871F0C82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710069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DADE-CB17-2693-98D4-E4BEDE80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EBB45-23EC-78F2-3089-666C6A091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E15D0-2A1D-71C5-5405-D41ACDB9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FAB39-CB91-74B5-13F4-52C5F018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B2E8D-E86E-40BC-139D-3E7BAE43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8833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285F-38C7-A240-CCF3-0C21A7DC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BD77-73DF-2F1A-7C03-E06735C09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0F249-61D3-A910-B42E-9EF7BFC0F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A42E9-87E4-113E-33AC-337BA82B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210D4-7D6D-02A6-0DAA-76373340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86B57-56F6-F87A-2BA1-BDAF2F79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415194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585D-EFC8-FAC7-53A9-84B8AB2C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833F-8D43-7F5D-7A15-4EE2C9A52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FA2BD-6093-C1CA-FB8F-08A03F16C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06081-2BE3-6E8E-A536-92A556BC9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F47E6-542B-6BE0-ACA0-520896A17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D5A62-4899-975F-3818-CF97E6B6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EAEFD-1509-9E20-D555-449904B7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348035-4647-F262-8301-9B49D699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5922328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6FB8-0052-5A2B-D294-913F1720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DFE35-5C58-A2F7-E09B-84713697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E697E-88DC-EBA8-620C-76D6DF92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3C80C-9CEF-7EDA-0F33-17D3F4B9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3610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F75A5-B5DC-D93F-29A9-C8A212F0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40FD3-1A1D-38B7-1C92-E720BDF9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AAEA6-2757-EE8A-E137-5C280051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50131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16D8E-16AE-1599-F477-F4876E3F0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41AD2-7180-A2C0-CB30-C31596BE67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0B9113-9914-AFF2-8D11-AFF909F97F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8511FC-8A07-B0FA-19CE-36222599A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9CB995-2259-065E-920E-CC5C5245C8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718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F9748-DE6F-D2E7-BC74-F0615D59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1000-F75D-7C7F-4FC5-374E90E4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64725-5B05-3B44-F588-ED97A819F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81D4B-A8FE-5EAA-05AE-79200D57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FF885-F796-1B44-4E88-6EDCA875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E308E-136A-F2A1-AA7E-A86806B8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88913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DA3D-41F8-4522-9407-DE0B9A81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74903-27EF-8470-4360-CE8A7AF0A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279A3-9982-74F8-D965-B98D876AF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8A495-218E-1A0A-2EAE-B9994A9D2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A6F1D-4F63-8FC2-E87D-74C4C8F6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5F89-C06C-B3AD-EE63-50F4C9FF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218779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D9E2-BE34-EDBC-8F02-C56BA700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4B651-3D62-C1CC-9D51-FEC3B3CCE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1805-2D60-A9E7-B012-E545F91E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6142-9AB7-9B77-CF84-C18418CE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6488-4C02-1E8F-2B94-FB02212B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466858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A4F11-7A3D-95AC-50ED-382EEBAC5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4FD25-6A61-5118-EEC6-158C3CE85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A4F5F-8FDA-E85F-9930-3CD6013C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0A3C6-1A59-51FA-B850-A8ACB7A3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5860-E588-5F41-1C2B-664FF2D3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5662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8DA197-D369-276B-9FD9-679F99C466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E282BF-5C57-ED22-64F5-C06397BCAE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631BA-E2BE-C5EA-B23C-CFFE3AB54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288086-66E9-C800-2014-D4CD658DBB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692B81-1C3F-BBB4-4680-9B2ADBC4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9470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C4DF7-AFD8-B53B-449B-41428B68B8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E3965-289D-CA7A-9199-BBCBA97A66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51FABA-109C-7320-4F13-FDED9206A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1A0AD9-194C-98C7-3092-CE7164E368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B7373-7CC9-DCEE-1424-871F0C828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063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8EDADE-CB17-2693-98D4-E4BEDE80E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BEBB45-23EC-78F2-3089-666C6A0915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AE15D0-2A1D-71C5-5405-D41ACDB9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FAB39-CB91-74B5-13F4-52C5F0182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B2E8D-E86E-40BC-139D-3E7BAE437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5828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C285F-38C7-A240-CCF3-0C21A7DCA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11BD77-73DF-2F1A-7C03-E06735C091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50F249-61D3-A910-B42E-9EF7BFC0F2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DA42E9-87E4-113E-33AC-337BA82BC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210D4-7D6D-02A6-0DAA-76373340D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86B57-56F6-F87A-2BA1-BDAF2F79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20138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2585D-EFC8-FAC7-53A9-84B8AB2C5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56833F-8D43-7F5D-7A15-4EE2C9A52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FFA2BD-6093-C1CA-FB8F-08A03F16CF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D706081-2BE3-6E8E-A536-92A556BC97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43F47E6-542B-6BE0-ACA0-520896A174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D5A62-4899-975F-3818-CF97E6B64D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F6EAEFD-1509-9E20-D555-449904B75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348035-4647-F262-8301-9B49D699C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1260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786FB8-0052-5A2B-D294-913F17205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FDFE35-5C58-A2F7-E09B-84713697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E697E-88DC-EBA8-620C-76D6DF920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3C80C-9CEF-7EDA-0F33-17D3F4B99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189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342E-1396-9C78-3F74-9B0B353ED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A76DA7-3369-E655-1670-E0184D0F5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0166E-B4D7-7544-6FC3-209BAD997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5124D9-3837-600D-ABB6-840BC5A2F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B8006-A723-5138-C3F7-9C96B1692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347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2FF75A5-B5DC-D93F-29A9-C8A212F02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DD40FD3-1A1D-38B7-1C92-E720BDF9B9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AAEA6-2757-EE8A-E137-5C2800510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1476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F9748-DE6F-D2E7-BC74-F0615D599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D1000-F75D-7C7F-4FC5-374E90E44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164725-5B05-3B44-F588-ED97A819F0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D81D4B-A8FE-5EAA-05AE-79200D578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7FF885-F796-1B44-4E88-6EDCA875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2E308E-136A-F2A1-AA7E-A86806B85E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410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CDA3D-41F8-4522-9407-DE0B9A81D2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D74903-27EF-8470-4360-CE8A7AF0A6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5279A3-9982-74F8-D965-B98D876AF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18A495-218E-1A0A-2EAE-B9994A9D2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3A6F1D-4F63-8FC2-E87D-74C4C8F6A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1A5F89-C06C-B3AD-EE63-50F4C9FF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790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5D9E2-BE34-EDBC-8F02-C56BA700A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B4B651-3D62-C1CC-9D51-FEC3B3CCE2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321805-2D60-A9E7-B012-E545F91E2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6142-9AB7-9B77-CF84-C18418CE5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6488-4C02-1E8F-2B94-FB02212B67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878042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32A4F11-7A3D-95AC-50ED-382EEBAC5F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E4FD25-6A61-5118-EEC6-158C3CE85F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4A4F5F-8FDA-E85F-9930-3CD6013C6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10A3C6-1A59-51FA-B850-A8ACB7A3F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B5860-E588-5F41-1C2B-664FF2D30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10937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059497-BD50-6925-67C3-1996BD2CD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BEE706-22FF-F1EB-9104-20C7DA41A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1BFAFD-DEF2-B138-2023-3AF05ABD79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2B7624-59DB-DDF4-B544-FADFEF1A7A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17B36-3DED-6842-239D-46C53C319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21824-FE4E-2F3C-22F3-88A57DCEC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163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482878-C9F5-4FA1-E801-AD773C6AF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32E1A5-FC2A-5F1D-9C22-70028DE2E7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F32C0-9206-7FE5-7A62-41BACD274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E13766-D8C4-9EF0-49D1-07036F40A1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180A0B-1015-5C99-BFFC-D96D9FD692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FE251E4-3660-0762-3F2E-15362780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8E71E9-0DD8-4084-CA7A-DA4350B90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AD2B67-388C-780D-EBE8-8AA048712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14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30B45-7DC7-6924-C3C4-DF2240B7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67212-161D-5329-698F-C6517115D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B18C9A-4836-BAC3-5FF3-B0E4FE27F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0BE9F2-42DC-071E-05E7-74BF755B1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241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E95DCC-711F-C048-8C5E-23F106A4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38365-8944-43E2-5B17-595260FE8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10E3AF-BF62-3F75-A18C-C12612CF3F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680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B309-5C05-142D-E8F1-27BF916BBB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468093-4442-B719-CEE7-ABF57AB95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A9131D-88EE-7AE2-9F28-7D681D9396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2ADF23-478E-24D8-7DCA-464581C03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5BE018-BC54-9803-3847-6BB6783F4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078F13-3AB0-9189-D2D3-A92DBD5D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0859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EE85F3-8666-5783-F329-0391051CC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23DCC90-DBE5-62CE-E0CD-6B7A32760B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9757D0-B802-7C9A-79AE-453009CBE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9A3C47-B5B7-6737-7895-5B15CD6D5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2CD941-00EE-E6A7-133D-BA03DB52E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63F5F-6B43-97B6-4B59-F3EB67C2A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32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hyperlink" Target="https://www.dr-khathlan.com/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hyperlink" Target="https://www.dr-khathla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tx1"/>
            </a:gs>
            <a:gs pos="64000">
              <a:schemeClr val="tx1">
                <a:lumMod val="85000"/>
                <a:lumOff val="15000"/>
              </a:schemeClr>
            </a:gs>
            <a:gs pos="83000">
              <a:schemeClr val="accent1">
                <a:lumMod val="75000"/>
              </a:schemeClr>
            </a:gs>
            <a:gs pos="100000">
              <a:schemeClr val="tx2">
                <a:lumMod val="75000"/>
                <a:lumOff val="2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C0E261-E896-4A9E-FCA4-B46E66BC66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713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BF0556-50B6-F49C-EA0C-024F4F9F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43A7A4-89B4-F109-ABE5-9DB1615334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1A5E63-B50F-4A94-AE2B-D933962E8EF9}" type="datetimeFigureOut">
              <a:rPr lang="en-US" smtClean="0"/>
              <a:t>13/11/2025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2C93DC-554A-6893-634A-DF2B00C51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7A2290-3963-BA8B-20BB-34FD92303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00CF3EB-D889-4BD2-9DBF-190346C5A98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D42D26DF-36E8-6095-6D3D-93FED4E05AC1}"/>
              </a:ext>
            </a:extLst>
          </p:cNvPr>
          <p:cNvSpPr/>
          <p:nvPr userDrawn="1"/>
        </p:nvSpPr>
        <p:spPr>
          <a:xfrm>
            <a:off x="10934479" y="0"/>
            <a:ext cx="1257521" cy="1259456"/>
          </a:xfrm>
          <a:prstGeom prst="ellipse">
            <a:avLst/>
          </a:prstGeom>
          <a:blipFill dpi="0" rotWithShape="1">
            <a:blip r:embed="rId14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49F2A9-25F0-81C3-F135-E2C3F4678EE3}"/>
              </a:ext>
            </a:extLst>
          </p:cNvPr>
          <p:cNvSpPr txBox="1"/>
          <p:nvPr userDrawn="1"/>
        </p:nvSpPr>
        <p:spPr>
          <a:xfrm>
            <a:off x="8680331" y="6400412"/>
            <a:ext cx="336388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solidFill>
                  <a:srgbClr val="FEFCBA"/>
                </a:solidFill>
              </a:rPr>
              <a:t>https://www.dr-khathlan.com/</a:t>
            </a:r>
          </a:p>
        </p:txBody>
      </p:sp>
    </p:spTree>
    <p:extLst>
      <p:ext uri="{BB962C8B-B14F-4D97-AF65-F5344CB8AC3E}">
        <p14:creationId xmlns:p14="http://schemas.microsoft.com/office/powerpoint/2010/main" val="2075509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0">
              <a:schemeClr val="bg1"/>
            </a:gs>
            <a:gs pos="87000">
              <a:schemeClr val="bg1"/>
            </a:gs>
            <a:gs pos="90000">
              <a:schemeClr val="bg1">
                <a:lumMod val="95000"/>
              </a:schemeClr>
            </a:gs>
            <a:gs pos="100000">
              <a:schemeClr val="tx2">
                <a:lumMod val="25000"/>
                <a:lumOff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EA27C-603C-EEB9-B67B-55AC096A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44C9B-F4D0-A376-BEF2-7AE8DE45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D3100-5466-F3E1-413F-6C93F5245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AAB787-4A48-4225-9239-B68CB3A3AE92}" type="datetimeFigureOut">
              <a:rPr lang="en-AU" smtClean="0"/>
              <a:t>13/11/2025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FBA35-789C-E573-47DE-ECF2A0990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B34C7-D6C1-0DE7-2462-168536EAC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A3AA9F8-47D6-4EAD-9BA7-32466AD2F6B2}" type="slidenum">
              <a:rPr lang="en-AU" smtClean="0"/>
              <a:t>‹#›</a:t>
            </a:fld>
            <a:endParaRPr lang="en-AU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CDB350-361B-D02C-778F-7FB7754AAD89}"/>
              </a:ext>
            </a:extLst>
          </p:cNvPr>
          <p:cNvSpPr/>
          <p:nvPr userDrawn="1"/>
        </p:nvSpPr>
        <p:spPr>
          <a:xfrm>
            <a:off x="10934479" y="0"/>
            <a:ext cx="1257521" cy="1259456"/>
          </a:xfrm>
          <a:prstGeom prst="ellipse">
            <a:avLst/>
          </a:prstGeom>
          <a:blipFill dpi="0" rotWithShape="1">
            <a:blip r:embed="rId13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A7F8F-14F4-3B77-7373-455B11F470B3}"/>
              </a:ext>
            </a:extLst>
          </p:cNvPr>
          <p:cNvSpPr txBox="1"/>
          <p:nvPr userDrawn="1"/>
        </p:nvSpPr>
        <p:spPr>
          <a:xfrm>
            <a:off x="8680331" y="6400412"/>
            <a:ext cx="329923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AU" sz="1200" dirty="0">
                <a:hlinkClick r:id="rId14"/>
              </a:rPr>
              <a:t>https://www.dr-khathlan.com/</a:t>
            </a:r>
            <a:endParaRPr lang="en-AU" sz="1200" dirty="0"/>
          </a:p>
        </p:txBody>
      </p:sp>
    </p:spTree>
    <p:extLst>
      <p:ext uri="{BB962C8B-B14F-4D97-AF65-F5344CB8AC3E}">
        <p14:creationId xmlns:p14="http://schemas.microsoft.com/office/powerpoint/2010/main" val="3984979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 shadeToTitle="1">
        <a:gradFill flip="none" rotWithShape="1">
          <a:gsLst>
            <a:gs pos="0">
              <a:schemeClr val="bg1"/>
            </a:gs>
            <a:gs pos="87000">
              <a:schemeClr val="bg1"/>
            </a:gs>
            <a:gs pos="90000">
              <a:schemeClr val="bg1">
                <a:lumMod val="95000"/>
              </a:schemeClr>
            </a:gs>
            <a:gs pos="100000">
              <a:schemeClr val="tx2">
                <a:lumMod val="25000"/>
                <a:lumOff val="75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4EA27C-603C-EEB9-B67B-55AC096AE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44C9B-F4D0-A376-BEF2-7AE8DE455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ED3100-5466-F3E1-413F-6C93F5245F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AAB787-4A48-4225-9239-B68CB3A3AE92}" type="datetimeFigureOut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13/11/2025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3FBA35-789C-E573-47DE-ECF2A099030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FB34C7-D6C1-0DE7-2462-168536EAC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AA9F8-47D6-4EAD-9BA7-32466AD2F6B2}" type="slidenum">
              <a:rPr kumimoji="0" lang="en-A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A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BCDB350-361B-D02C-778F-7FB7754AAD89}"/>
              </a:ext>
            </a:extLst>
          </p:cNvPr>
          <p:cNvSpPr/>
          <p:nvPr userDrawn="1"/>
        </p:nvSpPr>
        <p:spPr>
          <a:xfrm>
            <a:off x="10934479" y="0"/>
            <a:ext cx="1257521" cy="1259456"/>
          </a:xfrm>
          <a:prstGeom prst="ellipse">
            <a:avLst/>
          </a:prstGeom>
          <a:blipFill dpi="0" rotWithShape="1">
            <a:blip r:embed="rId13" cstate="email">
              <a:alphaModFix amt="3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3A7F8F-14F4-3B77-7373-455B11F470B3}"/>
              </a:ext>
            </a:extLst>
          </p:cNvPr>
          <p:cNvSpPr txBox="1"/>
          <p:nvPr userDrawn="1"/>
        </p:nvSpPr>
        <p:spPr>
          <a:xfrm>
            <a:off x="8680331" y="6400412"/>
            <a:ext cx="256851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14"/>
              </a:rPr>
              <a:t>https://www.dr-khathlan.com/</a:t>
            </a:r>
            <a:endParaRPr kumimoji="0" lang="en-A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536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lww.com/sjga/toc/2024/30050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3.tiff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2ED7F-6F8E-6D02-51F0-6E3101FFCF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5724" y="1960563"/>
            <a:ext cx="10377996" cy="2460518"/>
          </a:xfrm>
          <a:effectLst>
            <a:glow rad="139700">
              <a:srgbClr val="D8C245"/>
            </a:glow>
          </a:effectLst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D8C24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Art of Negotiation </a:t>
            </a:r>
            <a:br>
              <a:rPr lang="en-US" sz="54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D8C24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D8C24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&amp;</a:t>
            </a:r>
            <a:r>
              <a:rPr lang="en-US" sz="54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D8C24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D8C24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dirty="0">
                <a:solidFill>
                  <a:schemeClr val="accent1">
                    <a:lumMod val="50000"/>
                  </a:schemeClr>
                </a:solidFill>
                <a:effectLst>
                  <a:glow rad="127000">
                    <a:srgbClr val="D8C24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MASH</a:t>
            </a:r>
            <a:endParaRPr lang="en-AU" sz="5400" dirty="0">
              <a:solidFill>
                <a:schemeClr val="accent1">
                  <a:lumMod val="50000"/>
                </a:schemeClr>
              </a:solidFill>
              <a:effectLst>
                <a:glow rad="127000">
                  <a:srgbClr val="D8C245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 descr="A gold text on a black background&#10;&#10;AI-generated content may be incorrect.">
            <a:extLst>
              <a:ext uri="{FF2B5EF4-FFF2-40B4-BE49-F238E27FC236}">
                <a16:creationId xmlns:a16="http://schemas.microsoft.com/office/drawing/2014/main" id="{90545CAF-24CA-0428-2168-F5C1FE34BC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2400" y="-876300"/>
            <a:ext cx="3632200" cy="363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476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2B1CC92-FA4A-057F-1C45-C55DB9C1DD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10" name="Content Placeholder 9" descr="A graph of a number of patients with hiv&#10;&#10;AI-generated content may be incorrect.">
            <a:extLst>
              <a:ext uri="{FF2B5EF4-FFF2-40B4-BE49-F238E27FC236}">
                <a16:creationId xmlns:a16="http://schemas.microsoft.com/office/drawing/2014/main" id="{10946198-7CD2-6893-F0E5-107236C8D7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4107" y="693968"/>
            <a:ext cx="7696200" cy="4038600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76C517-796A-C10F-E626-D74A4E05185D}"/>
              </a:ext>
            </a:extLst>
          </p:cNvPr>
          <p:cNvSpPr txBox="1"/>
          <p:nvPr/>
        </p:nvSpPr>
        <p:spPr>
          <a:xfrm>
            <a:off x="1614947" y="4809076"/>
            <a:ext cx="100854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MASLD-related </a:t>
            </a:r>
            <a:r>
              <a:rPr lang="en-A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liver deaths </a:t>
            </a:r>
            <a:r>
              <a:rPr kumimoji="0" lang="en-A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(from cirrhosis and cancer) in KSA are increasing ~</a:t>
            </a:r>
            <a:r>
              <a:rPr kumimoji="0" lang="en-AU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1.15% per year</a:t>
            </a:r>
            <a:endParaRPr kumimoji="0" lang="en-AU" sz="1800" b="0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0ED028E-7D2B-EAA8-748E-8344317DAED3}"/>
              </a:ext>
            </a:extLst>
          </p:cNvPr>
          <p:cNvSpPr txBox="1"/>
          <p:nvPr/>
        </p:nvSpPr>
        <p:spPr>
          <a:xfrm>
            <a:off x="147484" y="6164032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The burden of metabolic dysfunction-associated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steatotic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liver disease and viral hepatitis in Saudi Arabia Saudi Journal of Gastroenterology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3"/>
              </a:rPr>
              <a:t>30(5):p 310-318, Sep–Oct 2024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05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364CC6E-5C9B-F1C7-CC73-A43CF28E4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close-up of a graph&#10;&#10;AI-generated content may be incorrect.">
            <a:extLst>
              <a:ext uri="{FF2B5EF4-FFF2-40B4-BE49-F238E27FC236}">
                <a16:creationId xmlns:a16="http://schemas.microsoft.com/office/drawing/2014/main" id="{B5C68ED0-1DD0-DB6A-216E-7D110834C9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3233" y="276634"/>
            <a:ext cx="10378850" cy="5681714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506B42A-ADFD-678D-43E5-F213CBE14BAF}"/>
              </a:ext>
            </a:extLst>
          </p:cNvPr>
          <p:cNvSpPr txBox="1"/>
          <p:nvPr/>
        </p:nvSpPr>
        <p:spPr>
          <a:xfrm>
            <a:off x="127818" y="6350533"/>
            <a:ext cx="79051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Younossi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Zobair. </a:t>
            </a: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Steatotic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liver disease is the dominant indication for liver transplantation in both Europe and the United States: Trends and outcomes in the past 2 decades. Liver Transplantation, July 18, 2025. </a:t>
            </a:r>
          </a:p>
        </p:txBody>
      </p:sp>
    </p:spTree>
    <p:extLst>
      <p:ext uri="{BB962C8B-B14F-4D97-AF65-F5344CB8AC3E}">
        <p14:creationId xmlns:p14="http://schemas.microsoft.com/office/powerpoint/2010/main" val="318677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D5352-6DBA-271F-231E-F1FA532535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Diagnose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F5CFD-3A92-0DC5-10D1-056B3943EF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7419" y="1602658"/>
            <a:ext cx="10825315" cy="4748981"/>
          </a:xfrm>
        </p:spPr>
        <p:txBody>
          <a:bodyPr>
            <a:normAutofit/>
          </a:bodyPr>
          <a:lstStyle/>
          <a:p>
            <a:r>
              <a:rPr lang="en-US" dirty="0"/>
              <a:t>Map each stakeholder’s priorities: </a:t>
            </a:r>
          </a:p>
          <a:p>
            <a:pPr lvl="1"/>
            <a:r>
              <a:rPr lang="en-US" dirty="0"/>
              <a:t>safety, cost, quality, predictability.</a:t>
            </a:r>
          </a:p>
          <a:p>
            <a:endParaRPr lang="en-US" dirty="0"/>
          </a:p>
          <a:p>
            <a:r>
              <a:rPr lang="en-US" dirty="0"/>
              <a:t>Anticipate  what’s not said </a:t>
            </a:r>
          </a:p>
          <a:p>
            <a:pPr lvl="1"/>
            <a:r>
              <a:rPr lang="en-US" dirty="0"/>
              <a:t> fears, constraints, internal pressures.</a:t>
            </a:r>
          </a:p>
          <a:p>
            <a:endParaRPr lang="en-US" dirty="0"/>
          </a:p>
          <a:p>
            <a:r>
              <a:rPr lang="en-US" dirty="0"/>
              <a:t>Speak in their terms</a:t>
            </a:r>
          </a:p>
          <a:p>
            <a:pPr lvl="1"/>
            <a:r>
              <a:rPr lang="en-US" dirty="0"/>
              <a:t> audit-ready, capped, KPI-linked.</a:t>
            </a:r>
          </a:p>
          <a:p>
            <a:endParaRPr lang="en-US" dirty="0"/>
          </a:p>
          <a:p>
            <a:r>
              <a:rPr lang="en-US" dirty="0"/>
              <a:t>Treat objections as data gaps, not resistance.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23880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BFAA2FD-BE15-D372-0893-4792392D2D5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42299637"/>
              </p:ext>
            </p:extLst>
          </p:nvPr>
        </p:nvGraphicFramePr>
        <p:xfrm>
          <a:off x="838200" y="855000"/>
          <a:ext cx="10472089" cy="5518883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2141412">
                  <a:extLst>
                    <a:ext uri="{9D8B030D-6E8A-4147-A177-3AD203B41FA5}">
                      <a16:colId xmlns:a16="http://schemas.microsoft.com/office/drawing/2014/main" val="1357263572"/>
                    </a:ext>
                  </a:extLst>
                </a:gridCol>
                <a:gridCol w="3149135">
                  <a:extLst>
                    <a:ext uri="{9D8B030D-6E8A-4147-A177-3AD203B41FA5}">
                      <a16:colId xmlns:a16="http://schemas.microsoft.com/office/drawing/2014/main" val="997268916"/>
                    </a:ext>
                  </a:extLst>
                </a:gridCol>
                <a:gridCol w="2590771">
                  <a:extLst>
                    <a:ext uri="{9D8B030D-6E8A-4147-A177-3AD203B41FA5}">
                      <a16:colId xmlns:a16="http://schemas.microsoft.com/office/drawing/2014/main" val="3593497631"/>
                    </a:ext>
                  </a:extLst>
                </a:gridCol>
                <a:gridCol w="2590771">
                  <a:extLst>
                    <a:ext uri="{9D8B030D-6E8A-4147-A177-3AD203B41FA5}">
                      <a16:colId xmlns:a16="http://schemas.microsoft.com/office/drawing/2014/main" val="1014733862"/>
                    </a:ext>
                  </a:extLst>
                </a:gridCol>
              </a:tblGrid>
              <a:tr h="3567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Stakeholder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They Care About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They Fear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What You Can Offer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2169300"/>
                  </a:ext>
                </a:extLst>
              </a:tr>
              <a:tr h="11714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Pharmacy</a:t>
                      </a:r>
                      <a:endParaRPr lang="en-A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Safety, formulary simplicity, audit readiness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Uncontrolled use, adverse events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Strict criteria, stop rules, monitoring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9674789"/>
                  </a:ext>
                </a:extLst>
              </a:tr>
              <a:tr h="8197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Finance/Budget</a:t>
                      </a:r>
                      <a:endParaRPr lang="en-A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neutrality, predictability</a:t>
                      </a: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Budget creep, hidden costs</a:t>
                      </a: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Pilot with cap + 6-month review</a:t>
                      </a: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2053627"/>
                  </a:ext>
                </a:extLst>
              </a:tr>
              <a:tr h="11714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CMO / Quality</a:t>
                      </a:r>
                      <a:endParaRPr lang="en-A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fr-FR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Institutional KPIs: readmissions, LOS, outcomes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Unproven benefit, regulatory scrutiny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Align with quality metrics, national liver strategy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08304949"/>
                  </a:ext>
                </a:extLst>
              </a:tr>
              <a:tr h="1171481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8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Procurement / Payer</a:t>
                      </a:r>
                      <a:endParaRPr lang="en-AU" sz="1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Contract terms, reimbursement efficiency</a:t>
                      </a: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Late invoices, price volatility</a:t>
                      </a: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Volume cap, measurable ROI</a:t>
                      </a:r>
                    </a:p>
                  </a:txBody>
                  <a:tcPr marL="90653" marR="90653" marT="45326" marB="45326"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308750"/>
                  </a:ext>
                </a:extLst>
              </a:tr>
              <a:tr h="81973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AU" sz="1800" b="1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Hepatology peers</a:t>
                      </a:r>
                      <a:endParaRPr lang="en-AU" sz="180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Credibility, consistency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Perception of bias or hype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AU" sz="18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Shared protocol, transparent results</a:t>
                      </a:r>
                    </a:p>
                  </a:txBody>
                  <a:tcPr marL="90653" marR="90653" marT="45326" marB="45326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609173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2595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204187" y="30830"/>
            <a:ext cx="10830757" cy="1325563"/>
          </a:xfrm>
        </p:spPr>
        <p:txBody>
          <a:bodyPr>
            <a:normAutofit/>
          </a:bodyPr>
          <a:lstStyle/>
          <a:p>
            <a:r>
              <a:rPr lang="en-US" sz="32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Is there a risk of appearing to neglect a group of patient (F0-1)?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7119640"/>
              </p:ext>
            </p:extLst>
          </p:nvPr>
        </p:nvGraphicFramePr>
        <p:xfrm>
          <a:off x="2505074" y="1228725"/>
          <a:ext cx="7019925" cy="4708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>
          <a:xfrm>
            <a:off x="92364" y="63963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Mortality Outcomes by Fibrosis Stage in Nonalcoholic Fatty Liver Disease: A Systematic Review and Meta-analysis.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Clin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Gastroenterol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Hepatol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2023 Apr;21(4):931-939.e5.</a:t>
            </a:r>
          </a:p>
        </p:txBody>
      </p:sp>
    </p:spTree>
    <p:extLst>
      <p:ext uri="{BB962C8B-B14F-4D97-AF65-F5344CB8AC3E}">
        <p14:creationId xmlns:p14="http://schemas.microsoft.com/office/powerpoint/2010/main" val="1481531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6DDF17-724B-E4ED-9A8C-4DD228C53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7" name="Picture 4">
            <a:extLst>
              <a:ext uri="{FF2B5EF4-FFF2-40B4-BE49-F238E27FC236}">
                <a16:creationId xmlns:a16="http://schemas.microsoft.com/office/drawing/2014/main" id="{93AEECD4-047D-5B85-64E0-5F2AADFD68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800" y="1374115"/>
            <a:ext cx="11727227" cy="4570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C3BA92A4-BB99-3584-6E65-665FCE9B3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344" y="541519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nl-BE" altLang="nl-BE" sz="2800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Resmetirom Phase 3</a:t>
            </a:r>
            <a:endParaRPr lang="nl-BE" sz="28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D47B45A-FA31-0C9B-D868-FBC1A444C8ED}"/>
              </a:ext>
            </a:extLst>
          </p:cNvPr>
          <p:cNvSpPr txBox="1"/>
          <p:nvPr/>
        </p:nvSpPr>
        <p:spPr>
          <a:xfrm>
            <a:off x="177800" y="6211669"/>
            <a:ext cx="9486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Phase 3, Randomized, Controlled Trial of </a:t>
            </a: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Resmetirom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NASH with Liver Fibrosis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MAESTRO-NASH February 7, 2024 N Engl J Med 2024;390:497-509</a:t>
            </a:r>
          </a:p>
        </p:txBody>
      </p:sp>
      <p:sp>
        <p:nvSpPr>
          <p:cNvPr id="5" name="Title 8"/>
          <p:cNvSpPr txBox="1">
            <a:spLocks/>
          </p:cNvSpPr>
          <p:nvPr/>
        </p:nvSpPr>
        <p:spPr>
          <a:xfrm>
            <a:off x="204187" y="30830"/>
            <a:ext cx="1083075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32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Is this even effective ?</a:t>
            </a:r>
          </a:p>
        </p:txBody>
      </p:sp>
    </p:spTree>
    <p:extLst>
      <p:ext uri="{BB962C8B-B14F-4D97-AF65-F5344CB8AC3E}">
        <p14:creationId xmlns:p14="http://schemas.microsoft.com/office/powerpoint/2010/main" val="43345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2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Will we need a lot of liver biopsy? And will we manage the </a:t>
            </a:r>
            <a:r>
              <a:rPr lang="en-US" sz="3200" i="1" u="sng" dirty="0" smtClean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extra load on pathology department ?</a:t>
            </a:r>
            <a:endParaRPr lang="en-US" sz="3200" i="1" u="sng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896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BF7EF90-2043-EA25-F5C9-67308B220EBF}"/>
              </a:ext>
            </a:extLst>
          </p:cNvPr>
          <p:cNvSpPr/>
          <p:nvPr/>
        </p:nvSpPr>
        <p:spPr>
          <a:xfrm>
            <a:off x="245805" y="1130710"/>
            <a:ext cx="10215717" cy="1390817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4C7B6A-776B-9168-BEAC-D7FA6A09C84F}"/>
              </a:ext>
            </a:extLst>
          </p:cNvPr>
          <p:cNvSpPr/>
          <p:nvPr/>
        </p:nvSpPr>
        <p:spPr>
          <a:xfrm>
            <a:off x="245806" y="2521527"/>
            <a:ext cx="11107994" cy="2212705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DABCE67-5F88-0439-5C45-1074DA3D6B03}"/>
              </a:ext>
            </a:extLst>
          </p:cNvPr>
          <p:cNvSpPr/>
          <p:nvPr/>
        </p:nvSpPr>
        <p:spPr>
          <a:xfrm>
            <a:off x="245805" y="4734232"/>
            <a:ext cx="11788878" cy="1637070"/>
          </a:xfrm>
          <a:prstGeom prst="roundRect">
            <a:avLst/>
          </a:prstGeom>
          <a:solidFill>
            <a:schemeClr val="dk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948E01-B801-403A-EEB8-32FBF71F8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55" y="265471"/>
            <a:ext cx="10895145" cy="757085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Its </a:t>
            </a:r>
            <a:r>
              <a:rPr lang="en-U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complicated.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F7149F-CC51-8B87-6802-FA1C82132F2D}"/>
              </a:ext>
            </a:extLst>
          </p:cNvPr>
          <p:cNvSpPr txBox="1"/>
          <p:nvPr/>
        </p:nvSpPr>
        <p:spPr>
          <a:xfrm>
            <a:off x="609985" y="6371302"/>
            <a:ext cx="30497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Harrison SA, et al. J Hepatol. 2024 Nov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Lonardo A, et al. Metabolites. 2024 Jan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07B691-9450-4258-041B-A00D8F9A99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4465" y="1130710"/>
            <a:ext cx="11257550" cy="5725495"/>
          </a:xfrm>
        </p:spPr>
        <p:txBody>
          <a:bodyPr/>
          <a:lstStyle/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2018 – First FDA draft guidance (still current):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Target population: F2–F3 MASH, NAS ≥4.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Regulatory pathways: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Full approval → clinical outcomes</a:t>
            </a:r>
            <a:r>
              <a:rPr lang="en-US" altLang="en-US" sz="181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.(decompensation, transplant free survival…</a:t>
            </a:r>
            <a:r>
              <a:rPr lang="en-US" altLang="en-US" sz="1819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etc</a:t>
            </a:r>
            <a:r>
              <a:rPr lang="en-US" altLang="en-US" sz="1819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altLang="en-US" sz="181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Accelerated approval → histology (fibrosis/NASH resolution).</a:t>
            </a:r>
          </a:p>
          <a:p>
            <a:pPr lvl="2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1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2019–2021 – Biopsy controversy escalates: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Resmetirom</a:t>
            </a: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Phase II (2019) showed promise but highlighted biopsy issues.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Seladelpar</a:t>
            </a: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(2019) stopped early due to misinterpretation of biopsy slides.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EMMINENCE Trial (2020) → 25% misclassified at entry, confirming high inter-/intra-reader variability.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response (2021): mandated masked consensus biopsy review + adjudication committees.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1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 – REGENERATE reanalysis: 3-pathologist consensus + digital pathology reduced placebo bias → became Phase 3 standard.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1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 – </a:t>
            </a:r>
            <a:r>
              <a:rPr lang="en-US" altLang="en-US" sz="1819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Resmetirom</a:t>
            </a: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approved (historic first MASH drug) via accelerated approval: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FDA did not require biopsy for diagnosis → shift toward NIT-guided patient selection.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181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Signals future direction: NITs + AI pathology to replace biopsy endpoints.</a:t>
            </a:r>
          </a:p>
          <a:p>
            <a:pPr lvl="0"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181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819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33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557DFE30-E2F0-6AB3-6970-89ED607E8D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2262" y="1602579"/>
            <a:ext cx="10754950" cy="4498226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D5421FD8-80CD-87E9-D183-0E954D2572F1}"/>
              </a:ext>
            </a:extLst>
          </p:cNvPr>
          <p:cNvSpPr txBox="1">
            <a:spLocks/>
          </p:cNvSpPr>
          <p:nvPr/>
        </p:nvSpPr>
        <p:spPr>
          <a:xfrm>
            <a:off x="3210511" y="829470"/>
            <a:ext cx="5157425" cy="369345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eaLnBrk="1" hangingPunct="1">
              <a:defRPr>
                <a:latin typeface="+mn-lt"/>
                <a:ea typeface="+mn-ea"/>
                <a:cs typeface="+mn-cs"/>
              </a:defRPr>
            </a:lvl1pPr>
            <a:lvl2pPr marL="457200" eaLnBrk="1" hangingPunct="1">
              <a:defRPr>
                <a:latin typeface="+mn-lt"/>
                <a:ea typeface="+mn-ea"/>
                <a:cs typeface="+mn-cs"/>
              </a:defRPr>
            </a:lvl2pPr>
            <a:lvl3pPr marL="914400" eaLnBrk="1" hangingPunct="1">
              <a:defRPr>
                <a:latin typeface="+mn-lt"/>
                <a:ea typeface="+mn-ea"/>
                <a:cs typeface="+mn-cs"/>
              </a:defRPr>
            </a:lvl3pPr>
            <a:lvl4pPr marL="1371600" eaLnBrk="1" hangingPunct="1">
              <a:defRPr>
                <a:latin typeface="+mn-lt"/>
                <a:ea typeface="+mn-ea"/>
                <a:cs typeface="+mn-cs"/>
              </a:defRPr>
            </a:lvl4pPr>
            <a:lvl5pPr marL="1828800" eaLnBrk="1" hangingPunct="1">
              <a:defRPr>
                <a:latin typeface="+mn-lt"/>
                <a:ea typeface="+mn-ea"/>
                <a:cs typeface="+mn-cs"/>
              </a:defRPr>
            </a:lvl5pPr>
            <a:lvl6pPr marL="2286000" eaLnBrk="1" hangingPunct="1">
              <a:defRPr>
                <a:latin typeface="+mn-lt"/>
                <a:ea typeface="+mn-ea"/>
                <a:cs typeface="+mn-cs"/>
              </a:defRPr>
            </a:lvl6pPr>
            <a:lvl7pPr marL="2743200" eaLnBrk="1" hangingPunct="1">
              <a:defRPr>
                <a:latin typeface="+mn-lt"/>
                <a:ea typeface="+mn-ea"/>
                <a:cs typeface="+mn-cs"/>
              </a:defRPr>
            </a:lvl7pPr>
            <a:lvl8pPr marL="3200400" eaLnBrk="1" hangingPunct="1">
              <a:defRPr>
                <a:latin typeface="+mn-lt"/>
                <a:ea typeface="+mn-ea"/>
                <a:cs typeface="+mn-cs"/>
              </a:defRPr>
            </a:lvl8pPr>
            <a:lvl9pPr marL="3657600" eaLnBrk="1" hangingPunct="1">
              <a:defRPr>
                <a:latin typeface="+mn-lt"/>
                <a:ea typeface="+mn-ea"/>
                <a:cs typeface="+mn-cs"/>
              </a:defRPr>
            </a:lvl9pPr>
          </a:lstStyle>
          <a:p>
            <a:pPr algn="ctr" defTabSz="554492"/>
            <a:r>
              <a:rPr lang="en-US" sz="1819" kern="0" dirty="0">
                <a:solidFill>
                  <a:prstClr val="white"/>
                </a:solidFill>
                <a:latin typeface="Calibri"/>
              </a:rPr>
              <a:t>Selection of Patients for Resmetirom Therapy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3E422F-5088-4EAA-7A76-C8DCB6DB2E0E}"/>
              </a:ext>
            </a:extLst>
          </p:cNvPr>
          <p:cNvSpPr txBox="1"/>
          <p:nvPr/>
        </p:nvSpPr>
        <p:spPr>
          <a:xfrm>
            <a:off x="108807" y="6366069"/>
            <a:ext cx="57610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AU" dirty="0"/>
              <a:t>Chen, et al. </a:t>
            </a:r>
            <a:r>
              <a:rPr lang="en-AU" dirty="0" err="1"/>
              <a:t>Resmetirom</a:t>
            </a:r>
            <a:r>
              <a:rPr lang="en-AU" dirty="0"/>
              <a:t> therapy for MASLD: October 2024 updates to AASLD Practice Guidance. Hepatology 81(1):p 312-320, January 2025. </a:t>
            </a:r>
          </a:p>
        </p:txBody>
      </p:sp>
    </p:spTree>
    <p:extLst>
      <p:ext uri="{BB962C8B-B14F-4D97-AF65-F5344CB8AC3E}">
        <p14:creationId xmlns:p14="http://schemas.microsoft.com/office/powerpoint/2010/main" val="386547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517973-B6F5-F121-BD56-D26F7F8E6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sz="24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But is </a:t>
            </a:r>
            <a:r>
              <a:rPr lang="en-AU" sz="2400" i="1" u="sng" dirty="0" err="1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Fibroscan</a:t>
            </a:r>
            <a:r>
              <a:rPr lang="en-AU" sz="24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really reliable ?</a:t>
            </a: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6B3F42DC-89FB-479B-318E-DB39AB20FE2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4256766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ight Brace 2"/>
          <p:cNvSpPr/>
          <p:nvPr/>
        </p:nvSpPr>
        <p:spPr>
          <a:xfrm>
            <a:off x="5353236" y="1979718"/>
            <a:ext cx="355107" cy="2601160"/>
          </a:xfrm>
          <a:prstGeom prst="rightBrace">
            <a:avLst/>
          </a:prstGeom>
          <a:ln>
            <a:solidFill>
              <a:schemeClr val="tx1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Brace 4"/>
          <p:cNvSpPr/>
          <p:nvPr/>
        </p:nvSpPr>
        <p:spPr>
          <a:xfrm>
            <a:off x="6934941" y="1979718"/>
            <a:ext cx="355107" cy="2601160"/>
          </a:xfrm>
          <a:prstGeom prst="rightBrace">
            <a:avLst/>
          </a:prstGeom>
          <a:ln>
            <a:solidFill>
              <a:schemeClr val="tx1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Brace 5"/>
          <p:cNvSpPr/>
          <p:nvPr/>
        </p:nvSpPr>
        <p:spPr>
          <a:xfrm rot="10800000">
            <a:off x="2693635" y="1979718"/>
            <a:ext cx="355107" cy="2086255"/>
          </a:xfrm>
          <a:prstGeom prst="rightBrace">
            <a:avLst/>
          </a:prstGeom>
          <a:ln>
            <a:solidFill>
              <a:schemeClr val="tx1"/>
            </a:solidFill>
          </a:ln>
          <a:effectLst>
            <a:glow rad="63500">
              <a:srgbClr val="C00000">
                <a:alpha val="40000"/>
              </a:srgb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20614006">
            <a:off x="2392521" y="2747143"/>
            <a:ext cx="62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glow rad="50800">
                    <a:srgbClr val="FF797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60%</a:t>
            </a:r>
            <a:endParaRPr lang="en-US" sz="1400" b="1" dirty="0">
              <a:effectLst>
                <a:glow rad="50800">
                  <a:srgbClr val="FF797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 rot="1018420">
            <a:off x="5562132" y="3003193"/>
            <a:ext cx="62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glow rad="50800">
                    <a:srgbClr val="FF797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73%</a:t>
            </a:r>
            <a:endParaRPr lang="en-US" sz="1400" b="1" dirty="0">
              <a:effectLst>
                <a:glow rad="50800">
                  <a:srgbClr val="FF797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 rot="1096635">
            <a:off x="7145024" y="3014448"/>
            <a:ext cx="6236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effectLst>
                  <a:glow rad="50800">
                    <a:srgbClr val="FF7979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74%</a:t>
            </a:r>
            <a:endParaRPr lang="en-US" sz="1400" b="1" dirty="0">
              <a:effectLst>
                <a:glow rad="50800">
                  <a:srgbClr val="FF7979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Oval 6">
            <a:extLst>
              <a:ext uri="{FF2B5EF4-FFF2-40B4-BE49-F238E27FC236}">
                <a16:creationId xmlns:a16="http://schemas.microsoft.com/office/drawing/2014/main" id="{EBB7716C-5C74-4226-1FA5-FEE6DD73F379}"/>
              </a:ext>
            </a:extLst>
          </p:cNvPr>
          <p:cNvSpPr/>
          <p:nvPr/>
        </p:nvSpPr>
        <p:spPr>
          <a:xfrm>
            <a:off x="2388943" y="1690688"/>
            <a:ext cx="5234601" cy="44862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420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23DD9F-AC18-4224-CE4D-89FEC13C00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787" y="275302"/>
            <a:ext cx="10931013" cy="6204155"/>
          </a:xfrm>
        </p:spPr>
        <p:txBody>
          <a:bodyPr>
            <a:normAutofit fontScale="92500" lnSpcReduction="20000"/>
          </a:bodyPr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42-year-old man with obesity (BMI 33), type 2 diabetes, and hypertension.</a:t>
            </a:r>
          </a:p>
          <a:p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Findings: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Mild ALT/AST elevation (1.5× ULN)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FIB-4: 1.9 → </a:t>
            </a:r>
            <a:r>
              <a:rPr lang="en-AU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indeterminate range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VCTE (</a:t>
            </a:r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FibroScan</a:t>
            </a:r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): 9.2 kPa → consistent with F2–F3 fibrosis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CAP: 315 dB/m → steatosis grade 2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HbA1c: 7.4%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LDL: 3.2 mmol/L</a:t>
            </a:r>
          </a:p>
          <a:p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Management discussion: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Patient motivated for lifestyle modification but has failed sustained weight loss.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Meets criteria for pharmacologic therapy.</a:t>
            </a:r>
          </a:p>
          <a:p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Treatment is indicated </a:t>
            </a: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Hospital formulary does not yet include </a:t>
            </a:r>
            <a:r>
              <a:rPr lang="en-AU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Resmetirom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/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GLP-1RA coverage restricted to diabetics with CV risk</a:t>
            </a:r>
            <a:r>
              <a:rPr lang="en-AU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96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What is the solution 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2857"/>
          <a:stretch/>
        </p:blipFill>
        <p:spPr>
          <a:xfrm>
            <a:off x="4243345" y="4579203"/>
            <a:ext cx="3400900" cy="11539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1877" y="1769248"/>
            <a:ext cx="2443218" cy="2695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2084" y="2434824"/>
            <a:ext cx="3807589" cy="13294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3614" y="3862960"/>
            <a:ext cx="2569916" cy="9021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1405" y="4808621"/>
            <a:ext cx="2028146" cy="11706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58667">
            <a:off x="7972372" y="4669400"/>
            <a:ext cx="3676884" cy="8289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064" y="2523652"/>
            <a:ext cx="2123847" cy="593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6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https://www.journal-of-hepatology.eu/cms/10.1016/j.jhep.2023.10.015/asset/be61817d-2049-45e5-a35a-b60353c4fb90/main.assets/gr4_lrg.jp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6145" y="12093"/>
            <a:ext cx="8894619" cy="641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6">
            <a:extLst>
              <a:ext uri="{FF2B5EF4-FFF2-40B4-BE49-F238E27FC236}">
                <a16:creationId xmlns:a16="http://schemas.microsoft.com/office/drawing/2014/main" id="{EBB7716C-5C74-4226-1FA5-FEE6DD73F379}"/>
              </a:ext>
            </a:extLst>
          </p:cNvPr>
          <p:cNvSpPr/>
          <p:nvPr/>
        </p:nvSpPr>
        <p:spPr>
          <a:xfrm>
            <a:off x="1031186" y="1765291"/>
            <a:ext cx="9941614" cy="4781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Oval 6">
            <a:extLst>
              <a:ext uri="{FF2B5EF4-FFF2-40B4-BE49-F238E27FC236}">
                <a16:creationId xmlns:a16="http://schemas.microsoft.com/office/drawing/2014/main" id="{EBB7716C-5C74-4226-1FA5-FEE6DD73F379}"/>
              </a:ext>
            </a:extLst>
          </p:cNvPr>
          <p:cNvSpPr/>
          <p:nvPr/>
        </p:nvSpPr>
        <p:spPr>
          <a:xfrm>
            <a:off x="1125193" y="2243470"/>
            <a:ext cx="9941614" cy="22222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B7716C-5C74-4226-1FA5-FEE6DD73F379}"/>
              </a:ext>
            </a:extLst>
          </p:cNvPr>
          <p:cNvSpPr/>
          <p:nvPr/>
        </p:nvSpPr>
        <p:spPr>
          <a:xfrm>
            <a:off x="1125193" y="4465674"/>
            <a:ext cx="10515600" cy="20260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133975" y="1333500"/>
            <a:ext cx="609600" cy="10477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3108" y="6431382"/>
            <a:ext cx="65518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Artificial intelligence-assisted digital pathology for non-alcoholic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steatohepatitis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current status and future directions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Ratziu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Vlad et al. Journal of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Hepatology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p335-351 February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31590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96" y="-69880"/>
            <a:ext cx="11025326" cy="1325563"/>
          </a:xfrm>
        </p:spPr>
        <p:txBody>
          <a:bodyPr>
            <a:normAutofit/>
          </a:bodyPr>
          <a:lstStyle/>
          <a:p>
            <a:r>
              <a:rPr lang="en-US" sz="32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But how will we follow and assure benefit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720267E-05E4-3D52-8E47-BAFEDF7C2B44}"/>
              </a:ext>
            </a:extLst>
          </p:cNvPr>
          <p:cNvSpPr txBox="1"/>
          <p:nvPr/>
        </p:nvSpPr>
        <p:spPr>
          <a:xfrm>
            <a:off x="0" y="6581001"/>
            <a:ext cx="1041123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Chen, et al. </a:t>
            </a: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Resmetirom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therapy for MASLD: October 2024 updates to AASLD Practice Guidance. Hepatology 81(1):p 312-320, January 2025. </a:t>
            </a:r>
          </a:p>
        </p:txBody>
      </p:sp>
      <p:pic>
        <p:nvPicPr>
          <p:cNvPr id="8" name="Content Placeholder 8">
            <a:extLst>
              <a:ext uri="{FF2B5EF4-FFF2-40B4-BE49-F238E27FC236}">
                <a16:creationId xmlns:a16="http://schemas.microsoft.com/office/drawing/2014/main" id="{B8B7871F-ED9B-C2CB-9AEB-A695B889B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6013" y="802267"/>
            <a:ext cx="7452894" cy="5675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9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3E76DC-0C43-4C44-2F17-B7169AF40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9087" y="323075"/>
            <a:ext cx="6956012" cy="1325563"/>
          </a:xfrm>
        </p:spPr>
        <p:txBody>
          <a:bodyPr>
            <a:normAutofit/>
          </a:bodyPr>
          <a:lstStyle/>
          <a:p>
            <a:r>
              <a:rPr lang="en-US" sz="3200" i="1" u="sng" dirty="0"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The cost will be difficult to explain to the board </a:t>
            </a:r>
            <a:endParaRPr lang="en-AU" sz="3200" i="1" u="sng" dirty="0"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5" name="Content Placeholder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4754D00D-D3F7-EB7A-6370-FBDF1EA043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9080" y="2159486"/>
            <a:ext cx="2539028" cy="2539028"/>
          </a:xfrm>
        </p:spPr>
      </p:pic>
      <p:pic>
        <p:nvPicPr>
          <p:cNvPr id="6" name="Content Placeholder 4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D4B17AD3-E7CD-C94C-69C9-DA66018DC4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138" y="529828"/>
            <a:ext cx="4452937" cy="4452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52614F-F8FC-5685-382E-07E6CA1CE8D6}"/>
              </a:ext>
            </a:extLst>
          </p:cNvPr>
          <p:cNvSpPr txBox="1"/>
          <p:nvPr/>
        </p:nvSpPr>
        <p:spPr>
          <a:xfrm>
            <a:off x="1288026" y="4945063"/>
            <a:ext cx="3639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85,000 SAR/ year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39978F-7F3C-74A2-5F28-B9FE6C2C3333}"/>
              </a:ext>
            </a:extLst>
          </p:cNvPr>
          <p:cNvSpPr txBox="1"/>
          <p:nvPr/>
        </p:nvSpPr>
        <p:spPr>
          <a:xfrm>
            <a:off x="6613578" y="5109766"/>
            <a:ext cx="49751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600,000 SAR/ Transplant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65,000 / year follow up cost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8163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9A9D8-FD36-6E0C-B90E-B5E506367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Anchor 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B8D75D-A834-B2E1-647D-3F4A0947FF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70440" cy="4351338"/>
          </a:xfrm>
        </p:spPr>
        <p:txBody>
          <a:bodyPr>
            <a:normAutofit/>
          </a:bodyPr>
          <a:lstStyle/>
          <a:p>
            <a:r>
              <a:rPr lang="en-US" dirty="0"/>
              <a:t>You have the data:</a:t>
            </a:r>
            <a:br>
              <a:rPr lang="en-US" dirty="0"/>
            </a:br>
            <a:r>
              <a:rPr lang="en-US" dirty="0"/>
              <a:t>Treating at-risk MASH early (</a:t>
            </a:r>
            <a:r>
              <a:rPr lang="en-US" dirty="0" err="1"/>
              <a:t>Resmetirom</a:t>
            </a:r>
            <a:r>
              <a:rPr lang="en-US" dirty="0"/>
              <a:t> + structured follow-up) will save millions in cirrhosis and transplant costs.</a:t>
            </a:r>
          </a:p>
          <a:p>
            <a:endParaRPr lang="en-US" dirty="0"/>
          </a:p>
          <a:p>
            <a:r>
              <a:rPr lang="en-US" dirty="0"/>
              <a:t>You know the EDMA has the financial cost of the of the medication.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i="1" dirty="0">
                <a:effectLst>
                  <a:glow rad="127000">
                    <a:srgbClr val="C00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If it is up to you, who should start to address</a:t>
            </a:r>
          </a:p>
          <a:p>
            <a:pPr marL="0" indent="0" algn="ctr">
              <a:buNone/>
            </a:pPr>
            <a:r>
              <a:rPr lang="en-US" i="1" dirty="0">
                <a:effectLst>
                  <a:glow rad="127000">
                    <a:srgbClr val="C00000"/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the issue of cost ?</a:t>
            </a:r>
            <a:endParaRPr lang="en-AU" i="1" dirty="0">
              <a:effectLst>
                <a:glow rad="127000">
                  <a:srgbClr val="C00000"/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lue anchor with a rope&#10;&#10;AI-generated content may be incorrect.">
            <a:extLst>
              <a:ext uri="{FF2B5EF4-FFF2-40B4-BE49-F238E27FC236}">
                <a16:creationId xmlns:a16="http://schemas.microsoft.com/office/drawing/2014/main" id="{65971C8F-8DC7-18FC-6545-A7F05895D8F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25550">
            <a:off x="8812161" y="3411793"/>
            <a:ext cx="3146249" cy="314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73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FCA381-E19E-BE9A-6F13-26792B58D54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8319" y="386513"/>
            <a:ext cx="8916644" cy="5302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73B7EB7-85CD-174D-9DE3-60DF0ED7CCFB}"/>
              </a:ext>
            </a:extLst>
          </p:cNvPr>
          <p:cNvSpPr txBox="1"/>
          <p:nvPr/>
        </p:nvSpPr>
        <p:spPr>
          <a:xfrm>
            <a:off x="88491" y="6358667"/>
            <a:ext cx="63418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Galinsky, A. D., &amp;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Mussweiler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T. (2001). First offers as anchors: The role of perspective-taking and negotiator focus. Journal of Personality and Social Psychology, 81(4), 657–669.</a:t>
            </a:r>
            <a:endParaRPr kumimoji="0" lang="en-AU" sz="12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33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D18564-6200-8A56-793B-772CFEA8A9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“Always start — but start with value.”</a:t>
            </a:r>
          </a:p>
          <a:p>
            <a:endParaRPr lang="en-US" dirty="0"/>
          </a:p>
          <a:p>
            <a:r>
              <a:rPr lang="en-US" dirty="0"/>
              <a:t>“Your first reference point shapes the rest.”</a:t>
            </a:r>
          </a:p>
          <a:p>
            <a:endParaRPr lang="en-US" dirty="0"/>
          </a:p>
          <a:p>
            <a:r>
              <a:rPr lang="en-US" dirty="0"/>
              <a:t>“Anchor early. Anchor smart.”</a:t>
            </a:r>
          </a:p>
          <a:p>
            <a:endParaRPr lang="en-AU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C8084E54-B36A-AC76-BD90-5AF114F84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17563"/>
          </a:xfrm>
        </p:spPr>
        <p:txBody>
          <a:bodyPr/>
          <a:lstStyle/>
          <a:p>
            <a:r>
              <a:rPr lang="en-US" dirty="0"/>
              <a:t> Anchor 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929673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45E3A-FD8A-7008-9B97-859B4E3553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768" y="365126"/>
            <a:ext cx="10754032" cy="817130"/>
          </a:xfrm>
        </p:spPr>
        <p:txBody>
          <a:bodyPr>
            <a:normAutofit/>
          </a:bodyPr>
          <a:lstStyle/>
          <a:p>
            <a:r>
              <a:rPr lang="en-US" dirty="0"/>
              <a:t>BATNA </a:t>
            </a:r>
            <a:r>
              <a:rPr lang="en-US" sz="3600" dirty="0"/>
              <a:t>(Best Alternative to a Negotiated Agreement)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67CCEE-BAB9-45B6-9334-AA54E27A5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823200" cy="4351338"/>
          </a:xfrm>
        </p:spPr>
        <p:txBody>
          <a:bodyPr>
            <a:normAutofit/>
          </a:bodyPr>
          <a:lstStyle/>
          <a:p>
            <a:r>
              <a:rPr lang="en-US" dirty="0"/>
              <a:t>Your Plan B, not your threat.</a:t>
            </a:r>
          </a:p>
          <a:p>
            <a:pPr marL="0" indent="0">
              <a:buNone/>
            </a:pPr>
            <a:endParaRPr lang="en-US" sz="300" dirty="0"/>
          </a:p>
          <a:p>
            <a:r>
              <a:rPr lang="en-US" dirty="0"/>
              <a:t>Keep it private; it gives you calm and control.</a:t>
            </a:r>
          </a:p>
          <a:p>
            <a:endParaRPr lang="en-US" sz="300" dirty="0"/>
          </a:p>
          <a:p>
            <a:r>
              <a:rPr lang="en-US" dirty="0"/>
              <a:t>Diagnose their BATNA, if any — what happens to Pharmacy, Finance, or Quality if they say no.</a:t>
            </a:r>
          </a:p>
          <a:p>
            <a:endParaRPr lang="en-US" sz="300" dirty="0"/>
          </a:p>
          <a:p>
            <a:r>
              <a:rPr lang="en-US" dirty="0"/>
              <a:t>The stronger your BATNA, the less desperate your tone — and the more persuasive your ask.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624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6B20D7C-4913-45DE-82CE-BE66441659BB}"/>
              </a:ext>
            </a:extLst>
          </p:cNvPr>
          <p:cNvSpPr/>
          <p:nvPr/>
        </p:nvSpPr>
        <p:spPr>
          <a:xfrm>
            <a:off x="-927100" y="3535833"/>
            <a:ext cx="14274800" cy="2567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	Negotiation  Landscape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DEE8C9-FECB-3D77-BD26-FBDF82CC0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B92BFA39-D423-F922-AF77-4C9EABE23C3D}"/>
              </a:ext>
            </a:extLst>
          </p:cNvPr>
          <p:cNvSpPr/>
          <p:nvPr/>
        </p:nvSpPr>
        <p:spPr>
          <a:xfrm>
            <a:off x="3097161" y="1514168"/>
            <a:ext cx="1170039" cy="914400"/>
          </a:xfrm>
          <a:prstGeom prst="wedgeRoundRectCallout">
            <a:avLst>
              <a:gd name="adj1" fmla="val 99090"/>
              <a:gd name="adj2" fmla="val -47581"/>
              <a:gd name="adj3" fmla="val 16667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BATNA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6966AC35-5F7E-2E61-32FE-C0E53887ABEB}"/>
              </a:ext>
            </a:extLst>
          </p:cNvPr>
          <p:cNvSpPr/>
          <p:nvPr/>
        </p:nvSpPr>
        <p:spPr>
          <a:xfrm>
            <a:off x="7689425" y="5719764"/>
            <a:ext cx="1170039" cy="914400"/>
          </a:xfrm>
          <a:prstGeom prst="wedgeRoundRectCallout">
            <a:avLst>
              <a:gd name="adj1" fmla="val -81022"/>
              <a:gd name="adj2" fmla="val -51255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BATNA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hought Bubble: Cloud 7">
            <a:extLst>
              <a:ext uri="{FF2B5EF4-FFF2-40B4-BE49-F238E27FC236}">
                <a16:creationId xmlns:a16="http://schemas.microsoft.com/office/drawing/2014/main" id="{C3CCE7C7-700E-D4B4-E8F5-0D3E6B96C3C2}"/>
              </a:ext>
            </a:extLst>
          </p:cNvPr>
          <p:cNvSpPr/>
          <p:nvPr/>
        </p:nvSpPr>
        <p:spPr>
          <a:xfrm>
            <a:off x="10554930" y="3093840"/>
            <a:ext cx="1396180" cy="1033806"/>
          </a:xfrm>
          <a:prstGeom prst="cloudCallout">
            <a:avLst>
              <a:gd name="adj1" fmla="val 6360"/>
              <a:gd name="adj2" fmla="val -108371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Your Dream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74C91B15-3B8A-6FC8-D14C-0E71B807ADCC}"/>
              </a:ext>
            </a:extLst>
          </p:cNvPr>
          <p:cNvSpPr/>
          <p:nvPr/>
        </p:nvSpPr>
        <p:spPr>
          <a:xfrm>
            <a:off x="140108" y="5660061"/>
            <a:ext cx="1396180" cy="1033806"/>
          </a:xfrm>
          <a:prstGeom prst="cloudCallout">
            <a:avLst>
              <a:gd name="adj1" fmla="val 48936"/>
              <a:gd name="adj2" fmla="val -103814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Their  Dream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1BA9C3-5FFA-53FD-04DD-38949881E78E}"/>
              </a:ext>
            </a:extLst>
          </p:cNvPr>
          <p:cNvSpPr/>
          <p:nvPr/>
        </p:nvSpPr>
        <p:spPr>
          <a:xfrm>
            <a:off x="4864510" y="3093840"/>
            <a:ext cx="2462979" cy="114796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57150" h="114300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Zone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possible agreement </a:t>
            </a:r>
            <a:endParaRPr kumimoji="0" lang="en-AU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Graphic 12" descr="Anchor with solid fill">
            <a:extLst>
              <a:ext uri="{FF2B5EF4-FFF2-40B4-BE49-F238E27FC236}">
                <a16:creationId xmlns:a16="http://schemas.microsoft.com/office/drawing/2014/main" id="{0E005CAC-99E7-BBE9-5C30-C60A2A7CF4A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203366">
            <a:off x="7334087" y="3129486"/>
            <a:ext cx="710676" cy="7106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14" name="Graphic 13" descr="Anchor with solid fill">
            <a:extLst>
              <a:ext uri="{FF2B5EF4-FFF2-40B4-BE49-F238E27FC236}">
                <a16:creationId xmlns:a16="http://schemas.microsoft.com/office/drawing/2014/main" id="{46BA612B-8445-F333-D871-FFCD2870FE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 rot="1203366">
            <a:off x="10385819" y="3073662"/>
            <a:ext cx="710676" cy="710676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sp>
        <p:nvSpPr>
          <p:cNvPr id="15" name="&quot;Not Allowed&quot; Symbol 14">
            <a:extLst>
              <a:ext uri="{FF2B5EF4-FFF2-40B4-BE49-F238E27FC236}">
                <a16:creationId xmlns:a16="http://schemas.microsoft.com/office/drawing/2014/main" id="{C6A6740F-289D-6647-99D2-317F066A799D}"/>
              </a:ext>
            </a:extLst>
          </p:cNvPr>
          <p:cNvSpPr/>
          <p:nvPr/>
        </p:nvSpPr>
        <p:spPr>
          <a:xfrm>
            <a:off x="10554930" y="3242692"/>
            <a:ext cx="368711" cy="415877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554E7EE-8FF4-F870-8598-5ADCAD7E991F}"/>
              </a:ext>
            </a:extLst>
          </p:cNvPr>
          <p:cNvCxnSpPr>
            <a:cxnSpLocks/>
          </p:cNvCxnSpPr>
          <p:nvPr/>
        </p:nvCxnSpPr>
        <p:spPr>
          <a:xfrm>
            <a:off x="7378289" y="773691"/>
            <a:ext cx="0" cy="5690609"/>
          </a:xfrm>
          <a:prstGeom prst="line">
            <a:avLst/>
          </a:prstGeom>
          <a:ln>
            <a:solidFill>
              <a:srgbClr val="8FA3B4"/>
            </a:solidFill>
            <a:prstDash val="dash"/>
          </a:ln>
          <a:effectLst>
            <a:glow rad="127000">
              <a:schemeClr val="tx1">
                <a:alpha val="4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113232B-6DAC-958E-AAD5-06B63A8111E0}"/>
              </a:ext>
            </a:extLst>
          </p:cNvPr>
          <p:cNvCxnSpPr>
            <a:cxnSpLocks/>
          </p:cNvCxnSpPr>
          <p:nvPr/>
        </p:nvCxnSpPr>
        <p:spPr>
          <a:xfrm>
            <a:off x="4839110" y="903171"/>
            <a:ext cx="0" cy="5690609"/>
          </a:xfrm>
          <a:prstGeom prst="line">
            <a:avLst/>
          </a:prstGeom>
          <a:ln>
            <a:prstDash val="dash"/>
          </a:ln>
          <a:effectLst>
            <a:glow rad="127000">
              <a:schemeClr val="tx1">
                <a:alpha val="44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Arrow: Right 3">
            <a:extLst>
              <a:ext uri="{FF2B5EF4-FFF2-40B4-BE49-F238E27FC236}">
                <a16:creationId xmlns:a16="http://schemas.microsoft.com/office/drawing/2014/main" id="{53C63EF0-3D22-3871-ED04-E2047627DD79}"/>
              </a:ext>
            </a:extLst>
          </p:cNvPr>
          <p:cNvSpPr/>
          <p:nvPr/>
        </p:nvSpPr>
        <p:spPr>
          <a:xfrm>
            <a:off x="4864510" y="1182256"/>
            <a:ext cx="6489290" cy="2566220"/>
          </a:xfrm>
          <a:prstGeom prst="right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6693AED8-B640-DD23-93E8-C4680B733F30}"/>
              </a:ext>
            </a:extLst>
          </p:cNvPr>
          <p:cNvSpPr/>
          <p:nvPr/>
        </p:nvSpPr>
        <p:spPr>
          <a:xfrm rot="10800000">
            <a:off x="838199" y="3610743"/>
            <a:ext cx="6489290" cy="256622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76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35C4D29-9606-4046-4FD5-7BAE1BD730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A3459D-1438-95A2-E24B-2D773ACF1D07}"/>
              </a:ext>
            </a:extLst>
          </p:cNvPr>
          <p:cNvSpPr txBox="1"/>
          <p:nvPr/>
        </p:nvSpPr>
        <p:spPr>
          <a:xfrm>
            <a:off x="0" y="6319868"/>
            <a:ext cx="40837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Puengel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T, Tacke F. Pharmacotherapeutic options for MASLD. Expert </a:t>
            </a: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Opin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Pharmacother</a:t>
            </a: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2024 Jun;25(9):</a:t>
            </a:r>
            <a:r>
              <a:rPr kumimoji="0" lang="en-AU" sz="12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1249-1263 </a:t>
            </a:r>
            <a:endParaRPr kumimoji="0" lang="en-A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Content Placeholder 7" descr="A diagram of a cell&#10;&#10;AI-generated content may be incorrect.">
            <a:extLst>
              <a:ext uri="{FF2B5EF4-FFF2-40B4-BE49-F238E27FC236}">
                <a16:creationId xmlns:a16="http://schemas.microsoft.com/office/drawing/2014/main" id="{FD9B8D45-FF51-FD7B-9C23-354925736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6178" y="0"/>
            <a:ext cx="4985460" cy="685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475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AFE9E09-2C45-C275-2DB8-7FCDD3BBC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You will meet the </a:t>
            </a:r>
            <a:r>
              <a:rPr lang="en-US" sz="4000" dirty="0" smtClean="0"/>
              <a:t>senior</a:t>
            </a:r>
            <a:r>
              <a:rPr lang="en-US" sz="40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administration for approval of </a:t>
            </a:r>
            <a:r>
              <a:rPr lang="en-AU" sz="40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Resmetirom</a:t>
            </a:r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AU" sz="4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will you do ?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252473-EE63-4068-7519-0A87F09719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6556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14352238-8A31-53AD-2B80-7C2C8100F420}"/>
              </a:ext>
            </a:extLst>
          </p:cNvPr>
          <p:cNvSpPr txBox="1">
            <a:spLocks/>
          </p:cNvSpPr>
          <p:nvPr/>
        </p:nvSpPr>
        <p:spPr>
          <a:xfrm>
            <a:off x="1575839" y="190781"/>
            <a:ext cx="9031856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400" b="1" i="0" u="none" strike="noStrike" kern="1200" cap="none" spc="0" normalizeH="0" baseline="0" noProof="0" dirty="0">
                <a:ln>
                  <a:noFill/>
                </a:ln>
                <a:solidFill>
                  <a:srgbClr val="003D6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Exercise improves steatosis and markers of </a:t>
            </a:r>
            <a:r>
              <a:rPr kumimoji="0" lang="en-GB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3D62"/>
                </a:solidFill>
                <a:effectLst/>
                <a:uLnTx/>
                <a:uFillTx/>
                <a:latin typeface="Verdana"/>
                <a:ea typeface="+mj-ea"/>
                <a:cs typeface="+mj-cs"/>
              </a:rPr>
              <a:t>fibroinflammation</a:t>
            </a:r>
            <a:endParaRPr kumimoji="0" lang="en-GB" sz="3400" b="1" i="0" u="none" strike="noStrike" kern="1200" cap="none" spc="0" normalizeH="0" baseline="0" noProof="0" dirty="0">
              <a:ln>
                <a:noFill/>
              </a:ln>
              <a:solidFill>
                <a:srgbClr val="003D62"/>
              </a:solidFill>
              <a:effectLst/>
              <a:uLnTx/>
              <a:uFillTx/>
              <a:latin typeface="Verdana"/>
              <a:ea typeface="+mj-ea"/>
              <a:cs typeface="+mj-cs"/>
            </a:endParaRPr>
          </a:p>
        </p:txBody>
      </p:sp>
      <p:sp>
        <p:nvSpPr>
          <p:cNvPr id="7" name="CuadroTexto 5">
            <a:extLst>
              <a:ext uri="{FF2B5EF4-FFF2-40B4-BE49-F238E27FC236}">
                <a16:creationId xmlns:a16="http://schemas.microsoft.com/office/drawing/2014/main" id="{5C4EEC19-63F3-6B86-A172-A0E4397DF112}"/>
              </a:ext>
            </a:extLst>
          </p:cNvPr>
          <p:cNvSpPr txBox="1"/>
          <p:nvPr/>
        </p:nvSpPr>
        <p:spPr>
          <a:xfrm>
            <a:off x="87933" y="6581001"/>
            <a:ext cx="674670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Marjot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T. et al. Hepatology Communications 2025 </a:t>
            </a:r>
            <a:endParaRPr kumimoji="0" lang="en-GB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Immagine 3">
            <a:extLst>
              <a:ext uri="{FF2B5EF4-FFF2-40B4-BE49-F238E27FC236}">
                <a16:creationId xmlns:a16="http://schemas.microsoft.com/office/drawing/2014/main" id="{96BF4EC3-5484-7576-2652-45A947D1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788" y="1161966"/>
            <a:ext cx="8772832" cy="4926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2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7098-4DD2-ED01-8A35-1DF3EAF129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C1F883-98B7-5DC0-0402-C6CCEA19B282}"/>
              </a:ext>
            </a:extLst>
          </p:cNvPr>
          <p:cNvSpPr txBox="1"/>
          <p:nvPr/>
        </p:nvSpPr>
        <p:spPr>
          <a:xfrm>
            <a:off x="88490" y="6311900"/>
            <a:ext cx="8268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EASL–EASD–EASO Clinical Practice Guidelines on the management of metabolic dysfunction-associated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steatotic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liver disease (MASLD) 2024 Journal of Hepatology, Volume 81, Issue 3, 492 - 542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4C8F92C7-8C27-13AE-1B4B-7A3523ECA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"/>
          <a:stretch>
            <a:fillRect/>
          </a:stretch>
        </p:blipFill>
        <p:spPr>
          <a:xfrm>
            <a:off x="88490" y="365125"/>
            <a:ext cx="10831192" cy="577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54B3225-2F7B-A828-9931-F95F439900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Semaglutide as BATNA</a:t>
            </a:r>
            <a:endParaRPr lang="en-AU" dirty="0"/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AE4D4BF0-335D-BDCD-668A-2B75221542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6813" y="6400541"/>
            <a:ext cx="105868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 Engl J Med 2025;392:2089-2099 DOI: 10.1056/NEJMoa2413258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5" descr="A comparison of a comparison of a graph&#10;&#10;AI-generated content may be incorrect.">
            <a:extLst>
              <a:ext uri="{FF2B5EF4-FFF2-40B4-BE49-F238E27FC236}">
                <a16:creationId xmlns:a16="http://schemas.microsoft.com/office/drawing/2014/main" id="{BA0ABF90-30A6-D43C-50EF-50DAA2662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798" y="1825625"/>
            <a:ext cx="98184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814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9918B392-654F-6D41-9083-5395D0A5D3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5305" y="819333"/>
            <a:ext cx="5510151" cy="521933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F968E88-FE49-3347-BA0A-0427ABB00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296"/>
            <a:ext cx="10515600" cy="795081"/>
          </a:xfrm>
        </p:spPr>
        <p:txBody>
          <a:bodyPr/>
          <a:lstStyle/>
          <a:p>
            <a:pPr algn="ctr"/>
            <a:r>
              <a:rPr lang="nl-BE" b="1" dirty="0"/>
              <a:t>FGF21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5C44069C-621A-C348-90FD-DD97D0D0E383}"/>
              </a:ext>
            </a:extLst>
          </p:cNvPr>
          <p:cNvSpPr txBox="1"/>
          <p:nvPr/>
        </p:nvSpPr>
        <p:spPr>
          <a:xfrm>
            <a:off x="270735" y="6400705"/>
            <a:ext cx="458387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nl-BE" dirty="0"/>
              <a:t>Henriksson &amp; Andersen. Front Endocrinol 2020</a:t>
            </a:r>
          </a:p>
        </p:txBody>
      </p:sp>
    </p:spTree>
    <p:extLst>
      <p:ext uri="{BB962C8B-B14F-4D97-AF65-F5344CB8AC3E}">
        <p14:creationId xmlns:p14="http://schemas.microsoft.com/office/powerpoint/2010/main" val="209403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52C8FC-C84A-8A4D-833F-C01F8897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35"/>
            <a:ext cx="10515600" cy="1144588"/>
          </a:xfrm>
        </p:spPr>
        <p:txBody>
          <a:bodyPr>
            <a:normAutofit/>
          </a:bodyPr>
          <a:lstStyle/>
          <a:p>
            <a:pPr algn="ctr"/>
            <a:r>
              <a:rPr lang="nl-BE" b="1" dirty="0"/>
              <a:t>Efruxifermin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1690EE-794C-9000-8B57-0BE6FE4D01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915A43FF-8491-3146-AEB7-97A2979499D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503" y="1050534"/>
            <a:ext cx="4464666" cy="354468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374C89D0-274E-7A44-BF6D-3D6C925668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9877" y="875705"/>
            <a:ext cx="4430287" cy="3534624"/>
          </a:xfrm>
          <a:prstGeom prst="rect">
            <a:avLst/>
          </a:prstGeom>
        </p:spPr>
      </p:pic>
      <p:sp>
        <p:nvSpPr>
          <p:cNvPr id="11" name="Tekstvak 10">
            <a:extLst>
              <a:ext uri="{FF2B5EF4-FFF2-40B4-BE49-F238E27FC236}">
                <a16:creationId xmlns:a16="http://schemas.microsoft.com/office/drawing/2014/main" id="{D0DE0B55-7893-7842-9E18-B2993A5D1162}"/>
              </a:ext>
            </a:extLst>
          </p:cNvPr>
          <p:cNvSpPr txBox="1"/>
          <p:nvPr/>
        </p:nvSpPr>
        <p:spPr>
          <a:xfrm>
            <a:off x="310033" y="6432789"/>
            <a:ext cx="29803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2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  <a:cs typeface="+mn-cs"/>
              </a:rPr>
              <a:t>Harrison </a:t>
            </a:r>
            <a:r>
              <a:rPr kumimoji="0" lang="nl-BE" sz="1400" b="0" i="1" u="none" strike="noStrike" kern="1200" cap="none" spc="0" normalizeH="0" baseline="0" noProof="0" dirty="0">
                <a:ln>
                  <a:noFill/>
                </a:ln>
                <a:solidFill>
                  <a:srgbClr val="003D62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  <a:cs typeface="+mn-cs"/>
              </a:rPr>
              <a:t>et al</a:t>
            </a:r>
            <a:r>
              <a:rPr kumimoji="0" lang="nl-BE" sz="1400" b="0" i="0" u="none" strike="noStrike" kern="1200" cap="none" spc="0" normalizeH="0" baseline="0" noProof="0" dirty="0">
                <a:ln>
                  <a:noFill/>
                </a:ln>
                <a:solidFill>
                  <a:srgbClr val="003D62"/>
                </a:solidFill>
                <a:effectLst/>
                <a:uLnTx/>
                <a:uFillTx/>
                <a:latin typeface="Verdana"/>
                <a:ea typeface="ＭＳ Ｐゴシック" panose="020B0600070205080204" pitchFamily="34" charset="-128"/>
                <a:cs typeface="+mn-cs"/>
              </a:rPr>
              <a:t>. Lancet GH 2023</a:t>
            </a:r>
          </a:p>
        </p:txBody>
      </p:sp>
      <p:pic>
        <p:nvPicPr>
          <p:cNvPr id="6" name="Afbeelding 2">
            <a:extLst>
              <a:ext uri="{FF2B5EF4-FFF2-40B4-BE49-F238E27FC236}">
                <a16:creationId xmlns:a16="http://schemas.microsoft.com/office/drawing/2014/main" id="{FCFB78D4-C149-D949-BBB0-54DBCE9BA64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176184" y="2449870"/>
            <a:ext cx="4027829" cy="429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55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7566E381-E03B-E04F-A175-5A775A140C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886" y="1327367"/>
            <a:ext cx="10118640" cy="4516475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C38668EC-2DD2-6F40-985D-45E631FD943F}"/>
              </a:ext>
            </a:extLst>
          </p:cNvPr>
          <p:cNvSpPr txBox="1"/>
          <p:nvPr/>
        </p:nvSpPr>
        <p:spPr>
          <a:xfrm>
            <a:off x="386040" y="6467530"/>
            <a:ext cx="5999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lvl="0">
              <a:defRPr/>
            </a:pPr>
            <a:r>
              <a:rPr lang="nl-BE" dirty="0">
                <a:solidFill>
                  <a:prstClr val="black"/>
                </a:solidFill>
              </a:rPr>
              <a:t>Noureddin et al. NEJM 2025. May 9, 2025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BE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12E70-C4B1-1962-8088-C4FC2877A6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Cirrhosis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57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6D54B-ED68-820D-F406-41E7E1964B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No Means “Not Yet”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14A49-2953-EB60-A605-55DE2BD7B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806" y="1445342"/>
            <a:ext cx="7354530" cy="5047532"/>
          </a:xfrm>
        </p:spPr>
        <p:txBody>
          <a:bodyPr>
            <a:normAutofit/>
          </a:bodyPr>
          <a:lstStyle/>
          <a:p>
            <a:r>
              <a:rPr lang="en-US" dirty="0"/>
              <a:t>You only see part of the picture — assume there’s more behind the decision.</a:t>
            </a:r>
          </a:p>
          <a:p>
            <a:endParaRPr lang="en-US" dirty="0"/>
          </a:p>
          <a:p>
            <a:r>
              <a:rPr lang="en-US" dirty="0"/>
              <a:t>Learn to listen without defending.</a:t>
            </a:r>
          </a:p>
          <a:p>
            <a:endParaRPr lang="en-US" dirty="0"/>
          </a:p>
          <a:p>
            <a:r>
              <a:rPr lang="en-US" dirty="0"/>
              <a:t>Negotiate in good faith — and look for the good faith in others.</a:t>
            </a:r>
          </a:p>
          <a:p>
            <a:endParaRPr lang="en-US" dirty="0"/>
          </a:p>
          <a:p>
            <a:r>
              <a:rPr lang="en-US" dirty="0"/>
              <a:t>Every “no” is a chance to learn, to grow, and to quietly influence what comes next.</a:t>
            </a:r>
            <a:endParaRPr lang="en-AU" dirty="0"/>
          </a:p>
        </p:txBody>
      </p:sp>
      <p:pic>
        <p:nvPicPr>
          <p:cNvPr id="5" name="Picture 4" descr="A giraffe painting a target&#10;&#10;AI-generated content may be incorrect.">
            <a:extLst>
              <a:ext uri="{FF2B5EF4-FFF2-40B4-BE49-F238E27FC236}">
                <a16:creationId xmlns:a16="http://schemas.microsoft.com/office/drawing/2014/main" id="{4CB03852-FFBD-4803-03F4-473208E55A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0336" y="1907458"/>
            <a:ext cx="4105530" cy="41055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121426E-E5E8-7735-6BC6-A2D0B68BA37A}"/>
              </a:ext>
            </a:extLst>
          </p:cNvPr>
          <p:cNvSpPr/>
          <p:nvPr/>
        </p:nvSpPr>
        <p:spPr>
          <a:xfrm rot="1779327">
            <a:off x="7275675" y="975125"/>
            <a:ext cx="3489947" cy="5232361"/>
          </a:xfrm>
          <a:custGeom>
            <a:avLst/>
            <a:gdLst>
              <a:gd name="connsiteX0" fmla="*/ 0 w 1042220"/>
              <a:gd name="connsiteY0" fmla="*/ 1376517 h 2753033"/>
              <a:gd name="connsiteX1" fmla="*/ 521110 w 1042220"/>
              <a:gd name="connsiteY1" fmla="*/ 0 h 2753033"/>
              <a:gd name="connsiteX2" fmla="*/ 1042220 w 1042220"/>
              <a:gd name="connsiteY2" fmla="*/ 1376517 h 2753033"/>
              <a:gd name="connsiteX3" fmla="*/ 521110 w 1042220"/>
              <a:gd name="connsiteY3" fmla="*/ 2753034 h 2753033"/>
              <a:gd name="connsiteX4" fmla="*/ 0 w 1042220"/>
              <a:gd name="connsiteY4" fmla="*/ 1376517 h 2753033"/>
              <a:gd name="connsiteX0" fmla="*/ 19960 w 1062180"/>
              <a:gd name="connsiteY0" fmla="*/ 1413059 h 2789576"/>
              <a:gd name="connsiteX1" fmla="*/ 149746 w 1062180"/>
              <a:gd name="connsiteY1" fmla="*/ 484156 h 2789576"/>
              <a:gd name="connsiteX2" fmla="*/ 541070 w 1062180"/>
              <a:gd name="connsiteY2" fmla="*/ 36542 h 2789576"/>
              <a:gd name="connsiteX3" fmla="*/ 1062180 w 1062180"/>
              <a:gd name="connsiteY3" fmla="*/ 1413059 h 2789576"/>
              <a:gd name="connsiteX4" fmla="*/ 541070 w 1062180"/>
              <a:gd name="connsiteY4" fmla="*/ 2789576 h 2789576"/>
              <a:gd name="connsiteX5" fmla="*/ 19960 w 1062180"/>
              <a:gd name="connsiteY5" fmla="*/ 1413059 h 2789576"/>
              <a:gd name="connsiteX0" fmla="*/ 19960 w 1062180"/>
              <a:gd name="connsiteY0" fmla="*/ 1295716 h 2672233"/>
              <a:gd name="connsiteX1" fmla="*/ 149746 w 1062180"/>
              <a:gd name="connsiteY1" fmla="*/ 366813 h 2672233"/>
              <a:gd name="connsiteX2" fmla="*/ 739190 w 1062180"/>
              <a:gd name="connsiteY2" fmla="*/ 48739 h 2672233"/>
              <a:gd name="connsiteX3" fmla="*/ 1062180 w 1062180"/>
              <a:gd name="connsiteY3" fmla="*/ 1295716 h 2672233"/>
              <a:gd name="connsiteX4" fmla="*/ 541070 w 1062180"/>
              <a:gd name="connsiteY4" fmla="*/ 2672233 h 2672233"/>
              <a:gd name="connsiteX5" fmla="*/ 19960 w 1062180"/>
              <a:gd name="connsiteY5" fmla="*/ 1295716 h 2672233"/>
              <a:gd name="connsiteX0" fmla="*/ 60827 w 1103047"/>
              <a:gd name="connsiteY0" fmla="*/ 1365079 h 2741596"/>
              <a:gd name="connsiteX1" fmla="*/ 68693 w 1103047"/>
              <a:gd name="connsiteY1" fmla="*/ 207576 h 2741596"/>
              <a:gd name="connsiteX2" fmla="*/ 780057 w 1103047"/>
              <a:gd name="connsiteY2" fmla="*/ 118102 h 2741596"/>
              <a:gd name="connsiteX3" fmla="*/ 1103047 w 1103047"/>
              <a:gd name="connsiteY3" fmla="*/ 1365079 h 2741596"/>
              <a:gd name="connsiteX4" fmla="*/ 581937 w 1103047"/>
              <a:gd name="connsiteY4" fmla="*/ 2741596 h 2741596"/>
              <a:gd name="connsiteX5" fmla="*/ 60827 w 1103047"/>
              <a:gd name="connsiteY5" fmla="*/ 1365079 h 2741596"/>
              <a:gd name="connsiteX0" fmla="*/ 60827 w 1103047"/>
              <a:gd name="connsiteY0" fmla="*/ 1395222 h 2771739"/>
              <a:gd name="connsiteX1" fmla="*/ 68693 w 1103047"/>
              <a:gd name="connsiteY1" fmla="*/ 237719 h 2771739"/>
              <a:gd name="connsiteX2" fmla="*/ 848637 w 1103047"/>
              <a:gd name="connsiteY2" fmla="*/ 102525 h 2771739"/>
              <a:gd name="connsiteX3" fmla="*/ 1103047 w 1103047"/>
              <a:gd name="connsiteY3" fmla="*/ 1395222 h 2771739"/>
              <a:gd name="connsiteX4" fmla="*/ 581937 w 1103047"/>
              <a:gd name="connsiteY4" fmla="*/ 2771739 h 2771739"/>
              <a:gd name="connsiteX5" fmla="*/ 60827 w 1103047"/>
              <a:gd name="connsiteY5" fmla="*/ 1395222 h 2771739"/>
              <a:gd name="connsiteX0" fmla="*/ 157908 w 1062968"/>
              <a:gd name="connsiteY0" fmla="*/ 2500122 h 2878107"/>
              <a:gd name="connsiteX1" fmla="*/ 28614 w 1062968"/>
              <a:gd name="connsiteY1" fmla="*/ 237719 h 2878107"/>
              <a:gd name="connsiteX2" fmla="*/ 808558 w 1062968"/>
              <a:gd name="connsiteY2" fmla="*/ 102525 h 2878107"/>
              <a:gd name="connsiteX3" fmla="*/ 1062968 w 1062968"/>
              <a:gd name="connsiteY3" fmla="*/ 1395222 h 2878107"/>
              <a:gd name="connsiteX4" fmla="*/ 541858 w 1062968"/>
              <a:gd name="connsiteY4" fmla="*/ 2771739 h 2878107"/>
              <a:gd name="connsiteX5" fmla="*/ 157908 w 1062968"/>
              <a:gd name="connsiteY5" fmla="*/ 2500122 h 2878107"/>
              <a:gd name="connsiteX0" fmla="*/ 32982 w 1166642"/>
              <a:gd name="connsiteY0" fmla="*/ 2858262 h 3080851"/>
              <a:gd name="connsiteX1" fmla="*/ 132288 w 1166642"/>
              <a:gd name="connsiteY1" fmla="*/ 237719 h 3080851"/>
              <a:gd name="connsiteX2" fmla="*/ 912232 w 1166642"/>
              <a:gd name="connsiteY2" fmla="*/ 102525 h 3080851"/>
              <a:gd name="connsiteX3" fmla="*/ 1166642 w 1166642"/>
              <a:gd name="connsiteY3" fmla="*/ 1395222 h 3080851"/>
              <a:gd name="connsiteX4" fmla="*/ 645532 w 1166642"/>
              <a:gd name="connsiteY4" fmla="*/ 2771739 h 3080851"/>
              <a:gd name="connsiteX5" fmla="*/ 32982 w 1166642"/>
              <a:gd name="connsiteY5" fmla="*/ 2858262 h 3080851"/>
              <a:gd name="connsiteX0" fmla="*/ 31255 w 1164915"/>
              <a:gd name="connsiteY0" fmla="*/ 2858262 h 3041002"/>
              <a:gd name="connsiteX1" fmla="*/ 130561 w 1164915"/>
              <a:gd name="connsiteY1" fmla="*/ 237719 h 3041002"/>
              <a:gd name="connsiteX2" fmla="*/ 910505 w 1164915"/>
              <a:gd name="connsiteY2" fmla="*/ 102525 h 3041002"/>
              <a:gd name="connsiteX3" fmla="*/ 1164915 w 1164915"/>
              <a:gd name="connsiteY3" fmla="*/ 1395222 h 3041002"/>
              <a:gd name="connsiteX4" fmla="*/ 643805 w 1164915"/>
              <a:gd name="connsiteY4" fmla="*/ 2771739 h 3041002"/>
              <a:gd name="connsiteX5" fmla="*/ 31255 w 1164915"/>
              <a:gd name="connsiteY5" fmla="*/ 2858262 h 3041002"/>
              <a:gd name="connsiteX0" fmla="*/ 51801 w 1185461"/>
              <a:gd name="connsiteY0" fmla="*/ 2858262 h 3052452"/>
              <a:gd name="connsiteX1" fmla="*/ 151107 w 1185461"/>
              <a:gd name="connsiteY1" fmla="*/ 237719 h 3052452"/>
              <a:gd name="connsiteX2" fmla="*/ 931051 w 1185461"/>
              <a:gd name="connsiteY2" fmla="*/ 102525 h 3052452"/>
              <a:gd name="connsiteX3" fmla="*/ 1185461 w 1185461"/>
              <a:gd name="connsiteY3" fmla="*/ 1395222 h 3052452"/>
              <a:gd name="connsiteX4" fmla="*/ 923431 w 1185461"/>
              <a:gd name="connsiteY4" fmla="*/ 2695539 h 3052452"/>
              <a:gd name="connsiteX5" fmla="*/ 51801 w 1185461"/>
              <a:gd name="connsiteY5" fmla="*/ 2858262 h 3052452"/>
              <a:gd name="connsiteX0" fmla="*/ 51801 w 1185461"/>
              <a:gd name="connsiteY0" fmla="*/ 2858262 h 3025372"/>
              <a:gd name="connsiteX1" fmla="*/ 151107 w 1185461"/>
              <a:gd name="connsiteY1" fmla="*/ 237719 h 3025372"/>
              <a:gd name="connsiteX2" fmla="*/ 931051 w 1185461"/>
              <a:gd name="connsiteY2" fmla="*/ 102525 h 3025372"/>
              <a:gd name="connsiteX3" fmla="*/ 1185461 w 1185461"/>
              <a:gd name="connsiteY3" fmla="*/ 1395222 h 3025372"/>
              <a:gd name="connsiteX4" fmla="*/ 923431 w 1185461"/>
              <a:gd name="connsiteY4" fmla="*/ 2695539 h 3025372"/>
              <a:gd name="connsiteX5" fmla="*/ 51801 w 1185461"/>
              <a:gd name="connsiteY5" fmla="*/ 2858262 h 3025372"/>
              <a:gd name="connsiteX0" fmla="*/ 57371 w 1191031"/>
              <a:gd name="connsiteY0" fmla="*/ 2858262 h 3032079"/>
              <a:gd name="connsiteX1" fmla="*/ 156677 w 1191031"/>
              <a:gd name="connsiteY1" fmla="*/ 237719 h 3032079"/>
              <a:gd name="connsiteX2" fmla="*/ 936621 w 1191031"/>
              <a:gd name="connsiteY2" fmla="*/ 102525 h 3032079"/>
              <a:gd name="connsiteX3" fmla="*/ 1191031 w 1191031"/>
              <a:gd name="connsiteY3" fmla="*/ 1395222 h 3032079"/>
              <a:gd name="connsiteX4" fmla="*/ 1005201 w 1191031"/>
              <a:gd name="connsiteY4" fmla="*/ 2718399 h 3032079"/>
              <a:gd name="connsiteX5" fmla="*/ 57371 w 1191031"/>
              <a:gd name="connsiteY5" fmla="*/ 2858262 h 3032079"/>
              <a:gd name="connsiteX0" fmla="*/ 57371 w 2123448"/>
              <a:gd name="connsiteY0" fmla="*/ 2843908 h 3017725"/>
              <a:gd name="connsiteX1" fmla="*/ 156677 w 2123448"/>
              <a:gd name="connsiteY1" fmla="*/ 223365 h 3017725"/>
              <a:gd name="connsiteX2" fmla="*/ 2104904 w 2123448"/>
              <a:gd name="connsiteY2" fmla="*/ 109345 h 3017725"/>
              <a:gd name="connsiteX3" fmla="*/ 1191031 w 2123448"/>
              <a:gd name="connsiteY3" fmla="*/ 1380868 h 3017725"/>
              <a:gd name="connsiteX4" fmla="*/ 1005201 w 2123448"/>
              <a:gd name="connsiteY4" fmla="*/ 2704045 h 3017725"/>
              <a:gd name="connsiteX5" fmla="*/ 57371 w 2123448"/>
              <a:gd name="connsiteY5" fmla="*/ 2843908 h 3017725"/>
              <a:gd name="connsiteX0" fmla="*/ 57371 w 2107170"/>
              <a:gd name="connsiteY0" fmla="*/ 2905114 h 3078931"/>
              <a:gd name="connsiteX1" fmla="*/ 156677 w 2107170"/>
              <a:gd name="connsiteY1" fmla="*/ 284571 h 3078931"/>
              <a:gd name="connsiteX2" fmla="*/ 1408948 w 2107170"/>
              <a:gd name="connsiteY2" fmla="*/ 57733 h 3078931"/>
              <a:gd name="connsiteX3" fmla="*/ 2104904 w 2107170"/>
              <a:gd name="connsiteY3" fmla="*/ 170551 h 3078931"/>
              <a:gd name="connsiteX4" fmla="*/ 1191031 w 2107170"/>
              <a:gd name="connsiteY4" fmla="*/ 1442074 h 3078931"/>
              <a:gd name="connsiteX5" fmla="*/ 1005201 w 2107170"/>
              <a:gd name="connsiteY5" fmla="*/ 2765251 h 3078931"/>
              <a:gd name="connsiteX6" fmla="*/ 57371 w 2107170"/>
              <a:gd name="connsiteY6" fmla="*/ 2905114 h 3078931"/>
              <a:gd name="connsiteX0" fmla="*/ 57371 w 2126776"/>
              <a:gd name="connsiteY0" fmla="*/ 3208790 h 3382607"/>
              <a:gd name="connsiteX1" fmla="*/ 156677 w 2126776"/>
              <a:gd name="connsiteY1" fmla="*/ 588247 h 3382607"/>
              <a:gd name="connsiteX2" fmla="*/ 1698643 w 2126776"/>
              <a:gd name="connsiteY2" fmla="*/ 1240 h 3382607"/>
              <a:gd name="connsiteX3" fmla="*/ 2104904 w 2126776"/>
              <a:gd name="connsiteY3" fmla="*/ 474227 h 3382607"/>
              <a:gd name="connsiteX4" fmla="*/ 1191031 w 2126776"/>
              <a:gd name="connsiteY4" fmla="*/ 1745750 h 3382607"/>
              <a:gd name="connsiteX5" fmla="*/ 1005201 w 2126776"/>
              <a:gd name="connsiteY5" fmla="*/ 3068927 h 3382607"/>
              <a:gd name="connsiteX6" fmla="*/ 57371 w 2126776"/>
              <a:gd name="connsiteY6" fmla="*/ 3208790 h 3382607"/>
              <a:gd name="connsiteX0" fmla="*/ 50512 w 2119917"/>
              <a:gd name="connsiteY0" fmla="*/ 3208790 h 3362348"/>
              <a:gd name="connsiteX1" fmla="*/ 176142 w 2119917"/>
              <a:gd name="connsiteY1" fmla="*/ 863087 h 3362348"/>
              <a:gd name="connsiteX2" fmla="*/ 1691784 w 2119917"/>
              <a:gd name="connsiteY2" fmla="*/ 1240 h 3362348"/>
              <a:gd name="connsiteX3" fmla="*/ 2098045 w 2119917"/>
              <a:gd name="connsiteY3" fmla="*/ 474227 h 3362348"/>
              <a:gd name="connsiteX4" fmla="*/ 1184172 w 2119917"/>
              <a:gd name="connsiteY4" fmla="*/ 1745750 h 3362348"/>
              <a:gd name="connsiteX5" fmla="*/ 998342 w 2119917"/>
              <a:gd name="connsiteY5" fmla="*/ 3068927 h 3362348"/>
              <a:gd name="connsiteX6" fmla="*/ 50512 w 2119917"/>
              <a:gd name="connsiteY6" fmla="*/ 3208790 h 3362348"/>
              <a:gd name="connsiteX0" fmla="*/ 50512 w 2128866"/>
              <a:gd name="connsiteY0" fmla="*/ 3208777 h 3391412"/>
              <a:gd name="connsiteX1" fmla="*/ 176142 w 2128866"/>
              <a:gd name="connsiteY1" fmla="*/ 863074 h 3391412"/>
              <a:gd name="connsiteX2" fmla="*/ 1691784 w 2128866"/>
              <a:gd name="connsiteY2" fmla="*/ 1227 h 3391412"/>
              <a:gd name="connsiteX3" fmla="*/ 2098045 w 2128866"/>
              <a:gd name="connsiteY3" fmla="*/ 474214 h 3391412"/>
              <a:gd name="connsiteX4" fmla="*/ 1037856 w 2128866"/>
              <a:gd name="connsiteY4" fmla="*/ 1730047 h 3391412"/>
              <a:gd name="connsiteX5" fmla="*/ 998342 w 2128866"/>
              <a:gd name="connsiteY5" fmla="*/ 3068914 h 3391412"/>
              <a:gd name="connsiteX6" fmla="*/ 50512 w 2128866"/>
              <a:gd name="connsiteY6" fmla="*/ 3208777 h 3391412"/>
              <a:gd name="connsiteX0" fmla="*/ 50512 w 2128866"/>
              <a:gd name="connsiteY0" fmla="*/ 3208777 h 3391412"/>
              <a:gd name="connsiteX1" fmla="*/ 176142 w 2128866"/>
              <a:gd name="connsiteY1" fmla="*/ 863074 h 3391412"/>
              <a:gd name="connsiteX2" fmla="*/ 1691784 w 2128866"/>
              <a:gd name="connsiteY2" fmla="*/ 1227 h 3391412"/>
              <a:gd name="connsiteX3" fmla="*/ 2098045 w 2128866"/>
              <a:gd name="connsiteY3" fmla="*/ 474214 h 3391412"/>
              <a:gd name="connsiteX4" fmla="*/ 1037856 w 2128866"/>
              <a:gd name="connsiteY4" fmla="*/ 1730047 h 3391412"/>
              <a:gd name="connsiteX5" fmla="*/ 998342 w 2128866"/>
              <a:gd name="connsiteY5" fmla="*/ 3068914 h 3391412"/>
              <a:gd name="connsiteX6" fmla="*/ 50512 w 2128866"/>
              <a:gd name="connsiteY6" fmla="*/ 3208777 h 3391412"/>
              <a:gd name="connsiteX0" fmla="*/ 86199 w 2164553"/>
              <a:gd name="connsiteY0" fmla="*/ 3208777 h 3914429"/>
              <a:gd name="connsiteX1" fmla="*/ 211829 w 2164553"/>
              <a:gd name="connsiteY1" fmla="*/ 863074 h 3914429"/>
              <a:gd name="connsiteX2" fmla="*/ 1727471 w 2164553"/>
              <a:gd name="connsiteY2" fmla="*/ 1227 h 3914429"/>
              <a:gd name="connsiteX3" fmla="*/ 2133732 w 2164553"/>
              <a:gd name="connsiteY3" fmla="*/ 474214 h 3914429"/>
              <a:gd name="connsiteX4" fmla="*/ 1073543 w 2164553"/>
              <a:gd name="connsiteY4" fmla="*/ 1730047 h 3914429"/>
              <a:gd name="connsiteX5" fmla="*/ 1527747 w 2164553"/>
              <a:gd name="connsiteY5" fmla="*/ 3837162 h 3914429"/>
              <a:gd name="connsiteX6" fmla="*/ 86199 w 2164553"/>
              <a:gd name="connsiteY6" fmla="*/ 3208777 h 3914429"/>
              <a:gd name="connsiteX0" fmla="*/ 100636 w 2178990"/>
              <a:gd name="connsiteY0" fmla="*/ 3208777 h 3788593"/>
              <a:gd name="connsiteX1" fmla="*/ 226266 w 2178990"/>
              <a:gd name="connsiteY1" fmla="*/ 863074 h 3788593"/>
              <a:gd name="connsiteX2" fmla="*/ 1741908 w 2178990"/>
              <a:gd name="connsiteY2" fmla="*/ 1227 h 3788593"/>
              <a:gd name="connsiteX3" fmla="*/ 2148169 w 2178990"/>
              <a:gd name="connsiteY3" fmla="*/ 474214 h 3788593"/>
              <a:gd name="connsiteX4" fmla="*/ 1087980 w 2178990"/>
              <a:gd name="connsiteY4" fmla="*/ 1730047 h 3788593"/>
              <a:gd name="connsiteX5" fmla="*/ 1740015 w 2178990"/>
              <a:gd name="connsiteY5" fmla="*/ 3693823 h 3788593"/>
              <a:gd name="connsiteX6" fmla="*/ 100636 w 2178990"/>
              <a:gd name="connsiteY6" fmla="*/ 3208777 h 3788593"/>
              <a:gd name="connsiteX0" fmla="*/ 100636 w 2182152"/>
              <a:gd name="connsiteY0" fmla="*/ 3208816 h 3785538"/>
              <a:gd name="connsiteX1" fmla="*/ 226266 w 2182152"/>
              <a:gd name="connsiteY1" fmla="*/ 863113 h 3785538"/>
              <a:gd name="connsiteX2" fmla="*/ 1741908 w 2182152"/>
              <a:gd name="connsiteY2" fmla="*/ 1266 h 3785538"/>
              <a:gd name="connsiteX3" fmla="*/ 2148169 w 2182152"/>
              <a:gd name="connsiteY3" fmla="*/ 474253 h 3785538"/>
              <a:gd name="connsiteX4" fmla="*/ 1037899 w 2182152"/>
              <a:gd name="connsiteY4" fmla="*/ 1773410 h 3785538"/>
              <a:gd name="connsiteX5" fmla="*/ 1740015 w 2182152"/>
              <a:gd name="connsiteY5" fmla="*/ 3693862 h 3785538"/>
              <a:gd name="connsiteX6" fmla="*/ 100636 w 2182152"/>
              <a:gd name="connsiteY6" fmla="*/ 3208816 h 3785538"/>
              <a:gd name="connsiteX0" fmla="*/ 89741 w 2230943"/>
              <a:gd name="connsiteY0" fmla="*/ 3170513 h 3776713"/>
              <a:gd name="connsiteX1" fmla="*/ 275057 w 2230943"/>
              <a:gd name="connsiteY1" fmla="*/ 863113 h 3776713"/>
              <a:gd name="connsiteX2" fmla="*/ 1790699 w 2230943"/>
              <a:gd name="connsiteY2" fmla="*/ 1266 h 3776713"/>
              <a:gd name="connsiteX3" fmla="*/ 2196960 w 2230943"/>
              <a:gd name="connsiteY3" fmla="*/ 474253 h 3776713"/>
              <a:gd name="connsiteX4" fmla="*/ 1086690 w 2230943"/>
              <a:gd name="connsiteY4" fmla="*/ 1773410 h 3776713"/>
              <a:gd name="connsiteX5" fmla="*/ 1788806 w 2230943"/>
              <a:gd name="connsiteY5" fmla="*/ 3693862 h 3776713"/>
              <a:gd name="connsiteX6" fmla="*/ 89741 w 2230943"/>
              <a:gd name="connsiteY6" fmla="*/ 3170513 h 3776713"/>
              <a:gd name="connsiteX0" fmla="*/ 89741 w 2230943"/>
              <a:gd name="connsiteY0" fmla="*/ 3170513 h 3826236"/>
              <a:gd name="connsiteX1" fmla="*/ 275057 w 2230943"/>
              <a:gd name="connsiteY1" fmla="*/ 863113 h 3826236"/>
              <a:gd name="connsiteX2" fmla="*/ 1790699 w 2230943"/>
              <a:gd name="connsiteY2" fmla="*/ 1266 h 3826236"/>
              <a:gd name="connsiteX3" fmla="*/ 2196960 w 2230943"/>
              <a:gd name="connsiteY3" fmla="*/ 474253 h 3826236"/>
              <a:gd name="connsiteX4" fmla="*/ 1086690 w 2230943"/>
              <a:gd name="connsiteY4" fmla="*/ 1773410 h 3826236"/>
              <a:gd name="connsiteX5" fmla="*/ 1788806 w 2230943"/>
              <a:gd name="connsiteY5" fmla="*/ 3693862 h 3826236"/>
              <a:gd name="connsiteX6" fmla="*/ 716959 w 2230943"/>
              <a:gd name="connsiteY6" fmla="*/ 3605372 h 3826236"/>
              <a:gd name="connsiteX7" fmla="*/ 89741 w 2230943"/>
              <a:gd name="connsiteY7" fmla="*/ 3170513 h 3826236"/>
              <a:gd name="connsiteX0" fmla="*/ 24739 w 2165941"/>
              <a:gd name="connsiteY0" fmla="*/ 3170513 h 4051099"/>
              <a:gd name="connsiteX1" fmla="*/ 210055 w 2165941"/>
              <a:gd name="connsiteY1" fmla="*/ 863113 h 4051099"/>
              <a:gd name="connsiteX2" fmla="*/ 1725697 w 2165941"/>
              <a:gd name="connsiteY2" fmla="*/ 1266 h 4051099"/>
              <a:gd name="connsiteX3" fmla="*/ 2131958 w 2165941"/>
              <a:gd name="connsiteY3" fmla="*/ 474253 h 4051099"/>
              <a:gd name="connsiteX4" fmla="*/ 1021688 w 2165941"/>
              <a:gd name="connsiteY4" fmla="*/ 1773410 h 4051099"/>
              <a:gd name="connsiteX5" fmla="*/ 1723804 w 2165941"/>
              <a:gd name="connsiteY5" fmla="*/ 3693862 h 4051099"/>
              <a:gd name="connsiteX6" fmla="*/ 765849 w 2165941"/>
              <a:gd name="connsiteY6" fmla="*/ 4010499 h 4051099"/>
              <a:gd name="connsiteX7" fmla="*/ 24739 w 2165941"/>
              <a:gd name="connsiteY7" fmla="*/ 3170513 h 4051099"/>
              <a:gd name="connsiteX0" fmla="*/ 24739 w 2165941"/>
              <a:gd name="connsiteY0" fmla="*/ 3170513 h 4051099"/>
              <a:gd name="connsiteX1" fmla="*/ 210055 w 2165941"/>
              <a:gd name="connsiteY1" fmla="*/ 863113 h 4051099"/>
              <a:gd name="connsiteX2" fmla="*/ 1725697 w 2165941"/>
              <a:gd name="connsiteY2" fmla="*/ 1266 h 4051099"/>
              <a:gd name="connsiteX3" fmla="*/ 2131958 w 2165941"/>
              <a:gd name="connsiteY3" fmla="*/ 474253 h 4051099"/>
              <a:gd name="connsiteX4" fmla="*/ 1021688 w 2165941"/>
              <a:gd name="connsiteY4" fmla="*/ 1773410 h 4051099"/>
              <a:gd name="connsiteX5" fmla="*/ 1723804 w 2165941"/>
              <a:gd name="connsiteY5" fmla="*/ 3693862 h 4051099"/>
              <a:gd name="connsiteX6" fmla="*/ 765849 w 2165941"/>
              <a:gd name="connsiteY6" fmla="*/ 4010499 h 4051099"/>
              <a:gd name="connsiteX7" fmla="*/ 24739 w 2165941"/>
              <a:gd name="connsiteY7" fmla="*/ 3170513 h 4051099"/>
              <a:gd name="connsiteX0" fmla="*/ 24739 w 2122512"/>
              <a:gd name="connsiteY0" fmla="*/ 3169917 h 4050503"/>
              <a:gd name="connsiteX1" fmla="*/ 210055 w 2122512"/>
              <a:gd name="connsiteY1" fmla="*/ 862517 h 4050503"/>
              <a:gd name="connsiteX2" fmla="*/ 1725697 w 2122512"/>
              <a:gd name="connsiteY2" fmla="*/ 670 h 4050503"/>
              <a:gd name="connsiteX3" fmla="*/ 2082815 w 2122512"/>
              <a:gd name="connsiteY3" fmla="*/ 666461 h 4050503"/>
              <a:gd name="connsiteX4" fmla="*/ 1021688 w 2122512"/>
              <a:gd name="connsiteY4" fmla="*/ 1772814 h 4050503"/>
              <a:gd name="connsiteX5" fmla="*/ 1723804 w 2122512"/>
              <a:gd name="connsiteY5" fmla="*/ 3693266 h 4050503"/>
              <a:gd name="connsiteX6" fmla="*/ 765849 w 2122512"/>
              <a:gd name="connsiteY6" fmla="*/ 4009903 h 4050503"/>
              <a:gd name="connsiteX7" fmla="*/ 24739 w 2122512"/>
              <a:gd name="connsiteY7" fmla="*/ 3169917 h 4050503"/>
              <a:gd name="connsiteX0" fmla="*/ 24739 w 2122512"/>
              <a:gd name="connsiteY0" fmla="*/ 3169917 h 4036256"/>
              <a:gd name="connsiteX1" fmla="*/ 210055 w 2122512"/>
              <a:gd name="connsiteY1" fmla="*/ 862517 h 4036256"/>
              <a:gd name="connsiteX2" fmla="*/ 1725697 w 2122512"/>
              <a:gd name="connsiteY2" fmla="*/ 670 h 4036256"/>
              <a:gd name="connsiteX3" fmla="*/ 2082815 w 2122512"/>
              <a:gd name="connsiteY3" fmla="*/ 666461 h 4036256"/>
              <a:gd name="connsiteX4" fmla="*/ 1021688 w 2122512"/>
              <a:gd name="connsiteY4" fmla="*/ 1772814 h 4036256"/>
              <a:gd name="connsiteX5" fmla="*/ 1906916 w 2122512"/>
              <a:gd name="connsiteY5" fmla="*/ 3597070 h 4036256"/>
              <a:gd name="connsiteX6" fmla="*/ 765849 w 2122512"/>
              <a:gd name="connsiteY6" fmla="*/ 4009903 h 4036256"/>
              <a:gd name="connsiteX7" fmla="*/ 24739 w 2122512"/>
              <a:gd name="connsiteY7" fmla="*/ 3169917 h 4036256"/>
              <a:gd name="connsiteX0" fmla="*/ 24739 w 2130631"/>
              <a:gd name="connsiteY0" fmla="*/ 3169937 h 4035112"/>
              <a:gd name="connsiteX1" fmla="*/ 210055 w 2130631"/>
              <a:gd name="connsiteY1" fmla="*/ 862537 h 4035112"/>
              <a:gd name="connsiteX2" fmla="*/ 1725697 w 2130631"/>
              <a:gd name="connsiteY2" fmla="*/ 690 h 4035112"/>
              <a:gd name="connsiteX3" fmla="*/ 2082815 w 2130631"/>
              <a:gd name="connsiteY3" fmla="*/ 666481 h 4035112"/>
              <a:gd name="connsiteX4" fmla="*/ 903252 w 2130631"/>
              <a:gd name="connsiteY4" fmla="*/ 1847797 h 4035112"/>
              <a:gd name="connsiteX5" fmla="*/ 1906916 w 2130631"/>
              <a:gd name="connsiteY5" fmla="*/ 3597090 h 4035112"/>
              <a:gd name="connsiteX6" fmla="*/ 765849 w 2130631"/>
              <a:gd name="connsiteY6" fmla="*/ 4009923 h 4035112"/>
              <a:gd name="connsiteX7" fmla="*/ 24739 w 2130631"/>
              <a:gd name="connsiteY7" fmla="*/ 3169937 h 4035112"/>
              <a:gd name="connsiteX0" fmla="*/ 24739 w 2128113"/>
              <a:gd name="connsiteY0" fmla="*/ 3169943 h 4034816"/>
              <a:gd name="connsiteX1" fmla="*/ 210055 w 2128113"/>
              <a:gd name="connsiteY1" fmla="*/ 862543 h 4034816"/>
              <a:gd name="connsiteX2" fmla="*/ 1725697 w 2128113"/>
              <a:gd name="connsiteY2" fmla="*/ 696 h 4034816"/>
              <a:gd name="connsiteX3" fmla="*/ 2082815 w 2128113"/>
              <a:gd name="connsiteY3" fmla="*/ 666487 h 4034816"/>
              <a:gd name="connsiteX4" fmla="*/ 939801 w 2128113"/>
              <a:gd name="connsiteY4" fmla="*/ 1868153 h 4034816"/>
              <a:gd name="connsiteX5" fmla="*/ 1906916 w 2128113"/>
              <a:gd name="connsiteY5" fmla="*/ 3597096 h 4034816"/>
              <a:gd name="connsiteX6" fmla="*/ 765849 w 2128113"/>
              <a:gd name="connsiteY6" fmla="*/ 4009929 h 4034816"/>
              <a:gd name="connsiteX7" fmla="*/ 24739 w 2128113"/>
              <a:gd name="connsiteY7" fmla="*/ 3169943 h 4034816"/>
              <a:gd name="connsiteX0" fmla="*/ 24739 w 2124518"/>
              <a:gd name="connsiteY0" fmla="*/ 3169942 h 4034904"/>
              <a:gd name="connsiteX1" fmla="*/ 210055 w 2124518"/>
              <a:gd name="connsiteY1" fmla="*/ 862542 h 4034904"/>
              <a:gd name="connsiteX2" fmla="*/ 1725697 w 2124518"/>
              <a:gd name="connsiteY2" fmla="*/ 695 h 4034904"/>
              <a:gd name="connsiteX3" fmla="*/ 2082815 w 2124518"/>
              <a:gd name="connsiteY3" fmla="*/ 666486 h 4034904"/>
              <a:gd name="connsiteX4" fmla="*/ 992253 w 2124518"/>
              <a:gd name="connsiteY4" fmla="*/ 1862130 h 4034904"/>
              <a:gd name="connsiteX5" fmla="*/ 1906916 w 2124518"/>
              <a:gd name="connsiteY5" fmla="*/ 3597095 h 4034904"/>
              <a:gd name="connsiteX6" fmla="*/ 765849 w 2124518"/>
              <a:gd name="connsiteY6" fmla="*/ 4009928 h 4034904"/>
              <a:gd name="connsiteX7" fmla="*/ 24739 w 2124518"/>
              <a:gd name="connsiteY7" fmla="*/ 3169942 h 4034904"/>
              <a:gd name="connsiteX0" fmla="*/ 24739 w 2110157"/>
              <a:gd name="connsiteY0" fmla="*/ 3169952 h 4034392"/>
              <a:gd name="connsiteX1" fmla="*/ 210055 w 2110157"/>
              <a:gd name="connsiteY1" fmla="*/ 862552 h 4034392"/>
              <a:gd name="connsiteX2" fmla="*/ 1725697 w 2110157"/>
              <a:gd name="connsiteY2" fmla="*/ 705 h 4034392"/>
              <a:gd name="connsiteX3" fmla="*/ 2082815 w 2110157"/>
              <a:gd name="connsiteY3" fmla="*/ 666496 h 4034392"/>
              <a:gd name="connsiteX4" fmla="*/ 1206283 w 2110157"/>
              <a:gd name="connsiteY4" fmla="*/ 1898010 h 4034392"/>
              <a:gd name="connsiteX5" fmla="*/ 1906916 w 2110157"/>
              <a:gd name="connsiteY5" fmla="*/ 3597105 h 4034392"/>
              <a:gd name="connsiteX6" fmla="*/ 765849 w 2110157"/>
              <a:gd name="connsiteY6" fmla="*/ 4009938 h 4034392"/>
              <a:gd name="connsiteX7" fmla="*/ 24739 w 2110157"/>
              <a:gd name="connsiteY7" fmla="*/ 3169952 h 4034392"/>
              <a:gd name="connsiteX0" fmla="*/ 10469 w 2454965"/>
              <a:gd name="connsiteY0" fmla="*/ 1617295 h 4034392"/>
              <a:gd name="connsiteX1" fmla="*/ 554863 w 2454965"/>
              <a:gd name="connsiteY1" fmla="*/ 862552 h 4034392"/>
              <a:gd name="connsiteX2" fmla="*/ 2070505 w 2454965"/>
              <a:gd name="connsiteY2" fmla="*/ 705 h 4034392"/>
              <a:gd name="connsiteX3" fmla="*/ 2427623 w 2454965"/>
              <a:gd name="connsiteY3" fmla="*/ 666496 h 4034392"/>
              <a:gd name="connsiteX4" fmla="*/ 1551091 w 2454965"/>
              <a:gd name="connsiteY4" fmla="*/ 1898010 h 4034392"/>
              <a:gd name="connsiteX5" fmla="*/ 2251724 w 2454965"/>
              <a:gd name="connsiteY5" fmla="*/ 3597105 h 4034392"/>
              <a:gd name="connsiteX6" fmla="*/ 1110657 w 2454965"/>
              <a:gd name="connsiteY6" fmla="*/ 4009938 h 4034392"/>
              <a:gd name="connsiteX7" fmla="*/ 10469 w 2454965"/>
              <a:gd name="connsiteY7" fmla="*/ 1617295 h 4034392"/>
              <a:gd name="connsiteX0" fmla="*/ 16371 w 2460867"/>
              <a:gd name="connsiteY0" fmla="*/ 1617295 h 4157225"/>
              <a:gd name="connsiteX1" fmla="*/ 560765 w 2460867"/>
              <a:gd name="connsiteY1" fmla="*/ 862552 h 4157225"/>
              <a:gd name="connsiteX2" fmla="*/ 2076407 w 2460867"/>
              <a:gd name="connsiteY2" fmla="*/ 705 h 4157225"/>
              <a:gd name="connsiteX3" fmla="*/ 2433525 w 2460867"/>
              <a:gd name="connsiteY3" fmla="*/ 666496 h 4157225"/>
              <a:gd name="connsiteX4" fmla="*/ 1556993 w 2460867"/>
              <a:gd name="connsiteY4" fmla="*/ 1898010 h 4157225"/>
              <a:gd name="connsiteX5" fmla="*/ 2257626 w 2460867"/>
              <a:gd name="connsiteY5" fmla="*/ 3597105 h 4157225"/>
              <a:gd name="connsiteX6" fmla="*/ 1281653 w 2460867"/>
              <a:gd name="connsiteY6" fmla="*/ 4140133 h 4157225"/>
              <a:gd name="connsiteX7" fmla="*/ 16371 w 2460867"/>
              <a:gd name="connsiteY7" fmla="*/ 1617295 h 4157225"/>
              <a:gd name="connsiteX0" fmla="*/ 16371 w 2460867"/>
              <a:gd name="connsiteY0" fmla="*/ 1617295 h 4157225"/>
              <a:gd name="connsiteX1" fmla="*/ 560765 w 2460867"/>
              <a:gd name="connsiteY1" fmla="*/ 862552 h 4157225"/>
              <a:gd name="connsiteX2" fmla="*/ 2076407 w 2460867"/>
              <a:gd name="connsiteY2" fmla="*/ 705 h 4157225"/>
              <a:gd name="connsiteX3" fmla="*/ 2433525 w 2460867"/>
              <a:gd name="connsiteY3" fmla="*/ 666496 h 4157225"/>
              <a:gd name="connsiteX4" fmla="*/ 1556993 w 2460867"/>
              <a:gd name="connsiteY4" fmla="*/ 1898010 h 4157225"/>
              <a:gd name="connsiteX5" fmla="*/ 2257626 w 2460867"/>
              <a:gd name="connsiteY5" fmla="*/ 3597105 h 4157225"/>
              <a:gd name="connsiteX6" fmla="*/ 1281653 w 2460867"/>
              <a:gd name="connsiteY6" fmla="*/ 4140133 h 4157225"/>
              <a:gd name="connsiteX7" fmla="*/ 16371 w 2460867"/>
              <a:gd name="connsiteY7" fmla="*/ 1617295 h 4157225"/>
              <a:gd name="connsiteX0" fmla="*/ 16371 w 2460867"/>
              <a:gd name="connsiteY0" fmla="*/ 1617295 h 4157225"/>
              <a:gd name="connsiteX1" fmla="*/ 560765 w 2460867"/>
              <a:gd name="connsiteY1" fmla="*/ 862552 h 4157225"/>
              <a:gd name="connsiteX2" fmla="*/ 2076407 w 2460867"/>
              <a:gd name="connsiteY2" fmla="*/ 705 h 4157225"/>
              <a:gd name="connsiteX3" fmla="*/ 2433525 w 2460867"/>
              <a:gd name="connsiteY3" fmla="*/ 666496 h 4157225"/>
              <a:gd name="connsiteX4" fmla="*/ 1556993 w 2460867"/>
              <a:gd name="connsiteY4" fmla="*/ 1898010 h 4157225"/>
              <a:gd name="connsiteX5" fmla="*/ 2257626 w 2460867"/>
              <a:gd name="connsiteY5" fmla="*/ 3597105 h 4157225"/>
              <a:gd name="connsiteX6" fmla="*/ 1281653 w 2460867"/>
              <a:gd name="connsiteY6" fmla="*/ 4140133 h 4157225"/>
              <a:gd name="connsiteX7" fmla="*/ 16371 w 2460867"/>
              <a:gd name="connsiteY7" fmla="*/ 1617295 h 4157225"/>
              <a:gd name="connsiteX0" fmla="*/ 16371 w 2446845"/>
              <a:gd name="connsiteY0" fmla="*/ 1796972 h 4336902"/>
              <a:gd name="connsiteX1" fmla="*/ 560765 w 2446845"/>
              <a:gd name="connsiteY1" fmla="*/ 1042229 h 4336902"/>
              <a:gd name="connsiteX2" fmla="*/ 1971490 w 2446845"/>
              <a:gd name="connsiteY2" fmla="*/ 507 h 4336902"/>
              <a:gd name="connsiteX3" fmla="*/ 2433525 w 2446845"/>
              <a:gd name="connsiteY3" fmla="*/ 846173 h 4336902"/>
              <a:gd name="connsiteX4" fmla="*/ 1556993 w 2446845"/>
              <a:gd name="connsiteY4" fmla="*/ 2077687 h 4336902"/>
              <a:gd name="connsiteX5" fmla="*/ 2257626 w 2446845"/>
              <a:gd name="connsiteY5" fmla="*/ 3776782 h 4336902"/>
              <a:gd name="connsiteX6" fmla="*/ 1281653 w 2446845"/>
              <a:gd name="connsiteY6" fmla="*/ 4319810 h 4336902"/>
              <a:gd name="connsiteX7" fmla="*/ 16371 w 2446845"/>
              <a:gd name="connsiteY7" fmla="*/ 1796972 h 4336902"/>
              <a:gd name="connsiteX0" fmla="*/ 16371 w 2260458"/>
              <a:gd name="connsiteY0" fmla="*/ 1797245 h 4337175"/>
              <a:gd name="connsiteX1" fmla="*/ 560765 w 2260458"/>
              <a:gd name="connsiteY1" fmla="*/ 1042502 h 4337175"/>
              <a:gd name="connsiteX2" fmla="*/ 1971490 w 2260458"/>
              <a:gd name="connsiteY2" fmla="*/ 780 h 4337175"/>
              <a:gd name="connsiteX3" fmla="*/ 2219399 w 2260458"/>
              <a:gd name="connsiteY3" fmla="*/ 659251 h 4337175"/>
              <a:gd name="connsiteX4" fmla="*/ 1556993 w 2260458"/>
              <a:gd name="connsiteY4" fmla="*/ 2077960 h 4337175"/>
              <a:gd name="connsiteX5" fmla="*/ 2257626 w 2260458"/>
              <a:gd name="connsiteY5" fmla="*/ 3777055 h 4337175"/>
              <a:gd name="connsiteX6" fmla="*/ 1281653 w 2260458"/>
              <a:gd name="connsiteY6" fmla="*/ 4320083 h 4337175"/>
              <a:gd name="connsiteX7" fmla="*/ 16371 w 2260458"/>
              <a:gd name="connsiteY7" fmla="*/ 1797245 h 4337175"/>
              <a:gd name="connsiteX0" fmla="*/ 16371 w 2260458"/>
              <a:gd name="connsiteY0" fmla="*/ 1797270 h 4337200"/>
              <a:gd name="connsiteX1" fmla="*/ 560765 w 2260458"/>
              <a:gd name="connsiteY1" fmla="*/ 1042527 h 4337200"/>
              <a:gd name="connsiteX2" fmla="*/ 1971490 w 2260458"/>
              <a:gd name="connsiteY2" fmla="*/ 805 h 4337200"/>
              <a:gd name="connsiteX3" fmla="*/ 2168879 w 2260458"/>
              <a:gd name="connsiteY3" fmla="*/ 648012 h 4337200"/>
              <a:gd name="connsiteX4" fmla="*/ 1556993 w 2260458"/>
              <a:gd name="connsiteY4" fmla="*/ 2077985 h 4337200"/>
              <a:gd name="connsiteX5" fmla="*/ 2257626 w 2260458"/>
              <a:gd name="connsiteY5" fmla="*/ 3777080 h 4337200"/>
              <a:gd name="connsiteX6" fmla="*/ 1281653 w 2260458"/>
              <a:gd name="connsiteY6" fmla="*/ 4320108 h 4337200"/>
              <a:gd name="connsiteX7" fmla="*/ 16371 w 2260458"/>
              <a:gd name="connsiteY7" fmla="*/ 1797270 h 4337200"/>
              <a:gd name="connsiteX0" fmla="*/ 14536 w 2342531"/>
              <a:gd name="connsiteY0" fmla="*/ 1762594 h 4337200"/>
              <a:gd name="connsiteX1" fmla="*/ 642838 w 2342531"/>
              <a:gd name="connsiteY1" fmla="*/ 1042527 h 4337200"/>
              <a:gd name="connsiteX2" fmla="*/ 2053563 w 2342531"/>
              <a:gd name="connsiteY2" fmla="*/ 805 h 4337200"/>
              <a:gd name="connsiteX3" fmla="*/ 2250952 w 2342531"/>
              <a:gd name="connsiteY3" fmla="*/ 648012 h 4337200"/>
              <a:gd name="connsiteX4" fmla="*/ 1639066 w 2342531"/>
              <a:gd name="connsiteY4" fmla="*/ 2077985 h 4337200"/>
              <a:gd name="connsiteX5" fmla="*/ 2339699 w 2342531"/>
              <a:gd name="connsiteY5" fmla="*/ 3777080 h 4337200"/>
              <a:gd name="connsiteX6" fmla="*/ 1363726 w 2342531"/>
              <a:gd name="connsiteY6" fmla="*/ 4320108 h 4337200"/>
              <a:gd name="connsiteX7" fmla="*/ 14536 w 2342531"/>
              <a:gd name="connsiteY7" fmla="*/ 1762594 h 4337200"/>
              <a:gd name="connsiteX0" fmla="*/ 28900 w 2356895"/>
              <a:gd name="connsiteY0" fmla="*/ 1762594 h 4337200"/>
              <a:gd name="connsiteX1" fmla="*/ 461461 w 2356895"/>
              <a:gd name="connsiteY1" fmla="*/ 1143657 h 4337200"/>
              <a:gd name="connsiteX2" fmla="*/ 2067927 w 2356895"/>
              <a:gd name="connsiteY2" fmla="*/ 805 h 4337200"/>
              <a:gd name="connsiteX3" fmla="*/ 2265316 w 2356895"/>
              <a:gd name="connsiteY3" fmla="*/ 648012 h 4337200"/>
              <a:gd name="connsiteX4" fmla="*/ 1653430 w 2356895"/>
              <a:gd name="connsiteY4" fmla="*/ 2077985 h 4337200"/>
              <a:gd name="connsiteX5" fmla="*/ 2354063 w 2356895"/>
              <a:gd name="connsiteY5" fmla="*/ 3777080 h 4337200"/>
              <a:gd name="connsiteX6" fmla="*/ 1378090 w 2356895"/>
              <a:gd name="connsiteY6" fmla="*/ 4320108 h 4337200"/>
              <a:gd name="connsiteX7" fmla="*/ 28900 w 2356895"/>
              <a:gd name="connsiteY7" fmla="*/ 1762594 h 4337200"/>
              <a:gd name="connsiteX0" fmla="*/ 20334 w 2352610"/>
              <a:gd name="connsiteY0" fmla="*/ 1762594 h 4370078"/>
              <a:gd name="connsiteX1" fmla="*/ 452895 w 2352610"/>
              <a:gd name="connsiteY1" fmla="*/ 1143657 h 4370078"/>
              <a:gd name="connsiteX2" fmla="*/ 2059361 w 2352610"/>
              <a:gd name="connsiteY2" fmla="*/ 805 h 4370078"/>
              <a:gd name="connsiteX3" fmla="*/ 2256750 w 2352610"/>
              <a:gd name="connsiteY3" fmla="*/ 648012 h 4370078"/>
              <a:gd name="connsiteX4" fmla="*/ 1644864 w 2352610"/>
              <a:gd name="connsiteY4" fmla="*/ 2077985 h 4370078"/>
              <a:gd name="connsiteX5" fmla="*/ 2345497 w 2352610"/>
              <a:gd name="connsiteY5" fmla="*/ 3777080 h 4370078"/>
              <a:gd name="connsiteX6" fmla="*/ 1188538 w 2352610"/>
              <a:gd name="connsiteY6" fmla="*/ 4354271 h 4370078"/>
              <a:gd name="connsiteX7" fmla="*/ 20334 w 2352610"/>
              <a:gd name="connsiteY7" fmla="*/ 1762594 h 4370078"/>
              <a:gd name="connsiteX0" fmla="*/ 20334 w 2310631"/>
              <a:gd name="connsiteY0" fmla="*/ 1762594 h 4371309"/>
              <a:gd name="connsiteX1" fmla="*/ 452895 w 2310631"/>
              <a:gd name="connsiteY1" fmla="*/ 1143657 h 4371309"/>
              <a:gd name="connsiteX2" fmla="*/ 2059361 w 2310631"/>
              <a:gd name="connsiteY2" fmla="*/ 805 h 4371309"/>
              <a:gd name="connsiteX3" fmla="*/ 2256750 w 2310631"/>
              <a:gd name="connsiteY3" fmla="*/ 648012 h 4371309"/>
              <a:gd name="connsiteX4" fmla="*/ 1644864 w 2310631"/>
              <a:gd name="connsiteY4" fmla="*/ 2077985 h 4371309"/>
              <a:gd name="connsiteX5" fmla="*/ 1934671 w 2310631"/>
              <a:gd name="connsiteY5" fmla="*/ 3804704 h 4371309"/>
              <a:gd name="connsiteX6" fmla="*/ 1188538 w 2310631"/>
              <a:gd name="connsiteY6" fmla="*/ 4354271 h 4371309"/>
              <a:gd name="connsiteX7" fmla="*/ 20334 w 2310631"/>
              <a:gd name="connsiteY7" fmla="*/ 1762594 h 4371309"/>
              <a:gd name="connsiteX0" fmla="*/ 20334 w 2326586"/>
              <a:gd name="connsiteY0" fmla="*/ 1762620 h 4370872"/>
              <a:gd name="connsiteX1" fmla="*/ 452895 w 2326586"/>
              <a:gd name="connsiteY1" fmla="*/ 1143683 h 4370872"/>
              <a:gd name="connsiteX2" fmla="*/ 2059361 w 2326586"/>
              <a:gd name="connsiteY2" fmla="*/ 831 h 4370872"/>
              <a:gd name="connsiteX3" fmla="*/ 2256750 w 2326586"/>
              <a:gd name="connsiteY3" fmla="*/ 648038 h 4370872"/>
              <a:gd name="connsiteX4" fmla="*/ 1423905 w 2326586"/>
              <a:gd name="connsiteY4" fmla="*/ 2140518 h 4370872"/>
              <a:gd name="connsiteX5" fmla="*/ 1934671 w 2326586"/>
              <a:gd name="connsiteY5" fmla="*/ 3804730 h 4370872"/>
              <a:gd name="connsiteX6" fmla="*/ 1188538 w 2326586"/>
              <a:gd name="connsiteY6" fmla="*/ 4354297 h 4370872"/>
              <a:gd name="connsiteX7" fmla="*/ 20334 w 2326586"/>
              <a:gd name="connsiteY7" fmla="*/ 1762620 h 4370872"/>
              <a:gd name="connsiteX0" fmla="*/ 20334 w 2332444"/>
              <a:gd name="connsiteY0" fmla="*/ 1762609 h 4371063"/>
              <a:gd name="connsiteX1" fmla="*/ 452895 w 2332444"/>
              <a:gd name="connsiteY1" fmla="*/ 1143672 h 4371063"/>
              <a:gd name="connsiteX2" fmla="*/ 2059361 w 2332444"/>
              <a:gd name="connsiteY2" fmla="*/ 820 h 4371063"/>
              <a:gd name="connsiteX3" fmla="*/ 2256750 w 2332444"/>
              <a:gd name="connsiteY3" fmla="*/ 648027 h 4371063"/>
              <a:gd name="connsiteX4" fmla="*/ 1343249 w 2332444"/>
              <a:gd name="connsiteY4" fmla="*/ 2112942 h 4371063"/>
              <a:gd name="connsiteX5" fmla="*/ 1934671 w 2332444"/>
              <a:gd name="connsiteY5" fmla="*/ 3804719 h 4371063"/>
              <a:gd name="connsiteX6" fmla="*/ 1188538 w 2332444"/>
              <a:gd name="connsiteY6" fmla="*/ 4354286 h 4371063"/>
              <a:gd name="connsiteX7" fmla="*/ 20334 w 2332444"/>
              <a:gd name="connsiteY7" fmla="*/ 1762609 h 4371063"/>
              <a:gd name="connsiteX0" fmla="*/ 20334 w 2332444"/>
              <a:gd name="connsiteY0" fmla="*/ 1762609 h 4372484"/>
              <a:gd name="connsiteX1" fmla="*/ 452895 w 2332444"/>
              <a:gd name="connsiteY1" fmla="*/ 1143672 h 4372484"/>
              <a:gd name="connsiteX2" fmla="*/ 2059361 w 2332444"/>
              <a:gd name="connsiteY2" fmla="*/ 820 h 4372484"/>
              <a:gd name="connsiteX3" fmla="*/ 2256750 w 2332444"/>
              <a:gd name="connsiteY3" fmla="*/ 648027 h 4372484"/>
              <a:gd name="connsiteX4" fmla="*/ 1343249 w 2332444"/>
              <a:gd name="connsiteY4" fmla="*/ 2112942 h 4372484"/>
              <a:gd name="connsiteX5" fmla="*/ 1894699 w 2332444"/>
              <a:gd name="connsiteY5" fmla="*/ 3833063 h 4372484"/>
              <a:gd name="connsiteX6" fmla="*/ 1188538 w 2332444"/>
              <a:gd name="connsiteY6" fmla="*/ 4354286 h 4372484"/>
              <a:gd name="connsiteX7" fmla="*/ 20334 w 2332444"/>
              <a:gd name="connsiteY7" fmla="*/ 1762609 h 4372484"/>
              <a:gd name="connsiteX0" fmla="*/ 20334 w 2332444"/>
              <a:gd name="connsiteY0" fmla="*/ 1762609 h 4367047"/>
              <a:gd name="connsiteX1" fmla="*/ 452895 w 2332444"/>
              <a:gd name="connsiteY1" fmla="*/ 1143672 h 4367047"/>
              <a:gd name="connsiteX2" fmla="*/ 2059361 w 2332444"/>
              <a:gd name="connsiteY2" fmla="*/ 820 h 4367047"/>
              <a:gd name="connsiteX3" fmla="*/ 2256750 w 2332444"/>
              <a:gd name="connsiteY3" fmla="*/ 648027 h 4367047"/>
              <a:gd name="connsiteX4" fmla="*/ 1343249 w 2332444"/>
              <a:gd name="connsiteY4" fmla="*/ 2112942 h 4367047"/>
              <a:gd name="connsiteX5" fmla="*/ 1894699 w 2332444"/>
              <a:gd name="connsiteY5" fmla="*/ 3833063 h 4367047"/>
              <a:gd name="connsiteX6" fmla="*/ 1188538 w 2332444"/>
              <a:gd name="connsiteY6" fmla="*/ 4354286 h 4367047"/>
              <a:gd name="connsiteX7" fmla="*/ 20334 w 2332444"/>
              <a:gd name="connsiteY7" fmla="*/ 1762609 h 4367047"/>
              <a:gd name="connsiteX0" fmla="*/ 20334 w 2332444"/>
              <a:gd name="connsiteY0" fmla="*/ 1762609 h 4355206"/>
              <a:gd name="connsiteX1" fmla="*/ 452895 w 2332444"/>
              <a:gd name="connsiteY1" fmla="*/ 1143672 h 4355206"/>
              <a:gd name="connsiteX2" fmla="*/ 2059361 w 2332444"/>
              <a:gd name="connsiteY2" fmla="*/ 820 h 4355206"/>
              <a:gd name="connsiteX3" fmla="*/ 2256750 w 2332444"/>
              <a:gd name="connsiteY3" fmla="*/ 648027 h 4355206"/>
              <a:gd name="connsiteX4" fmla="*/ 1343249 w 2332444"/>
              <a:gd name="connsiteY4" fmla="*/ 2112942 h 4355206"/>
              <a:gd name="connsiteX5" fmla="*/ 1894699 w 2332444"/>
              <a:gd name="connsiteY5" fmla="*/ 3833063 h 4355206"/>
              <a:gd name="connsiteX6" fmla="*/ 1188538 w 2332444"/>
              <a:gd name="connsiteY6" fmla="*/ 4354286 h 4355206"/>
              <a:gd name="connsiteX7" fmla="*/ 20334 w 2332444"/>
              <a:gd name="connsiteY7" fmla="*/ 1762609 h 4355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332444" h="4355206">
                <a:moveTo>
                  <a:pt x="20334" y="1762609"/>
                </a:moveTo>
                <a:cubicBezTo>
                  <a:pt x="-102273" y="1227507"/>
                  <a:pt x="366043" y="1373091"/>
                  <a:pt x="452895" y="1143672"/>
                </a:cubicBezTo>
                <a:cubicBezTo>
                  <a:pt x="758669" y="763640"/>
                  <a:pt x="1751309" y="198507"/>
                  <a:pt x="2059361" y="820"/>
                </a:cubicBezTo>
                <a:cubicBezTo>
                  <a:pt x="2384066" y="-18183"/>
                  <a:pt x="2376102" y="296007"/>
                  <a:pt x="2256750" y="648027"/>
                </a:cubicBezTo>
                <a:cubicBezTo>
                  <a:pt x="2137398" y="1000047"/>
                  <a:pt x="1343249" y="1352713"/>
                  <a:pt x="1343249" y="2112942"/>
                </a:cubicBezTo>
                <a:cubicBezTo>
                  <a:pt x="1565971" y="3120377"/>
                  <a:pt x="2047451" y="3604912"/>
                  <a:pt x="1894699" y="3833063"/>
                </a:cubicBezTo>
                <a:cubicBezTo>
                  <a:pt x="1741947" y="4061214"/>
                  <a:pt x="1486553" y="4308562"/>
                  <a:pt x="1188538" y="4354286"/>
                </a:cubicBezTo>
                <a:cubicBezTo>
                  <a:pt x="975839" y="4405590"/>
                  <a:pt x="142941" y="2297711"/>
                  <a:pt x="20334" y="1762609"/>
                </a:cubicBezTo>
                <a:close/>
              </a:path>
            </a:pathLst>
          </a:custGeom>
          <a:gradFill flip="none" rotWithShape="1">
            <a:gsLst>
              <a:gs pos="54000">
                <a:srgbClr val="1188B1"/>
              </a:gs>
              <a:gs pos="0">
                <a:srgbClr val="1383AB"/>
              </a:gs>
              <a:gs pos="24000">
                <a:srgbClr val="0D7BA8"/>
              </a:gs>
              <a:gs pos="75000">
                <a:srgbClr val="138CB4"/>
              </a:gs>
              <a:gs pos="97000">
                <a:srgbClr val="79741D"/>
              </a:gs>
              <a:gs pos="100000">
                <a:srgbClr val="B26502"/>
              </a:gs>
            </a:gsLst>
            <a:lin ang="5400000" scaled="1"/>
            <a:tileRect/>
          </a:gradFill>
          <a:ln>
            <a:noFill/>
          </a:ln>
          <a:effectLst>
            <a:softEdge rad="254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40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09D76-6EE2-0480-E31F-828181144D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362361CE-4E81-E162-D565-35F4D6B9737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6200251"/>
              </p:ext>
            </p:extLst>
          </p:nvPr>
        </p:nvGraphicFramePr>
        <p:xfrm>
          <a:off x="355600" y="457200"/>
          <a:ext cx="11557000" cy="582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0DD054FB-2CF3-B770-228C-936F1C906EA3}"/>
              </a:ext>
            </a:extLst>
          </p:cNvPr>
          <p:cNvSpPr txBox="1"/>
          <p:nvPr/>
        </p:nvSpPr>
        <p:spPr>
          <a:xfrm>
            <a:off x="7912102" y="457200"/>
            <a:ext cx="26352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Understand your leverage and gaps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choose wisely when how and where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CAF28B-89A6-8868-2377-9B3D4CEB094C}"/>
              </a:ext>
            </a:extLst>
          </p:cNvPr>
          <p:cNvSpPr txBox="1"/>
          <p:nvPr/>
        </p:nvSpPr>
        <p:spPr>
          <a:xfrm>
            <a:off x="8947150" y="3196451"/>
            <a:ext cx="324485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Avoid “</a:t>
            </a:r>
            <a:r>
              <a:rPr kumimoji="0" lang="en-AU" sz="1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 is very clear, and the data speak for itself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 the data to align with their priorities</a:t>
            </a:r>
            <a:endParaRPr kumimoji="0" lang="en-AU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836B2F-24D5-046E-D52E-22ABCC71CB75}"/>
              </a:ext>
            </a:extLst>
          </p:cNvPr>
          <p:cNvSpPr txBox="1"/>
          <p:nvPr/>
        </p:nvSpPr>
        <p:spPr>
          <a:xfrm>
            <a:off x="3641725" y="6046569"/>
            <a:ext cx="61150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cant they say? or are embarrassed to say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Look for a win-win when possible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F396F7-127C-6BED-BACA-A239BFFE83F7}"/>
              </a:ext>
            </a:extLst>
          </p:cNvPr>
          <p:cNvSpPr txBox="1"/>
          <p:nvPr/>
        </p:nvSpPr>
        <p:spPr>
          <a:xfrm>
            <a:off x="591706" y="3926958"/>
            <a:ext cx="3222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Take the initiative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assertive but reasonable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7D5E47-4C98-162A-C7B7-16770A3FE033}"/>
              </a:ext>
            </a:extLst>
          </p:cNvPr>
          <p:cNvSpPr txBox="1"/>
          <p:nvPr/>
        </p:nvSpPr>
        <p:spPr>
          <a:xfrm>
            <a:off x="1762125" y="780281"/>
            <a:ext cx="25177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 must for you and hide it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Identify theirs and leverage it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C28F03-4799-1FC2-9AE0-E3AB3C72FAB8}"/>
              </a:ext>
            </a:extLst>
          </p:cNvPr>
          <p:cNvSpPr/>
          <p:nvPr/>
        </p:nvSpPr>
        <p:spPr>
          <a:xfrm>
            <a:off x="5255825" y="2493575"/>
            <a:ext cx="1756549" cy="1756549"/>
          </a:xfrm>
          <a:prstGeom prst="ellipse">
            <a:avLst/>
          </a:prstGeom>
          <a:ln w="190500">
            <a:solidFill>
              <a:srgbClr val="AAB6C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Win and/or Grow</a:t>
            </a:r>
            <a:endParaRPr kumimoji="0" lang="en-AU" sz="2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046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  <p:bldP spid="13" grpId="0"/>
      <p:bldP spid="14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1266422"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3800" dirty="0" smtClean="0">
                <a:gradFill>
                  <a:gsLst>
                    <a:gs pos="0">
                      <a:srgbClr val="0070C0"/>
                    </a:gs>
                    <a:gs pos="76000">
                      <a:srgbClr val="0070C0"/>
                    </a:gs>
                    <a:gs pos="47000">
                      <a:srgbClr val="FFFF00"/>
                    </a:gs>
                    <a:gs pos="100000">
                      <a:srgbClr val="FFFF00"/>
                    </a:gs>
                  </a:gsLst>
                  <a:path path="shape">
                    <a:fillToRect l="50000" t="50000" r="50000" b="50000"/>
                  </a:path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anose="030B0504020000000003" pitchFamily="66" charset="0"/>
              </a:rPr>
              <a:t>Thank you</a:t>
            </a:r>
            <a:endParaRPr lang="en-US" sz="13800" dirty="0">
              <a:gradFill>
                <a:gsLst>
                  <a:gs pos="0">
                    <a:srgbClr val="0070C0"/>
                  </a:gs>
                  <a:gs pos="76000">
                    <a:srgbClr val="0070C0"/>
                  </a:gs>
                  <a:gs pos="47000">
                    <a:srgbClr val="FFFF00"/>
                  </a:gs>
                  <a:gs pos="100000">
                    <a:srgbClr val="FFFF00"/>
                  </a:gs>
                </a:gsLst>
                <a:path path="shape">
                  <a:fillToRect l="50000" t="50000" r="50000" b="50000"/>
                </a:path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anose="030B0504020000000003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379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9DDCE3E-CF6A-3FA8-9EAF-6CD4CF88AC20}"/>
              </a:ext>
            </a:extLst>
          </p:cNvPr>
          <p:cNvSpPr txBox="1"/>
          <p:nvPr/>
        </p:nvSpPr>
        <p:spPr>
          <a:xfrm>
            <a:off x="245806" y="6424102"/>
            <a:ext cx="902601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0" i="1" u="none" strike="noStrike" cap="none" spc="0" normalizeH="0" baseline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Concepts adapted from “Negotiation Strategies: Creating and Maximizing Value Program,” Columbia Business School (2024).</a:t>
            </a:r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53880" y="2011437"/>
            <a:ext cx="4347459" cy="2758465"/>
          </a:xfrm>
        </p:spPr>
        <p:txBody>
          <a:bodyPr>
            <a:noAutofit/>
          </a:bodyPr>
          <a:lstStyle/>
          <a:p>
            <a:r>
              <a:rPr lang="en-US" sz="4800" dirty="0" smtClean="0"/>
              <a:t>The Negotiation Framework</a:t>
            </a:r>
            <a:endParaRPr lang="en-US" sz="4800" dirty="0"/>
          </a:p>
        </p:txBody>
      </p:sp>
      <p:sp>
        <p:nvSpPr>
          <p:cNvPr id="5" name="Bent-Up Arrow 4"/>
          <p:cNvSpPr/>
          <p:nvPr/>
        </p:nvSpPr>
        <p:spPr>
          <a:xfrm rot="5400000">
            <a:off x="6104062" y="1376967"/>
            <a:ext cx="912784" cy="103917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eform 5"/>
          <p:cNvSpPr/>
          <p:nvPr/>
        </p:nvSpPr>
        <p:spPr>
          <a:xfrm>
            <a:off x="5862230" y="365127"/>
            <a:ext cx="1536591" cy="1075564"/>
          </a:xfrm>
          <a:custGeom>
            <a:avLst/>
            <a:gdLst>
              <a:gd name="connsiteX0" fmla="*/ 0 w 1536591"/>
              <a:gd name="connsiteY0" fmla="*/ 179297 h 1075564"/>
              <a:gd name="connsiteX1" fmla="*/ 179297 w 1536591"/>
              <a:gd name="connsiteY1" fmla="*/ 0 h 1075564"/>
              <a:gd name="connsiteX2" fmla="*/ 1357294 w 1536591"/>
              <a:gd name="connsiteY2" fmla="*/ 0 h 1075564"/>
              <a:gd name="connsiteX3" fmla="*/ 1536591 w 1536591"/>
              <a:gd name="connsiteY3" fmla="*/ 179297 h 1075564"/>
              <a:gd name="connsiteX4" fmla="*/ 1536591 w 1536591"/>
              <a:gd name="connsiteY4" fmla="*/ 896267 h 1075564"/>
              <a:gd name="connsiteX5" fmla="*/ 1357294 w 1536591"/>
              <a:gd name="connsiteY5" fmla="*/ 1075564 h 1075564"/>
              <a:gd name="connsiteX6" fmla="*/ 179297 w 1536591"/>
              <a:gd name="connsiteY6" fmla="*/ 1075564 h 1075564"/>
              <a:gd name="connsiteX7" fmla="*/ 0 w 1536591"/>
              <a:gd name="connsiteY7" fmla="*/ 896267 h 1075564"/>
              <a:gd name="connsiteX8" fmla="*/ 0 w 1536591"/>
              <a:gd name="connsiteY8" fmla="*/ 179297 h 10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91" h="1075564">
                <a:moveTo>
                  <a:pt x="0" y="179297"/>
                </a:moveTo>
                <a:cubicBezTo>
                  <a:pt x="0" y="80274"/>
                  <a:pt x="80274" y="0"/>
                  <a:pt x="179297" y="0"/>
                </a:cubicBezTo>
                <a:lnTo>
                  <a:pt x="1357294" y="0"/>
                </a:lnTo>
                <a:cubicBezTo>
                  <a:pt x="1456317" y="0"/>
                  <a:pt x="1536591" y="80274"/>
                  <a:pt x="1536591" y="179297"/>
                </a:cubicBezTo>
                <a:lnTo>
                  <a:pt x="1536591" y="896267"/>
                </a:lnTo>
                <a:cubicBezTo>
                  <a:pt x="1536591" y="995290"/>
                  <a:pt x="1456317" y="1075564"/>
                  <a:pt x="1357294" y="1075564"/>
                </a:cubicBezTo>
                <a:lnTo>
                  <a:pt x="179297" y="1075564"/>
                </a:lnTo>
                <a:cubicBezTo>
                  <a:pt x="80274" y="1075564"/>
                  <a:pt x="0" y="995290"/>
                  <a:pt x="0" y="896267"/>
                </a:cubicBezTo>
                <a:lnTo>
                  <a:pt x="0" y="1792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14" tIns="128714" rIns="128714" bIns="12871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0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Orchestrate</a:t>
            </a:r>
          </a:p>
        </p:txBody>
      </p:sp>
      <p:sp>
        <p:nvSpPr>
          <p:cNvPr id="8" name="Rectangle 7"/>
          <p:cNvSpPr/>
          <p:nvPr/>
        </p:nvSpPr>
        <p:spPr>
          <a:xfrm>
            <a:off x="7398821" y="467706"/>
            <a:ext cx="1117570" cy="86931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Bent-Up Arrow 8"/>
          <p:cNvSpPr/>
          <p:nvPr/>
        </p:nvSpPr>
        <p:spPr>
          <a:xfrm rot="5400000">
            <a:off x="7378060" y="2585180"/>
            <a:ext cx="912784" cy="103917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noFill/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/>
          <p:cNvSpPr/>
          <p:nvPr/>
        </p:nvSpPr>
        <p:spPr>
          <a:xfrm>
            <a:off x="7136228" y="1573340"/>
            <a:ext cx="1536591" cy="1075564"/>
          </a:xfrm>
          <a:custGeom>
            <a:avLst/>
            <a:gdLst>
              <a:gd name="connsiteX0" fmla="*/ 0 w 1536591"/>
              <a:gd name="connsiteY0" fmla="*/ 179297 h 1075564"/>
              <a:gd name="connsiteX1" fmla="*/ 179297 w 1536591"/>
              <a:gd name="connsiteY1" fmla="*/ 0 h 1075564"/>
              <a:gd name="connsiteX2" fmla="*/ 1357294 w 1536591"/>
              <a:gd name="connsiteY2" fmla="*/ 0 h 1075564"/>
              <a:gd name="connsiteX3" fmla="*/ 1536591 w 1536591"/>
              <a:gd name="connsiteY3" fmla="*/ 179297 h 1075564"/>
              <a:gd name="connsiteX4" fmla="*/ 1536591 w 1536591"/>
              <a:gd name="connsiteY4" fmla="*/ 896267 h 1075564"/>
              <a:gd name="connsiteX5" fmla="*/ 1357294 w 1536591"/>
              <a:gd name="connsiteY5" fmla="*/ 1075564 h 1075564"/>
              <a:gd name="connsiteX6" fmla="*/ 179297 w 1536591"/>
              <a:gd name="connsiteY6" fmla="*/ 1075564 h 1075564"/>
              <a:gd name="connsiteX7" fmla="*/ 0 w 1536591"/>
              <a:gd name="connsiteY7" fmla="*/ 896267 h 1075564"/>
              <a:gd name="connsiteX8" fmla="*/ 0 w 1536591"/>
              <a:gd name="connsiteY8" fmla="*/ 179297 h 10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91" h="1075564">
                <a:moveTo>
                  <a:pt x="0" y="179297"/>
                </a:moveTo>
                <a:cubicBezTo>
                  <a:pt x="0" y="80274"/>
                  <a:pt x="80274" y="0"/>
                  <a:pt x="179297" y="0"/>
                </a:cubicBezTo>
                <a:lnTo>
                  <a:pt x="1357294" y="0"/>
                </a:lnTo>
                <a:cubicBezTo>
                  <a:pt x="1456317" y="0"/>
                  <a:pt x="1536591" y="80274"/>
                  <a:pt x="1536591" y="179297"/>
                </a:cubicBezTo>
                <a:lnTo>
                  <a:pt x="1536591" y="896267"/>
                </a:lnTo>
                <a:cubicBezTo>
                  <a:pt x="1536591" y="995290"/>
                  <a:pt x="1456317" y="1075564"/>
                  <a:pt x="1357294" y="1075564"/>
                </a:cubicBezTo>
                <a:lnTo>
                  <a:pt x="179297" y="1075564"/>
                </a:lnTo>
                <a:cubicBezTo>
                  <a:pt x="80274" y="1075564"/>
                  <a:pt x="0" y="995290"/>
                  <a:pt x="0" y="896267"/>
                </a:cubicBezTo>
                <a:lnTo>
                  <a:pt x="0" y="1792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14" tIns="128714" rIns="128714" bIns="12871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0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Frame</a:t>
            </a:r>
            <a:endParaRPr lang="en-A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8672819" y="1675920"/>
            <a:ext cx="1117570" cy="86931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5" name="Rectangle 14"/>
          <p:cNvSpPr/>
          <p:nvPr/>
        </p:nvSpPr>
        <p:spPr>
          <a:xfrm>
            <a:off x="9946817" y="2884134"/>
            <a:ext cx="1117570" cy="86931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6" name="Bent-Up Arrow 15"/>
          <p:cNvSpPr/>
          <p:nvPr/>
        </p:nvSpPr>
        <p:spPr>
          <a:xfrm rot="16200000">
            <a:off x="7635193" y="5020276"/>
            <a:ext cx="912784" cy="103917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 18"/>
          <p:cNvSpPr/>
          <p:nvPr/>
        </p:nvSpPr>
        <p:spPr>
          <a:xfrm>
            <a:off x="6040867" y="5197982"/>
            <a:ext cx="1536591" cy="1075564"/>
          </a:xfrm>
          <a:custGeom>
            <a:avLst/>
            <a:gdLst>
              <a:gd name="connsiteX0" fmla="*/ 0 w 1536591"/>
              <a:gd name="connsiteY0" fmla="*/ 179297 h 1075564"/>
              <a:gd name="connsiteX1" fmla="*/ 179297 w 1536591"/>
              <a:gd name="connsiteY1" fmla="*/ 0 h 1075564"/>
              <a:gd name="connsiteX2" fmla="*/ 1357294 w 1536591"/>
              <a:gd name="connsiteY2" fmla="*/ 0 h 1075564"/>
              <a:gd name="connsiteX3" fmla="*/ 1536591 w 1536591"/>
              <a:gd name="connsiteY3" fmla="*/ 179297 h 1075564"/>
              <a:gd name="connsiteX4" fmla="*/ 1536591 w 1536591"/>
              <a:gd name="connsiteY4" fmla="*/ 896267 h 1075564"/>
              <a:gd name="connsiteX5" fmla="*/ 1357294 w 1536591"/>
              <a:gd name="connsiteY5" fmla="*/ 1075564 h 1075564"/>
              <a:gd name="connsiteX6" fmla="*/ 179297 w 1536591"/>
              <a:gd name="connsiteY6" fmla="*/ 1075564 h 1075564"/>
              <a:gd name="connsiteX7" fmla="*/ 0 w 1536591"/>
              <a:gd name="connsiteY7" fmla="*/ 896267 h 1075564"/>
              <a:gd name="connsiteX8" fmla="*/ 0 w 1536591"/>
              <a:gd name="connsiteY8" fmla="*/ 179297 h 10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91" h="1075564">
                <a:moveTo>
                  <a:pt x="0" y="179297"/>
                </a:moveTo>
                <a:cubicBezTo>
                  <a:pt x="0" y="80274"/>
                  <a:pt x="80274" y="0"/>
                  <a:pt x="179297" y="0"/>
                </a:cubicBezTo>
                <a:lnTo>
                  <a:pt x="1357294" y="0"/>
                </a:lnTo>
                <a:cubicBezTo>
                  <a:pt x="1456317" y="0"/>
                  <a:pt x="1536591" y="80274"/>
                  <a:pt x="1536591" y="179297"/>
                </a:cubicBezTo>
                <a:lnTo>
                  <a:pt x="1536591" y="896267"/>
                </a:lnTo>
                <a:cubicBezTo>
                  <a:pt x="1536591" y="995290"/>
                  <a:pt x="1456317" y="1075564"/>
                  <a:pt x="1357294" y="1075564"/>
                </a:cubicBezTo>
                <a:lnTo>
                  <a:pt x="179297" y="1075564"/>
                </a:lnTo>
                <a:cubicBezTo>
                  <a:pt x="80274" y="1075564"/>
                  <a:pt x="0" y="995290"/>
                  <a:pt x="0" y="896267"/>
                </a:cubicBezTo>
                <a:lnTo>
                  <a:pt x="0" y="1792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14" tIns="128714" rIns="128714" bIns="12871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0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BATNA</a:t>
            </a:r>
            <a:endParaRPr lang="en-A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Bent-Up Arrow 27"/>
          <p:cNvSpPr/>
          <p:nvPr/>
        </p:nvSpPr>
        <p:spPr>
          <a:xfrm rot="16200000">
            <a:off x="8815427" y="3793923"/>
            <a:ext cx="912784" cy="1039173"/>
          </a:xfrm>
          <a:prstGeom prst="bentUpArrow">
            <a:avLst>
              <a:gd name="adj1" fmla="val 32840"/>
              <a:gd name="adj2" fmla="val 25000"/>
              <a:gd name="adj3" fmla="val 35780"/>
            </a:avLst>
          </a:prstGeom>
          <a:noFill/>
          <a:scene3d>
            <a:camera prst="orthographicFront">
              <a:rot lat="0" lon="10800000" rev="0"/>
            </a:camera>
            <a:lightRig rig="threePt" dir="t"/>
          </a:scene3d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/>
          <p:cNvSpPr/>
          <p:nvPr/>
        </p:nvSpPr>
        <p:spPr>
          <a:xfrm>
            <a:off x="8410226" y="2781554"/>
            <a:ext cx="1536591" cy="1075564"/>
          </a:xfrm>
          <a:custGeom>
            <a:avLst/>
            <a:gdLst>
              <a:gd name="connsiteX0" fmla="*/ 0 w 1536591"/>
              <a:gd name="connsiteY0" fmla="*/ 179297 h 1075564"/>
              <a:gd name="connsiteX1" fmla="*/ 179297 w 1536591"/>
              <a:gd name="connsiteY1" fmla="*/ 0 h 1075564"/>
              <a:gd name="connsiteX2" fmla="*/ 1357294 w 1536591"/>
              <a:gd name="connsiteY2" fmla="*/ 0 h 1075564"/>
              <a:gd name="connsiteX3" fmla="*/ 1536591 w 1536591"/>
              <a:gd name="connsiteY3" fmla="*/ 179297 h 1075564"/>
              <a:gd name="connsiteX4" fmla="*/ 1536591 w 1536591"/>
              <a:gd name="connsiteY4" fmla="*/ 896267 h 1075564"/>
              <a:gd name="connsiteX5" fmla="*/ 1357294 w 1536591"/>
              <a:gd name="connsiteY5" fmla="*/ 1075564 h 1075564"/>
              <a:gd name="connsiteX6" fmla="*/ 179297 w 1536591"/>
              <a:gd name="connsiteY6" fmla="*/ 1075564 h 1075564"/>
              <a:gd name="connsiteX7" fmla="*/ 0 w 1536591"/>
              <a:gd name="connsiteY7" fmla="*/ 896267 h 1075564"/>
              <a:gd name="connsiteX8" fmla="*/ 0 w 1536591"/>
              <a:gd name="connsiteY8" fmla="*/ 179297 h 10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91" h="1075564">
                <a:moveTo>
                  <a:pt x="0" y="179297"/>
                </a:moveTo>
                <a:cubicBezTo>
                  <a:pt x="0" y="80274"/>
                  <a:pt x="80274" y="0"/>
                  <a:pt x="179297" y="0"/>
                </a:cubicBezTo>
                <a:lnTo>
                  <a:pt x="1357294" y="0"/>
                </a:lnTo>
                <a:cubicBezTo>
                  <a:pt x="1456317" y="0"/>
                  <a:pt x="1536591" y="80274"/>
                  <a:pt x="1536591" y="179297"/>
                </a:cubicBezTo>
                <a:lnTo>
                  <a:pt x="1536591" y="896267"/>
                </a:lnTo>
                <a:cubicBezTo>
                  <a:pt x="1536591" y="995290"/>
                  <a:pt x="1456317" y="1075564"/>
                  <a:pt x="1357294" y="1075564"/>
                </a:cubicBezTo>
                <a:lnTo>
                  <a:pt x="179297" y="1075564"/>
                </a:lnTo>
                <a:cubicBezTo>
                  <a:pt x="80274" y="1075564"/>
                  <a:pt x="0" y="995290"/>
                  <a:pt x="0" y="896267"/>
                </a:cubicBezTo>
                <a:lnTo>
                  <a:pt x="0" y="1792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14" tIns="128714" rIns="128714" bIns="12871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0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Diagnose </a:t>
            </a:r>
            <a:endParaRPr lang="en-A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7180720" y="3989768"/>
            <a:ext cx="1536591" cy="1075564"/>
          </a:xfrm>
          <a:custGeom>
            <a:avLst/>
            <a:gdLst>
              <a:gd name="connsiteX0" fmla="*/ 0 w 1536591"/>
              <a:gd name="connsiteY0" fmla="*/ 179297 h 1075564"/>
              <a:gd name="connsiteX1" fmla="*/ 179297 w 1536591"/>
              <a:gd name="connsiteY1" fmla="*/ 0 h 1075564"/>
              <a:gd name="connsiteX2" fmla="*/ 1357294 w 1536591"/>
              <a:gd name="connsiteY2" fmla="*/ 0 h 1075564"/>
              <a:gd name="connsiteX3" fmla="*/ 1536591 w 1536591"/>
              <a:gd name="connsiteY3" fmla="*/ 179297 h 1075564"/>
              <a:gd name="connsiteX4" fmla="*/ 1536591 w 1536591"/>
              <a:gd name="connsiteY4" fmla="*/ 896267 h 1075564"/>
              <a:gd name="connsiteX5" fmla="*/ 1357294 w 1536591"/>
              <a:gd name="connsiteY5" fmla="*/ 1075564 h 1075564"/>
              <a:gd name="connsiteX6" fmla="*/ 179297 w 1536591"/>
              <a:gd name="connsiteY6" fmla="*/ 1075564 h 1075564"/>
              <a:gd name="connsiteX7" fmla="*/ 0 w 1536591"/>
              <a:gd name="connsiteY7" fmla="*/ 896267 h 1075564"/>
              <a:gd name="connsiteX8" fmla="*/ 0 w 1536591"/>
              <a:gd name="connsiteY8" fmla="*/ 179297 h 1075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36591" h="1075564">
                <a:moveTo>
                  <a:pt x="0" y="179297"/>
                </a:moveTo>
                <a:cubicBezTo>
                  <a:pt x="0" y="80274"/>
                  <a:pt x="80274" y="0"/>
                  <a:pt x="179297" y="0"/>
                </a:cubicBezTo>
                <a:lnTo>
                  <a:pt x="1357294" y="0"/>
                </a:lnTo>
                <a:cubicBezTo>
                  <a:pt x="1456317" y="0"/>
                  <a:pt x="1536591" y="80274"/>
                  <a:pt x="1536591" y="179297"/>
                </a:cubicBezTo>
                <a:lnTo>
                  <a:pt x="1536591" y="896267"/>
                </a:lnTo>
                <a:cubicBezTo>
                  <a:pt x="1536591" y="995290"/>
                  <a:pt x="1456317" y="1075564"/>
                  <a:pt x="1357294" y="1075564"/>
                </a:cubicBezTo>
                <a:lnTo>
                  <a:pt x="179297" y="1075564"/>
                </a:lnTo>
                <a:cubicBezTo>
                  <a:pt x="80274" y="1075564"/>
                  <a:pt x="0" y="995290"/>
                  <a:pt x="0" y="896267"/>
                </a:cubicBezTo>
                <a:lnTo>
                  <a:pt x="0" y="179297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28714" tIns="128714" rIns="128714" bIns="128714" numCol="1" spcCol="1270" anchor="ctr" anchorCtr="0">
            <a:noAutofit/>
          </a:bodyPr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AU" sz="2000" b="1" kern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Anchor</a:t>
            </a:r>
            <a:endParaRPr lang="en-AU" sz="20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057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68DD6-420E-87ED-BD9C-42E39DD0A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Orchestrate</a:t>
            </a: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61A0A2-0BE7-C6E2-B4B1-BF76E75B2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Who</a:t>
            </a:r>
          </a:p>
          <a:p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Where/when</a:t>
            </a:r>
          </a:p>
          <a:p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How</a:t>
            </a:r>
          </a:p>
          <a:p>
            <a:pPr marL="457200" lvl="1" indent="0">
              <a:buNone/>
            </a:pPr>
            <a:endParaRPr lang="en-AU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AU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</a:t>
            </a:r>
          </a:p>
        </p:txBody>
      </p:sp>
    </p:spTree>
    <p:extLst>
      <p:ext uri="{BB962C8B-B14F-4D97-AF65-F5344CB8AC3E}">
        <p14:creationId xmlns:p14="http://schemas.microsoft.com/office/powerpoint/2010/main" val="29954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3F1FC-360C-385B-BB2B-E578B19B4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Frame — </a:t>
            </a:r>
            <a:r>
              <a:rPr lang="en-US" sz="3600" i="1" dirty="0">
                <a:effectLst/>
              </a:rPr>
              <a:t>How You Shape the Story</a:t>
            </a:r>
            <a:endParaRPr lang="en-AU" i="1" dirty="0">
              <a:effectLst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A44AA-42FB-C1A3-1BB2-A5B249A22D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7262"/>
            <a:ext cx="10515600" cy="488970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Framing decides whether people see a </a:t>
            </a:r>
            <a:r>
              <a:rPr lang="en-US" i="1" dirty="0"/>
              <a:t>budget request</a:t>
            </a:r>
            <a:r>
              <a:rPr lang="en-US" dirty="0"/>
              <a:t> or a </a:t>
            </a:r>
            <a:r>
              <a:rPr lang="en-US" i="1" dirty="0"/>
              <a:t>health </a:t>
            </a:r>
            <a:r>
              <a:rPr lang="en-US" i="1" dirty="0" smtClean="0"/>
              <a:t>strategy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AU" dirty="0"/>
          </a:p>
          <a:p>
            <a:r>
              <a:rPr lang="en-US" dirty="0"/>
              <a:t>You will shape whether this is seen as another burden, or as the next opportunity </a:t>
            </a:r>
            <a:r>
              <a:rPr lang="en-US" dirty="0" smtClean="0"/>
              <a:t>to lead</a:t>
            </a:r>
            <a:endParaRPr lang="en-AU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1636281"/>
              </p:ext>
            </p:extLst>
          </p:nvPr>
        </p:nvGraphicFramePr>
        <p:xfrm>
          <a:off x="1066800" y="2276807"/>
          <a:ext cx="10763249" cy="2286000"/>
        </p:xfrm>
        <a:graphic>
          <a:graphicData uri="http://schemas.openxmlformats.org/drawingml/2006/table">
            <a:tbl>
              <a:tblPr/>
              <a:tblGrid>
                <a:gridCol w="2019300">
                  <a:extLst>
                    <a:ext uri="{9D8B030D-6E8A-4147-A177-3AD203B41FA5}">
                      <a16:colId xmlns:a16="http://schemas.microsoft.com/office/drawing/2014/main" val="937236977"/>
                    </a:ext>
                  </a:extLst>
                </a:gridCol>
                <a:gridCol w="2847975">
                  <a:extLst>
                    <a:ext uri="{9D8B030D-6E8A-4147-A177-3AD203B41FA5}">
                      <a16:colId xmlns:a16="http://schemas.microsoft.com/office/drawing/2014/main" val="1167642802"/>
                    </a:ext>
                  </a:extLst>
                </a:gridCol>
                <a:gridCol w="5895974">
                  <a:extLst>
                    <a:ext uri="{9D8B030D-6E8A-4147-A177-3AD203B41FA5}">
                      <a16:colId xmlns:a16="http://schemas.microsoft.com/office/drawing/2014/main" val="114270675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Impression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Your </a:t>
                      </a:r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Frame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073276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Economic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driver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Cost avoidance and predictability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81049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Clinical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Fatty liver niche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Major metabolic disease,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treatable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036939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Public Health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Lifestyle issue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Population-level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epidemic along with T2DM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5492779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Strategic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Single drug decision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Alignment 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with national prevention goals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47712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046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9DC19120-C38D-6CE5-0927-59A652FAE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5059" y="19200"/>
            <a:ext cx="8082248" cy="68133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6268D2C-DE5A-57F2-D3D9-D966D409849F}"/>
              </a:ext>
            </a:extLst>
          </p:cNvPr>
          <p:cNvSpPr txBox="1"/>
          <p:nvPr/>
        </p:nvSpPr>
        <p:spPr>
          <a:xfrm>
            <a:off x="317500" y="6463267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Zannad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F, et al. J Intern Med. 2024 Jul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BB7716C-5C74-4226-1FA5-FEE6DD73F379}"/>
              </a:ext>
            </a:extLst>
          </p:cNvPr>
          <p:cNvSpPr/>
          <p:nvPr/>
        </p:nvSpPr>
        <p:spPr>
          <a:xfrm>
            <a:off x="4646256" y="1583870"/>
            <a:ext cx="5155311" cy="2236003"/>
          </a:xfrm>
          <a:custGeom>
            <a:avLst/>
            <a:gdLst>
              <a:gd name="connsiteX0" fmla="*/ 0 w 4650658"/>
              <a:gd name="connsiteY0" fmla="*/ 1081779 h 2163557"/>
              <a:gd name="connsiteX1" fmla="*/ 2325329 w 4650658"/>
              <a:gd name="connsiteY1" fmla="*/ 0 h 2163557"/>
              <a:gd name="connsiteX2" fmla="*/ 4650658 w 4650658"/>
              <a:gd name="connsiteY2" fmla="*/ 1081779 h 2163557"/>
              <a:gd name="connsiteX3" fmla="*/ 2325329 w 4650658"/>
              <a:gd name="connsiteY3" fmla="*/ 2163558 h 2163557"/>
              <a:gd name="connsiteX4" fmla="*/ 0 w 4650658"/>
              <a:gd name="connsiteY4" fmla="*/ 1081779 h 2163557"/>
              <a:gd name="connsiteX0" fmla="*/ 0 w 4827639"/>
              <a:gd name="connsiteY0" fmla="*/ 1097804 h 2185396"/>
              <a:gd name="connsiteX1" fmla="*/ 2325329 w 4827639"/>
              <a:gd name="connsiteY1" fmla="*/ 16025 h 2185396"/>
              <a:gd name="connsiteX2" fmla="*/ 4827639 w 4827639"/>
              <a:gd name="connsiteY2" fmla="*/ 684849 h 2185396"/>
              <a:gd name="connsiteX3" fmla="*/ 2325329 w 4827639"/>
              <a:gd name="connsiteY3" fmla="*/ 2179583 h 2185396"/>
              <a:gd name="connsiteX4" fmla="*/ 0 w 4827639"/>
              <a:gd name="connsiteY4" fmla="*/ 1097804 h 2185396"/>
              <a:gd name="connsiteX0" fmla="*/ 0 w 4935726"/>
              <a:gd name="connsiteY0" fmla="*/ 1088150 h 2175742"/>
              <a:gd name="connsiteX1" fmla="*/ 2325329 w 4935726"/>
              <a:gd name="connsiteY1" fmla="*/ 6371 h 2175742"/>
              <a:gd name="connsiteX2" fmla="*/ 4827639 w 4935726"/>
              <a:gd name="connsiteY2" fmla="*/ 675195 h 2175742"/>
              <a:gd name="connsiteX3" fmla="*/ 4267200 w 4935726"/>
              <a:gd name="connsiteY3" fmla="*/ 1393180 h 2175742"/>
              <a:gd name="connsiteX4" fmla="*/ 2325329 w 4935726"/>
              <a:gd name="connsiteY4" fmla="*/ 2169929 h 2175742"/>
              <a:gd name="connsiteX5" fmla="*/ 0 w 4935726"/>
              <a:gd name="connsiteY5" fmla="*/ 1088150 h 2175742"/>
              <a:gd name="connsiteX0" fmla="*/ 0 w 5044826"/>
              <a:gd name="connsiteY0" fmla="*/ 1088150 h 2191009"/>
              <a:gd name="connsiteX1" fmla="*/ 2325329 w 5044826"/>
              <a:gd name="connsiteY1" fmla="*/ 6371 h 2191009"/>
              <a:gd name="connsiteX2" fmla="*/ 4827639 w 5044826"/>
              <a:gd name="connsiteY2" fmla="*/ 675195 h 2191009"/>
              <a:gd name="connsiteX3" fmla="*/ 4699820 w 5044826"/>
              <a:gd name="connsiteY3" fmla="*/ 1717644 h 2191009"/>
              <a:gd name="connsiteX4" fmla="*/ 2325329 w 5044826"/>
              <a:gd name="connsiteY4" fmla="*/ 2169929 h 2191009"/>
              <a:gd name="connsiteX5" fmla="*/ 0 w 5044826"/>
              <a:gd name="connsiteY5" fmla="*/ 1088150 h 2191009"/>
              <a:gd name="connsiteX0" fmla="*/ 1 w 5044827"/>
              <a:gd name="connsiteY0" fmla="*/ 1088150 h 2135558"/>
              <a:gd name="connsiteX1" fmla="*/ 2325330 w 5044827"/>
              <a:gd name="connsiteY1" fmla="*/ 6371 h 2135558"/>
              <a:gd name="connsiteX2" fmla="*/ 4827640 w 5044827"/>
              <a:gd name="connsiteY2" fmla="*/ 675195 h 2135558"/>
              <a:gd name="connsiteX3" fmla="*/ 4699821 w 5044827"/>
              <a:gd name="connsiteY3" fmla="*/ 1717644 h 2135558"/>
              <a:gd name="connsiteX4" fmla="*/ 2315497 w 5044827"/>
              <a:gd name="connsiteY4" fmla="*/ 2110935 h 2135558"/>
              <a:gd name="connsiteX5" fmla="*/ 1 w 5044827"/>
              <a:gd name="connsiteY5" fmla="*/ 1088150 h 2135558"/>
              <a:gd name="connsiteX0" fmla="*/ 1 w 4992479"/>
              <a:gd name="connsiteY0" fmla="*/ 1113945 h 2161353"/>
              <a:gd name="connsiteX1" fmla="*/ 2325330 w 4992479"/>
              <a:gd name="connsiteY1" fmla="*/ 32166 h 2161353"/>
              <a:gd name="connsiteX2" fmla="*/ 4729317 w 4992479"/>
              <a:gd name="connsiteY2" fmla="*/ 386357 h 2161353"/>
              <a:gd name="connsiteX3" fmla="*/ 4699821 w 4992479"/>
              <a:gd name="connsiteY3" fmla="*/ 1743439 h 2161353"/>
              <a:gd name="connsiteX4" fmla="*/ 2315497 w 4992479"/>
              <a:gd name="connsiteY4" fmla="*/ 2136730 h 2161353"/>
              <a:gd name="connsiteX5" fmla="*/ 1 w 4992479"/>
              <a:gd name="connsiteY5" fmla="*/ 1113945 h 2161353"/>
              <a:gd name="connsiteX0" fmla="*/ 90041 w 5082519"/>
              <a:gd name="connsiteY0" fmla="*/ 1177608 h 2225016"/>
              <a:gd name="connsiteX1" fmla="*/ 901203 w 5082519"/>
              <a:gd name="connsiteY1" fmla="*/ 27003 h 2225016"/>
              <a:gd name="connsiteX2" fmla="*/ 4819357 w 5082519"/>
              <a:gd name="connsiteY2" fmla="*/ 450020 h 2225016"/>
              <a:gd name="connsiteX3" fmla="*/ 4789861 w 5082519"/>
              <a:gd name="connsiteY3" fmla="*/ 1807102 h 2225016"/>
              <a:gd name="connsiteX4" fmla="*/ 2405537 w 5082519"/>
              <a:gd name="connsiteY4" fmla="*/ 2200393 h 2225016"/>
              <a:gd name="connsiteX5" fmla="*/ 90041 w 5082519"/>
              <a:gd name="connsiteY5" fmla="*/ 1177608 h 2225016"/>
              <a:gd name="connsiteX0" fmla="*/ 92893 w 5155311"/>
              <a:gd name="connsiteY0" fmla="*/ 1188595 h 2236003"/>
              <a:gd name="connsiteX1" fmla="*/ 904055 w 5155311"/>
              <a:gd name="connsiteY1" fmla="*/ 37990 h 2236003"/>
              <a:gd name="connsiteX2" fmla="*/ 4950028 w 5155311"/>
              <a:gd name="connsiteY2" fmla="*/ 382349 h 2236003"/>
              <a:gd name="connsiteX3" fmla="*/ 4792713 w 5155311"/>
              <a:gd name="connsiteY3" fmla="*/ 1818089 h 2236003"/>
              <a:gd name="connsiteX4" fmla="*/ 2408389 w 5155311"/>
              <a:gd name="connsiteY4" fmla="*/ 2211380 h 2236003"/>
              <a:gd name="connsiteX5" fmla="*/ 92893 w 5155311"/>
              <a:gd name="connsiteY5" fmla="*/ 1188595 h 22360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155311" h="2236003">
                <a:moveTo>
                  <a:pt x="92893" y="1188595"/>
                </a:moveTo>
                <a:cubicBezTo>
                  <a:pt x="-157829" y="826363"/>
                  <a:pt x="94533" y="172364"/>
                  <a:pt x="904055" y="37990"/>
                </a:cubicBezTo>
                <a:cubicBezTo>
                  <a:pt x="1713577" y="-96384"/>
                  <a:pt x="4626383" y="151214"/>
                  <a:pt x="4950028" y="382349"/>
                </a:cubicBezTo>
                <a:cubicBezTo>
                  <a:pt x="5273673" y="613484"/>
                  <a:pt x="5209765" y="1568967"/>
                  <a:pt x="4792713" y="1818089"/>
                </a:cubicBezTo>
                <a:cubicBezTo>
                  <a:pt x="4375661" y="2067211"/>
                  <a:pt x="3191692" y="2316296"/>
                  <a:pt x="2408389" y="2211380"/>
                </a:cubicBezTo>
                <a:cubicBezTo>
                  <a:pt x="1625086" y="2106464"/>
                  <a:pt x="343615" y="1550827"/>
                  <a:pt x="92893" y="1188595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Oval 6">
            <a:extLst>
              <a:ext uri="{FF2B5EF4-FFF2-40B4-BE49-F238E27FC236}">
                <a16:creationId xmlns:a16="http://schemas.microsoft.com/office/drawing/2014/main" id="{2995D30A-DE74-6320-5B77-F752ED373B82}"/>
              </a:ext>
            </a:extLst>
          </p:cNvPr>
          <p:cNvSpPr/>
          <p:nvPr/>
        </p:nvSpPr>
        <p:spPr>
          <a:xfrm>
            <a:off x="4602271" y="3560865"/>
            <a:ext cx="6713616" cy="1817899"/>
          </a:xfrm>
          <a:custGeom>
            <a:avLst/>
            <a:gdLst>
              <a:gd name="connsiteX0" fmla="*/ 0 w 4650658"/>
              <a:gd name="connsiteY0" fmla="*/ 1081779 h 2163557"/>
              <a:gd name="connsiteX1" fmla="*/ 2325329 w 4650658"/>
              <a:gd name="connsiteY1" fmla="*/ 0 h 2163557"/>
              <a:gd name="connsiteX2" fmla="*/ 4650658 w 4650658"/>
              <a:gd name="connsiteY2" fmla="*/ 1081779 h 2163557"/>
              <a:gd name="connsiteX3" fmla="*/ 2325329 w 4650658"/>
              <a:gd name="connsiteY3" fmla="*/ 2163558 h 2163557"/>
              <a:gd name="connsiteX4" fmla="*/ 0 w 4650658"/>
              <a:gd name="connsiteY4" fmla="*/ 1081779 h 2163557"/>
              <a:gd name="connsiteX0" fmla="*/ 0 w 4827639"/>
              <a:gd name="connsiteY0" fmla="*/ 1097804 h 2185396"/>
              <a:gd name="connsiteX1" fmla="*/ 2325329 w 4827639"/>
              <a:gd name="connsiteY1" fmla="*/ 16025 h 2185396"/>
              <a:gd name="connsiteX2" fmla="*/ 4827639 w 4827639"/>
              <a:gd name="connsiteY2" fmla="*/ 684849 h 2185396"/>
              <a:gd name="connsiteX3" fmla="*/ 2325329 w 4827639"/>
              <a:gd name="connsiteY3" fmla="*/ 2179583 h 2185396"/>
              <a:gd name="connsiteX4" fmla="*/ 0 w 4827639"/>
              <a:gd name="connsiteY4" fmla="*/ 1097804 h 2185396"/>
              <a:gd name="connsiteX0" fmla="*/ 0 w 4935726"/>
              <a:gd name="connsiteY0" fmla="*/ 1088150 h 2175742"/>
              <a:gd name="connsiteX1" fmla="*/ 2325329 w 4935726"/>
              <a:gd name="connsiteY1" fmla="*/ 6371 h 2175742"/>
              <a:gd name="connsiteX2" fmla="*/ 4827639 w 4935726"/>
              <a:gd name="connsiteY2" fmla="*/ 675195 h 2175742"/>
              <a:gd name="connsiteX3" fmla="*/ 4267200 w 4935726"/>
              <a:gd name="connsiteY3" fmla="*/ 1393180 h 2175742"/>
              <a:gd name="connsiteX4" fmla="*/ 2325329 w 4935726"/>
              <a:gd name="connsiteY4" fmla="*/ 2169929 h 2175742"/>
              <a:gd name="connsiteX5" fmla="*/ 0 w 4935726"/>
              <a:gd name="connsiteY5" fmla="*/ 1088150 h 2175742"/>
              <a:gd name="connsiteX0" fmla="*/ 0 w 5044826"/>
              <a:gd name="connsiteY0" fmla="*/ 1088150 h 2191009"/>
              <a:gd name="connsiteX1" fmla="*/ 2325329 w 5044826"/>
              <a:gd name="connsiteY1" fmla="*/ 6371 h 2191009"/>
              <a:gd name="connsiteX2" fmla="*/ 4827639 w 5044826"/>
              <a:gd name="connsiteY2" fmla="*/ 675195 h 2191009"/>
              <a:gd name="connsiteX3" fmla="*/ 4699820 w 5044826"/>
              <a:gd name="connsiteY3" fmla="*/ 1717644 h 2191009"/>
              <a:gd name="connsiteX4" fmla="*/ 2325329 w 5044826"/>
              <a:gd name="connsiteY4" fmla="*/ 2169929 h 2191009"/>
              <a:gd name="connsiteX5" fmla="*/ 0 w 5044826"/>
              <a:gd name="connsiteY5" fmla="*/ 1088150 h 2191009"/>
              <a:gd name="connsiteX0" fmla="*/ 1 w 5044827"/>
              <a:gd name="connsiteY0" fmla="*/ 1088150 h 2135558"/>
              <a:gd name="connsiteX1" fmla="*/ 2325330 w 5044827"/>
              <a:gd name="connsiteY1" fmla="*/ 6371 h 2135558"/>
              <a:gd name="connsiteX2" fmla="*/ 4827640 w 5044827"/>
              <a:gd name="connsiteY2" fmla="*/ 675195 h 2135558"/>
              <a:gd name="connsiteX3" fmla="*/ 4699821 w 5044827"/>
              <a:gd name="connsiteY3" fmla="*/ 1717644 h 2135558"/>
              <a:gd name="connsiteX4" fmla="*/ 2315497 w 5044827"/>
              <a:gd name="connsiteY4" fmla="*/ 2110935 h 2135558"/>
              <a:gd name="connsiteX5" fmla="*/ 1 w 5044827"/>
              <a:gd name="connsiteY5" fmla="*/ 1088150 h 2135558"/>
              <a:gd name="connsiteX0" fmla="*/ 1 w 4992479"/>
              <a:gd name="connsiteY0" fmla="*/ 1113945 h 2161353"/>
              <a:gd name="connsiteX1" fmla="*/ 2325330 w 4992479"/>
              <a:gd name="connsiteY1" fmla="*/ 32166 h 2161353"/>
              <a:gd name="connsiteX2" fmla="*/ 4729317 w 4992479"/>
              <a:gd name="connsiteY2" fmla="*/ 386357 h 2161353"/>
              <a:gd name="connsiteX3" fmla="*/ 4699821 w 4992479"/>
              <a:gd name="connsiteY3" fmla="*/ 1743439 h 2161353"/>
              <a:gd name="connsiteX4" fmla="*/ 2315497 w 4992479"/>
              <a:gd name="connsiteY4" fmla="*/ 2136730 h 2161353"/>
              <a:gd name="connsiteX5" fmla="*/ 1 w 4992479"/>
              <a:gd name="connsiteY5" fmla="*/ 1113945 h 2161353"/>
              <a:gd name="connsiteX0" fmla="*/ 90041 w 5082519"/>
              <a:gd name="connsiteY0" fmla="*/ 1177608 h 2225016"/>
              <a:gd name="connsiteX1" fmla="*/ 901203 w 5082519"/>
              <a:gd name="connsiteY1" fmla="*/ 27003 h 2225016"/>
              <a:gd name="connsiteX2" fmla="*/ 4819357 w 5082519"/>
              <a:gd name="connsiteY2" fmla="*/ 450020 h 2225016"/>
              <a:gd name="connsiteX3" fmla="*/ 4789861 w 5082519"/>
              <a:gd name="connsiteY3" fmla="*/ 1807102 h 2225016"/>
              <a:gd name="connsiteX4" fmla="*/ 2405537 w 5082519"/>
              <a:gd name="connsiteY4" fmla="*/ 2200393 h 2225016"/>
              <a:gd name="connsiteX5" fmla="*/ 90041 w 5082519"/>
              <a:gd name="connsiteY5" fmla="*/ 1177608 h 2225016"/>
              <a:gd name="connsiteX0" fmla="*/ 92893 w 5155311"/>
              <a:gd name="connsiteY0" fmla="*/ 1188595 h 2236003"/>
              <a:gd name="connsiteX1" fmla="*/ 904055 w 5155311"/>
              <a:gd name="connsiteY1" fmla="*/ 37990 h 2236003"/>
              <a:gd name="connsiteX2" fmla="*/ 4950028 w 5155311"/>
              <a:gd name="connsiteY2" fmla="*/ 382349 h 2236003"/>
              <a:gd name="connsiteX3" fmla="*/ 4792713 w 5155311"/>
              <a:gd name="connsiteY3" fmla="*/ 1818089 h 2236003"/>
              <a:gd name="connsiteX4" fmla="*/ 2408389 w 5155311"/>
              <a:gd name="connsiteY4" fmla="*/ 2211380 h 2236003"/>
              <a:gd name="connsiteX5" fmla="*/ 92893 w 5155311"/>
              <a:gd name="connsiteY5" fmla="*/ 1188595 h 2236003"/>
              <a:gd name="connsiteX0" fmla="*/ 87519 w 5029787"/>
              <a:gd name="connsiteY0" fmla="*/ 1489281 h 2536689"/>
              <a:gd name="connsiteX1" fmla="*/ 898681 w 5029787"/>
              <a:gd name="connsiteY1" fmla="*/ 338676 h 2536689"/>
              <a:gd name="connsiteX2" fmla="*/ 4698848 w 5029787"/>
              <a:gd name="connsiteY2" fmla="*/ 93099 h 2536689"/>
              <a:gd name="connsiteX3" fmla="*/ 4787339 w 5029787"/>
              <a:gd name="connsiteY3" fmla="*/ 2118775 h 2536689"/>
              <a:gd name="connsiteX4" fmla="*/ 2403015 w 5029787"/>
              <a:gd name="connsiteY4" fmla="*/ 2512066 h 2536689"/>
              <a:gd name="connsiteX5" fmla="*/ 87519 w 5029787"/>
              <a:gd name="connsiteY5" fmla="*/ 1489281 h 2536689"/>
              <a:gd name="connsiteX0" fmla="*/ 87519 w 5029787"/>
              <a:gd name="connsiteY0" fmla="*/ 1396182 h 2443590"/>
              <a:gd name="connsiteX1" fmla="*/ 898681 w 5029787"/>
              <a:gd name="connsiteY1" fmla="*/ 245577 h 2443590"/>
              <a:gd name="connsiteX2" fmla="*/ 4698848 w 5029787"/>
              <a:gd name="connsiteY2" fmla="*/ 0 h 2443590"/>
              <a:gd name="connsiteX3" fmla="*/ 4787339 w 5029787"/>
              <a:gd name="connsiteY3" fmla="*/ 2025676 h 2443590"/>
              <a:gd name="connsiteX4" fmla="*/ 2403015 w 5029787"/>
              <a:gd name="connsiteY4" fmla="*/ 2418967 h 2443590"/>
              <a:gd name="connsiteX5" fmla="*/ 87519 w 5029787"/>
              <a:gd name="connsiteY5" fmla="*/ 1396182 h 2443590"/>
              <a:gd name="connsiteX0" fmla="*/ 82583 w 4955309"/>
              <a:gd name="connsiteY0" fmla="*/ 1504337 h 2551745"/>
              <a:gd name="connsiteX1" fmla="*/ 893745 w 4955309"/>
              <a:gd name="connsiteY1" fmla="*/ 353732 h 2551745"/>
              <a:gd name="connsiteX2" fmla="*/ 4448105 w 4955309"/>
              <a:gd name="connsiteY2" fmla="*/ 0 h 2551745"/>
              <a:gd name="connsiteX3" fmla="*/ 4782403 w 4955309"/>
              <a:gd name="connsiteY3" fmla="*/ 2133831 h 2551745"/>
              <a:gd name="connsiteX4" fmla="*/ 2398079 w 4955309"/>
              <a:gd name="connsiteY4" fmla="*/ 2527122 h 2551745"/>
              <a:gd name="connsiteX5" fmla="*/ 82583 w 4955309"/>
              <a:gd name="connsiteY5" fmla="*/ 1504337 h 2551745"/>
              <a:gd name="connsiteX0" fmla="*/ 49142 w 4921868"/>
              <a:gd name="connsiteY0" fmla="*/ 1575795 h 2623203"/>
              <a:gd name="connsiteX1" fmla="*/ 860304 w 4921868"/>
              <a:gd name="connsiteY1" fmla="*/ 425190 h 2623203"/>
              <a:gd name="connsiteX2" fmla="*/ 1764695 w 4921868"/>
              <a:gd name="connsiteY2" fmla="*/ 553019 h 2623203"/>
              <a:gd name="connsiteX3" fmla="*/ 4414664 w 4921868"/>
              <a:gd name="connsiteY3" fmla="*/ 71458 h 2623203"/>
              <a:gd name="connsiteX4" fmla="*/ 4748962 w 4921868"/>
              <a:gd name="connsiteY4" fmla="*/ 2205289 h 2623203"/>
              <a:gd name="connsiteX5" fmla="*/ 2364638 w 4921868"/>
              <a:gd name="connsiteY5" fmla="*/ 2598580 h 2623203"/>
              <a:gd name="connsiteX6" fmla="*/ 49142 w 4921868"/>
              <a:gd name="connsiteY6" fmla="*/ 1575795 h 2623203"/>
              <a:gd name="connsiteX0" fmla="*/ 48754 w 4921480"/>
              <a:gd name="connsiteY0" fmla="*/ 1580623 h 2628031"/>
              <a:gd name="connsiteX1" fmla="*/ 859916 w 4921480"/>
              <a:gd name="connsiteY1" fmla="*/ 430018 h 2628031"/>
              <a:gd name="connsiteX2" fmla="*/ 1715146 w 4921480"/>
              <a:gd name="connsiteY2" fmla="*/ 498853 h 2628031"/>
              <a:gd name="connsiteX3" fmla="*/ 4414276 w 4921480"/>
              <a:gd name="connsiteY3" fmla="*/ 76286 h 2628031"/>
              <a:gd name="connsiteX4" fmla="*/ 4748574 w 4921480"/>
              <a:gd name="connsiteY4" fmla="*/ 2210117 h 2628031"/>
              <a:gd name="connsiteX5" fmla="*/ 2364250 w 4921480"/>
              <a:gd name="connsiteY5" fmla="*/ 2603408 h 2628031"/>
              <a:gd name="connsiteX6" fmla="*/ 48754 w 4921480"/>
              <a:gd name="connsiteY6" fmla="*/ 1580623 h 2628031"/>
              <a:gd name="connsiteX0" fmla="*/ 48754 w 4921480"/>
              <a:gd name="connsiteY0" fmla="*/ 1560668 h 2608076"/>
              <a:gd name="connsiteX1" fmla="*/ 859916 w 4921480"/>
              <a:gd name="connsiteY1" fmla="*/ 410063 h 2608076"/>
              <a:gd name="connsiteX2" fmla="*/ 1715146 w 4921480"/>
              <a:gd name="connsiteY2" fmla="*/ 478898 h 2608076"/>
              <a:gd name="connsiteX3" fmla="*/ 4414276 w 4921480"/>
              <a:gd name="connsiteY3" fmla="*/ 56331 h 2608076"/>
              <a:gd name="connsiteX4" fmla="*/ 4748574 w 4921480"/>
              <a:gd name="connsiteY4" fmla="*/ 2190162 h 2608076"/>
              <a:gd name="connsiteX5" fmla="*/ 2364250 w 4921480"/>
              <a:gd name="connsiteY5" fmla="*/ 2583453 h 2608076"/>
              <a:gd name="connsiteX6" fmla="*/ 48754 w 4921480"/>
              <a:gd name="connsiteY6" fmla="*/ 1560668 h 2608076"/>
              <a:gd name="connsiteX0" fmla="*/ 48754 w 4921480"/>
              <a:gd name="connsiteY0" fmla="*/ 1570146 h 2617554"/>
              <a:gd name="connsiteX1" fmla="*/ 859916 w 4921480"/>
              <a:gd name="connsiteY1" fmla="*/ 419541 h 2617554"/>
              <a:gd name="connsiteX2" fmla="*/ 1715146 w 4921480"/>
              <a:gd name="connsiteY2" fmla="*/ 488376 h 2617554"/>
              <a:gd name="connsiteX3" fmla="*/ 4414276 w 4921480"/>
              <a:gd name="connsiteY3" fmla="*/ 65809 h 2617554"/>
              <a:gd name="connsiteX4" fmla="*/ 4748574 w 4921480"/>
              <a:gd name="connsiteY4" fmla="*/ 2199640 h 2617554"/>
              <a:gd name="connsiteX5" fmla="*/ 2364250 w 4921480"/>
              <a:gd name="connsiteY5" fmla="*/ 2592931 h 2617554"/>
              <a:gd name="connsiteX6" fmla="*/ 48754 w 4921480"/>
              <a:gd name="connsiteY6" fmla="*/ 1570146 h 2617554"/>
              <a:gd name="connsiteX0" fmla="*/ 48754 w 4921480"/>
              <a:gd name="connsiteY0" fmla="*/ 1655280 h 2702688"/>
              <a:gd name="connsiteX1" fmla="*/ 859916 w 4921480"/>
              <a:gd name="connsiteY1" fmla="*/ 504675 h 2702688"/>
              <a:gd name="connsiteX2" fmla="*/ 1715146 w 4921480"/>
              <a:gd name="connsiteY2" fmla="*/ 573510 h 2702688"/>
              <a:gd name="connsiteX3" fmla="*/ 3170319 w 4921480"/>
              <a:gd name="connsiteY3" fmla="*/ 219548 h 2702688"/>
              <a:gd name="connsiteX4" fmla="*/ 4414276 w 4921480"/>
              <a:gd name="connsiteY4" fmla="*/ 150943 h 2702688"/>
              <a:gd name="connsiteX5" fmla="*/ 4748574 w 4921480"/>
              <a:gd name="connsiteY5" fmla="*/ 2284774 h 2702688"/>
              <a:gd name="connsiteX6" fmla="*/ 2364250 w 4921480"/>
              <a:gd name="connsiteY6" fmla="*/ 2678065 h 2702688"/>
              <a:gd name="connsiteX7" fmla="*/ 48754 w 4921480"/>
              <a:gd name="connsiteY7" fmla="*/ 1655280 h 2702688"/>
              <a:gd name="connsiteX0" fmla="*/ 48754 w 4921480"/>
              <a:gd name="connsiteY0" fmla="*/ 1611591 h 2658999"/>
              <a:gd name="connsiteX1" fmla="*/ 859916 w 4921480"/>
              <a:gd name="connsiteY1" fmla="*/ 460986 h 2658999"/>
              <a:gd name="connsiteX2" fmla="*/ 1715146 w 4921480"/>
              <a:gd name="connsiteY2" fmla="*/ 529821 h 2658999"/>
              <a:gd name="connsiteX3" fmla="*/ 3229313 w 4921480"/>
              <a:gd name="connsiteY3" fmla="*/ 421665 h 2658999"/>
              <a:gd name="connsiteX4" fmla="*/ 4414276 w 4921480"/>
              <a:gd name="connsiteY4" fmla="*/ 107254 h 2658999"/>
              <a:gd name="connsiteX5" fmla="*/ 4748574 w 4921480"/>
              <a:gd name="connsiteY5" fmla="*/ 2241085 h 2658999"/>
              <a:gd name="connsiteX6" fmla="*/ 2364250 w 4921480"/>
              <a:gd name="connsiteY6" fmla="*/ 2634376 h 2658999"/>
              <a:gd name="connsiteX7" fmla="*/ 48754 w 4921480"/>
              <a:gd name="connsiteY7" fmla="*/ 1611591 h 2658999"/>
              <a:gd name="connsiteX0" fmla="*/ 48754 w 4921480"/>
              <a:gd name="connsiteY0" fmla="*/ 1625732 h 2673140"/>
              <a:gd name="connsiteX1" fmla="*/ 859916 w 4921480"/>
              <a:gd name="connsiteY1" fmla="*/ 475127 h 2673140"/>
              <a:gd name="connsiteX2" fmla="*/ 1715146 w 4921480"/>
              <a:gd name="connsiteY2" fmla="*/ 543962 h 2673140"/>
              <a:gd name="connsiteX3" fmla="*/ 3848745 w 4921480"/>
              <a:gd name="connsiteY3" fmla="*/ 337483 h 2673140"/>
              <a:gd name="connsiteX4" fmla="*/ 4414276 w 4921480"/>
              <a:gd name="connsiteY4" fmla="*/ 121395 h 2673140"/>
              <a:gd name="connsiteX5" fmla="*/ 4748574 w 4921480"/>
              <a:gd name="connsiteY5" fmla="*/ 2255226 h 2673140"/>
              <a:gd name="connsiteX6" fmla="*/ 2364250 w 4921480"/>
              <a:gd name="connsiteY6" fmla="*/ 2648517 h 2673140"/>
              <a:gd name="connsiteX7" fmla="*/ 48754 w 4921480"/>
              <a:gd name="connsiteY7" fmla="*/ 1625732 h 2673140"/>
              <a:gd name="connsiteX0" fmla="*/ 48754 w 5014481"/>
              <a:gd name="connsiteY0" fmla="*/ 1438025 h 2485433"/>
              <a:gd name="connsiteX1" fmla="*/ 859916 w 5014481"/>
              <a:gd name="connsiteY1" fmla="*/ 287420 h 2485433"/>
              <a:gd name="connsiteX2" fmla="*/ 1715146 w 5014481"/>
              <a:gd name="connsiteY2" fmla="*/ 356255 h 2485433"/>
              <a:gd name="connsiteX3" fmla="*/ 3848745 w 5014481"/>
              <a:gd name="connsiteY3" fmla="*/ 149776 h 2485433"/>
              <a:gd name="connsiteX4" fmla="*/ 4719076 w 5014481"/>
              <a:gd name="connsiteY4" fmla="*/ 179494 h 2485433"/>
              <a:gd name="connsiteX5" fmla="*/ 4748574 w 5014481"/>
              <a:gd name="connsiteY5" fmla="*/ 2067519 h 2485433"/>
              <a:gd name="connsiteX6" fmla="*/ 2364250 w 5014481"/>
              <a:gd name="connsiteY6" fmla="*/ 2460810 h 2485433"/>
              <a:gd name="connsiteX7" fmla="*/ 48754 w 5014481"/>
              <a:gd name="connsiteY7" fmla="*/ 1438025 h 2485433"/>
              <a:gd name="connsiteX0" fmla="*/ 48754 w 5014481"/>
              <a:gd name="connsiteY0" fmla="*/ 1419807 h 2467215"/>
              <a:gd name="connsiteX1" fmla="*/ 859916 w 5014481"/>
              <a:gd name="connsiteY1" fmla="*/ 269202 h 2467215"/>
              <a:gd name="connsiteX2" fmla="*/ 1715146 w 5014481"/>
              <a:gd name="connsiteY2" fmla="*/ 338037 h 2467215"/>
              <a:gd name="connsiteX3" fmla="*/ 3848745 w 5014481"/>
              <a:gd name="connsiteY3" fmla="*/ 190551 h 2467215"/>
              <a:gd name="connsiteX4" fmla="*/ 4719076 w 5014481"/>
              <a:gd name="connsiteY4" fmla="*/ 161276 h 2467215"/>
              <a:gd name="connsiteX5" fmla="*/ 4748574 w 5014481"/>
              <a:gd name="connsiteY5" fmla="*/ 2049301 h 2467215"/>
              <a:gd name="connsiteX6" fmla="*/ 2364250 w 5014481"/>
              <a:gd name="connsiteY6" fmla="*/ 2442592 h 2467215"/>
              <a:gd name="connsiteX7" fmla="*/ 48754 w 5014481"/>
              <a:gd name="connsiteY7" fmla="*/ 1419807 h 2467215"/>
              <a:gd name="connsiteX0" fmla="*/ 48754 w 4977065"/>
              <a:gd name="connsiteY0" fmla="*/ 1448803 h 2496211"/>
              <a:gd name="connsiteX1" fmla="*/ 859916 w 4977065"/>
              <a:gd name="connsiteY1" fmla="*/ 298198 h 2496211"/>
              <a:gd name="connsiteX2" fmla="*/ 1715146 w 4977065"/>
              <a:gd name="connsiteY2" fmla="*/ 367033 h 2496211"/>
              <a:gd name="connsiteX3" fmla="*/ 3848745 w 4977065"/>
              <a:gd name="connsiteY3" fmla="*/ 219547 h 2496211"/>
              <a:gd name="connsiteX4" fmla="*/ 4620753 w 4977065"/>
              <a:gd name="connsiteY4" fmla="*/ 150943 h 2496211"/>
              <a:gd name="connsiteX5" fmla="*/ 4748574 w 4977065"/>
              <a:gd name="connsiteY5" fmla="*/ 2078297 h 2496211"/>
              <a:gd name="connsiteX6" fmla="*/ 2364250 w 4977065"/>
              <a:gd name="connsiteY6" fmla="*/ 2471588 h 2496211"/>
              <a:gd name="connsiteX7" fmla="*/ 48754 w 4977065"/>
              <a:gd name="connsiteY7" fmla="*/ 1448803 h 2496211"/>
              <a:gd name="connsiteX0" fmla="*/ 48754 w 4913523"/>
              <a:gd name="connsiteY0" fmla="*/ 1434144 h 2481552"/>
              <a:gd name="connsiteX1" fmla="*/ 859916 w 4913523"/>
              <a:gd name="connsiteY1" fmla="*/ 283539 h 2481552"/>
              <a:gd name="connsiteX2" fmla="*/ 1715146 w 4913523"/>
              <a:gd name="connsiteY2" fmla="*/ 352374 h 2481552"/>
              <a:gd name="connsiteX3" fmla="*/ 3848745 w 4913523"/>
              <a:gd name="connsiteY3" fmla="*/ 204888 h 2481552"/>
              <a:gd name="connsiteX4" fmla="*/ 4374947 w 4913523"/>
              <a:gd name="connsiteY4" fmla="*/ 155949 h 2481552"/>
              <a:gd name="connsiteX5" fmla="*/ 4748574 w 4913523"/>
              <a:gd name="connsiteY5" fmla="*/ 2063638 h 2481552"/>
              <a:gd name="connsiteX6" fmla="*/ 2364250 w 4913523"/>
              <a:gd name="connsiteY6" fmla="*/ 2456929 h 2481552"/>
              <a:gd name="connsiteX7" fmla="*/ 48754 w 4913523"/>
              <a:gd name="connsiteY7" fmla="*/ 1434144 h 2481552"/>
              <a:gd name="connsiteX0" fmla="*/ 48754 w 6512245"/>
              <a:gd name="connsiteY0" fmla="*/ 1434144 h 2456939"/>
              <a:gd name="connsiteX1" fmla="*/ 859916 w 6512245"/>
              <a:gd name="connsiteY1" fmla="*/ 283539 h 2456939"/>
              <a:gd name="connsiteX2" fmla="*/ 1715146 w 6512245"/>
              <a:gd name="connsiteY2" fmla="*/ 352374 h 2456939"/>
              <a:gd name="connsiteX3" fmla="*/ 3848745 w 6512245"/>
              <a:gd name="connsiteY3" fmla="*/ 204888 h 2456939"/>
              <a:gd name="connsiteX4" fmla="*/ 4374947 w 6512245"/>
              <a:gd name="connsiteY4" fmla="*/ 155949 h 2456939"/>
              <a:gd name="connsiteX5" fmla="*/ 6459387 w 6512245"/>
              <a:gd name="connsiteY5" fmla="*/ 1454038 h 2456939"/>
              <a:gd name="connsiteX6" fmla="*/ 2364250 w 6512245"/>
              <a:gd name="connsiteY6" fmla="*/ 2456929 h 2456939"/>
              <a:gd name="connsiteX7" fmla="*/ 48754 w 6512245"/>
              <a:gd name="connsiteY7" fmla="*/ 1434144 h 2456939"/>
              <a:gd name="connsiteX0" fmla="*/ 51247 w 6514738"/>
              <a:gd name="connsiteY0" fmla="*/ 1434144 h 1926023"/>
              <a:gd name="connsiteX1" fmla="*/ 862409 w 6514738"/>
              <a:gd name="connsiteY1" fmla="*/ 283539 h 1926023"/>
              <a:gd name="connsiteX2" fmla="*/ 1717639 w 6514738"/>
              <a:gd name="connsiteY2" fmla="*/ 352374 h 1926023"/>
              <a:gd name="connsiteX3" fmla="*/ 3851238 w 6514738"/>
              <a:gd name="connsiteY3" fmla="*/ 204888 h 1926023"/>
              <a:gd name="connsiteX4" fmla="*/ 4377440 w 6514738"/>
              <a:gd name="connsiteY4" fmla="*/ 155949 h 1926023"/>
              <a:gd name="connsiteX5" fmla="*/ 6461880 w 6514738"/>
              <a:gd name="connsiteY5" fmla="*/ 1454038 h 1926023"/>
              <a:gd name="connsiteX6" fmla="*/ 2415904 w 6514738"/>
              <a:gd name="connsiteY6" fmla="*/ 1925987 h 1926023"/>
              <a:gd name="connsiteX7" fmla="*/ 51247 w 6514738"/>
              <a:gd name="connsiteY7" fmla="*/ 1434144 h 1926023"/>
              <a:gd name="connsiteX0" fmla="*/ 51247 w 6514738"/>
              <a:gd name="connsiteY0" fmla="*/ 1434144 h 1867041"/>
              <a:gd name="connsiteX1" fmla="*/ 862409 w 6514738"/>
              <a:gd name="connsiteY1" fmla="*/ 283539 h 1867041"/>
              <a:gd name="connsiteX2" fmla="*/ 1717639 w 6514738"/>
              <a:gd name="connsiteY2" fmla="*/ 352374 h 1867041"/>
              <a:gd name="connsiteX3" fmla="*/ 3851238 w 6514738"/>
              <a:gd name="connsiteY3" fmla="*/ 204888 h 1867041"/>
              <a:gd name="connsiteX4" fmla="*/ 4377440 w 6514738"/>
              <a:gd name="connsiteY4" fmla="*/ 155949 h 1867041"/>
              <a:gd name="connsiteX5" fmla="*/ 6461880 w 6514738"/>
              <a:gd name="connsiteY5" fmla="*/ 1454038 h 1867041"/>
              <a:gd name="connsiteX6" fmla="*/ 2415904 w 6514738"/>
              <a:gd name="connsiteY6" fmla="*/ 1866993 h 1867041"/>
              <a:gd name="connsiteX7" fmla="*/ 51247 w 6514738"/>
              <a:gd name="connsiteY7" fmla="*/ 1434144 h 1867041"/>
              <a:gd name="connsiteX0" fmla="*/ 51247 w 6514738"/>
              <a:gd name="connsiteY0" fmla="*/ 1434144 h 1817899"/>
              <a:gd name="connsiteX1" fmla="*/ 862409 w 6514738"/>
              <a:gd name="connsiteY1" fmla="*/ 283539 h 1817899"/>
              <a:gd name="connsiteX2" fmla="*/ 1717639 w 6514738"/>
              <a:gd name="connsiteY2" fmla="*/ 352374 h 1817899"/>
              <a:gd name="connsiteX3" fmla="*/ 3851238 w 6514738"/>
              <a:gd name="connsiteY3" fmla="*/ 204888 h 1817899"/>
              <a:gd name="connsiteX4" fmla="*/ 4377440 w 6514738"/>
              <a:gd name="connsiteY4" fmla="*/ 155949 h 1817899"/>
              <a:gd name="connsiteX5" fmla="*/ 6461880 w 6514738"/>
              <a:gd name="connsiteY5" fmla="*/ 1454038 h 1817899"/>
              <a:gd name="connsiteX6" fmla="*/ 2415904 w 6514738"/>
              <a:gd name="connsiteY6" fmla="*/ 1817832 h 1817899"/>
              <a:gd name="connsiteX7" fmla="*/ 51247 w 6514738"/>
              <a:gd name="connsiteY7" fmla="*/ 1434144 h 1817899"/>
              <a:gd name="connsiteX0" fmla="*/ 43647 w 6713616"/>
              <a:gd name="connsiteY0" fmla="*/ 1434144 h 1817899"/>
              <a:gd name="connsiteX1" fmla="*/ 1061287 w 6713616"/>
              <a:gd name="connsiteY1" fmla="*/ 283539 h 1817899"/>
              <a:gd name="connsiteX2" fmla="*/ 1916517 w 6713616"/>
              <a:gd name="connsiteY2" fmla="*/ 352374 h 1817899"/>
              <a:gd name="connsiteX3" fmla="*/ 4050116 w 6713616"/>
              <a:gd name="connsiteY3" fmla="*/ 204888 h 1817899"/>
              <a:gd name="connsiteX4" fmla="*/ 4576318 w 6713616"/>
              <a:gd name="connsiteY4" fmla="*/ 155949 h 1817899"/>
              <a:gd name="connsiteX5" fmla="*/ 6660758 w 6713616"/>
              <a:gd name="connsiteY5" fmla="*/ 1454038 h 1817899"/>
              <a:gd name="connsiteX6" fmla="*/ 2614782 w 6713616"/>
              <a:gd name="connsiteY6" fmla="*/ 1817832 h 1817899"/>
              <a:gd name="connsiteX7" fmla="*/ 43647 w 6713616"/>
              <a:gd name="connsiteY7" fmla="*/ 1434144 h 18178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713616" h="1817899">
                <a:moveTo>
                  <a:pt x="43647" y="1434144"/>
                </a:moveTo>
                <a:cubicBezTo>
                  <a:pt x="-215269" y="1178429"/>
                  <a:pt x="749142" y="463834"/>
                  <a:pt x="1061287" y="283539"/>
                </a:cubicBezTo>
                <a:cubicBezTo>
                  <a:pt x="1373432" y="103244"/>
                  <a:pt x="1531450" y="399895"/>
                  <a:pt x="1916517" y="352374"/>
                </a:cubicBezTo>
                <a:cubicBezTo>
                  <a:pt x="2301584" y="304853"/>
                  <a:pt x="3600261" y="275316"/>
                  <a:pt x="4050116" y="204888"/>
                </a:cubicBezTo>
                <a:cubicBezTo>
                  <a:pt x="4499971" y="134460"/>
                  <a:pt x="4313276" y="-188255"/>
                  <a:pt x="4576318" y="155949"/>
                </a:cubicBezTo>
                <a:cubicBezTo>
                  <a:pt x="4899963" y="387084"/>
                  <a:pt x="7077810" y="1204916"/>
                  <a:pt x="6660758" y="1454038"/>
                </a:cubicBezTo>
                <a:cubicBezTo>
                  <a:pt x="6243706" y="1703160"/>
                  <a:pt x="3717634" y="1821148"/>
                  <a:pt x="2614782" y="1817832"/>
                </a:cubicBezTo>
                <a:cubicBezTo>
                  <a:pt x="1511930" y="1814516"/>
                  <a:pt x="302563" y="1689859"/>
                  <a:pt x="43647" y="1434144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1320F57-9334-35A7-D029-04C856CB0CCB}"/>
              </a:ext>
            </a:extLst>
          </p:cNvPr>
          <p:cNvSpPr/>
          <p:nvPr/>
        </p:nvSpPr>
        <p:spPr>
          <a:xfrm>
            <a:off x="4413625" y="5336193"/>
            <a:ext cx="5829894" cy="1519236"/>
          </a:xfrm>
          <a:custGeom>
            <a:avLst/>
            <a:gdLst>
              <a:gd name="connsiteX0" fmla="*/ 0 w 6390967"/>
              <a:gd name="connsiteY0" fmla="*/ 726918 h 1453835"/>
              <a:gd name="connsiteX1" fmla="*/ 3195484 w 6390967"/>
              <a:gd name="connsiteY1" fmla="*/ 0 h 1453835"/>
              <a:gd name="connsiteX2" fmla="*/ 6390968 w 6390967"/>
              <a:gd name="connsiteY2" fmla="*/ 726918 h 1453835"/>
              <a:gd name="connsiteX3" fmla="*/ 3195484 w 6390967"/>
              <a:gd name="connsiteY3" fmla="*/ 1453836 h 1453835"/>
              <a:gd name="connsiteX4" fmla="*/ 0 w 6390967"/>
              <a:gd name="connsiteY4" fmla="*/ 726918 h 1453835"/>
              <a:gd name="connsiteX0" fmla="*/ 0 w 6184491"/>
              <a:gd name="connsiteY0" fmla="*/ 752217 h 1485449"/>
              <a:gd name="connsiteX1" fmla="*/ 3195484 w 6184491"/>
              <a:gd name="connsiteY1" fmla="*/ 25299 h 1485449"/>
              <a:gd name="connsiteX2" fmla="*/ 6184491 w 6184491"/>
              <a:gd name="connsiteY2" fmla="*/ 388423 h 1485449"/>
              <a:gd name="connsiteX3" fmla="*/ 3195484 w 6184491"/>
              <a:gd name="connsiteY3" fmla="*/ 1479135 h 1485449"/>
              <a:gd name="connsiteX4" fmla="*/ 0 w 6184491"/>
              <a:gd name="connsiteY4" fmla="*/ 752217 h 1485449"/>
              <a:gd name="connsiteX0" fmla="*/ 0 w 6240841"/>
              <a:gd name="connsiteY0" fmla="*/ 736236 h 1470088"/>
              <a:gd name="connsiteX1" fmla="*/ 3195484 w 6240841"/>
              <a:gd name="connsiteY1" fmla="*/ 9318 h 1470088"/>
              <a:gd name="connsiteX2" fmla="*/ 6184491 w 6240841"/>
              <a:gd name="connsiteY2" fmla="*/ 372442 h 1470088"/>
              <a:gd name="connsiteX3" fmla="*/ 5004619 w 6240841"/>
              <a:gd name="connsiteY3" fmla="*/ 1060852 h 1470088"/>
              <a:gd name="connsiteX4" fmla="*/ 3195484 w 6240841"/>
              <a:gd name="connsiteY4" fmla="*/ 1463154 h 1470088"/>
              <a:gd name="connsiteX5" fmla="*/ 0 w 6240841"/>
              <a:gd name="connsiteY5" fmla="*/ 736236 h 1470088"/>
              <a:gd name="connsiteX0" fmla="*/ 0 w 6241291"/>
              <a:gd name="connsiteY0" fmla="*/ 736236 h 1475107"/>
              <a:gd name="connsiteX1" fmla="*/ 3195484 w 6241291"/>
              <a:gd name="connsiteY1" fmla="*/ 9318 h 1475107"/>
              <a:gd name="connsiteX2" fmla="*/ 6184491 w 6241291"/>
              <a:gd name="connsiteY2" fmla="*/ 372442 h 1475107"/>
              <a:gd name="connsiteX3" fmla="*/ 5014452 w 6241291"/>
              <a:gd name="connsiteY3" fmla="*/ 1129677 h 1475107"/>
              <a:gd name="connsiteX4" fmla="*/ 3195484 w 6241291"/>
              <a:gd name="connsiteY4" fmla="*/ 1463154 h 1475107"/>
              <a:gd name="connsiteX5" fmla="*/ 0 w 6241291"/>
              <a:gd name="connsiteY5" fmla="*/ 736236 h 1475107"/>
              <a:gd name="connsiteX0" fmla="*/ 0 w 5389220"/>
              <a:gd name="connsiteY0" fmla="*/ 777345 h 1516216"/>
              <a:gd name="connsiteX1" fmla="*/ 3195484 w 5389220"/>
              <a:gd name="connsiteY1" fmla="*/ 50427 h 1516216"/>
              <a:gd name="connsiteX2" fmla="*/ 5161936 w 5389220"/>
              <a:gd name="connsiteY2" fmla="*/ 177577 h 1516216"/>
              <a:gd name="connsiteX3" fmla="*/ 5014452 w 5389220"/>
              <a:gd name="connsiteY3" fmla="*/ 1170786 h 1516216"/>
              <a:gd name="connsiteX4" fmla="*/ 3195484 w 5389220"/>
              <a:gd name="connsiteY4" fmla="*/ 1504263 h 1516216"/>
              <a:gd name="connsiteX5" fmla="*/ 0 w 5389220"/>
              <a:gd name="connsiteY5" fmla="*/ 777345 h 1516216"/>
              <a:gd name="connsiteX0" fmla="*/ 71170 w 5460390"/>
              <a:gd name="connsiteY0" fmla="*/ 717494 h 1456365"/>
              <a:gd name="connsiteX1" fmla="*/ 1388692 w 5460390"/>
              <a:gd name="connsiteY1" fmla="*/ 88899 h 1456365"/>
              <a:gd name="connsiteX2" fmla="*/ 5233106 w 5460390"/>
              <a:gd name="connsiteY2" fmla="*/ 117726 h 1456365"/>
              <a:gd name="connsiteX3" fmla="*/ 5085622 w 5460390"/>
              <a:gd name="connsiteY3" fmla="*/ 1110935 h 1456365"/>
              <a:gd name="connsiteX4" fmla="*/ 3266654 w 5460390"/>
              <a:gd name="connsiteY4" fmla="*/ 1444412 h 1456365"/>
              <a:gd name="connsiteX5" fmla="*/ 71170 w 5460390"/>
              <a:gd name="connsiteY5" fmla="*/ 717494 h 1456365"/>
              <a:gd name="connsiteX0" fmla="*/ 69885 w 5396892"/>
              <a:gd name="connsiteY0" fmla="*/ 769489 h 1508360"/>
              <a:gd name="connsiteX1" fmla="*/ 1387407 w 5396892"/>
              <a:gd name="connsiteY1" fmla="*/ 140894 h 1508360"/>
              <a:gd name="connsiteX2" fmla="*/ 5104001 w 5396892"/>
              <a:gd name="connsiteY2" fmla="*/ 91063 h 1508360"/>
              <a:gd name="connsiteX3" fmla="*/ 5084337 w 5396892"/>
              <a:gd name="connsiteY3" fmla="*/ 1162930 h 1508360"/>
              <a:gd name="connsiteX4" fmla="*/ 3265369 w 5396892"/>
              <a:gd name="connsiteY4" fmla="*/ 1496407 h 1508360"/>
              <a:gd name="connsiteX5" fmla="*/ 69885 w 5396892"/>
              <a:gd name="connsiteY5" fmla="*/ 769489 h 1508360"/>
              <a:gd name="connsiteX0" fmla="*/ 69885 w 5829894"/>
              <a:gd name="connsiteY0" fmla="*/ 769489 h 1519236"/>
              <a:gd name="connsiteX1" fmla="*/ 1387407 w 5829894"/>
              <a:gd name="connsiteY1" fmla="*/ 140894 h 1519236"/>
              <a:gd name="connsiteX2" fmla="*/ 5104001 w 5829894"/>
              <a:gd name="connsiteY2" fmla="*/ 91063 h 1519236"/>
              <a:gd name="connsiteX3" fmla="*/ 5664441 w 5829894"/>
              <a:gd name="connsiteY3" fmla="*/ 1251420 h 1519236"/>
              <a:gd name="connsiteX4" fmla="*/ 3265369 w 5829894"/>
              <a:gd name="connsiteY4" fmla="*/ 1496407 h 1519236"/>
              <a:gd name="connsiteX5" fmla="*/ 69885 w 5829894"/>
              <a:gd name="connsiteY5" fmla="*/ 769489 h 15192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29894" h="1519236">
                <a:moveTo>
                  <a:pt x="69885" y="769489"/>
                </a:moveTo>
                <a:cubicBezTo>
                  <a:pt x="-243109" y="543570"/>
                  <a:pt x="548388" y="253965"/>
                  <a:pt x="1387407" y="140894"/>
                </a:cubicBezTo>
                <a:cubicBezTo>
                  <a:pt x="2226426" y="27823"/>
                  <a:pt x="4802478" y="-84193"/>
                  <a:pt x="5104001" y="91063"/>
                </a:cubicBezTo>
                <a:cubicBezTo>
                  <a:pt x="5405524" y="266319"/>
                  <a:pt x="6162609" y="1069635"/>
                  <a:pt x="5664441" y="1251420"/>
                </a:cubicBezTo>
                <a:cubicBezTo>
                  <a:pt x="5166273" y="1433205"/>
                  <a:pt x="4197795" y="1576729"/>
                  <a:pt x="3265369" y="1496407"/>
                </a:cubicBezTo>
                <a:cubicBezTo>
                  <a:pt x="2332943" y="1416085"/>
                  <a:pt x="382879" y="995408"/>
                  <a:pt x="69885" y="76948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7F3D9DB-56DB-282F-10B7-49AD49262FC0}"/>
              </a:ext>
            </a:extLst>
          </p:cNvPr>
          <p:cNvSpPr/>
          <p:nvPr/>
        </p:nvSpPr>
        <p:spPr>
          <a:xfrm>
            <a:off x="3449154" y="2785512"/>
            <a:ext cx="1047386" cy="3233914"/>
          </a:xfrm>
          <a:custGeom>
            <a:avLst/>
            <a:gdLst>
              <a:gd name="connsiteX0" fmla="*/ 0 w 1218911"/>
              <a:gd name="connsiteY0" fmla="*/ 1692301 h 3384602"/>
              <a:gd name="connsiteX1" fmla="*/ 609456 w 1218911"/>
              <a:gd name="connsiteY1" fmla="*/ 0 h 3384602"/>
              <a:gd name="connsiteX2" fmla="*/ 1218912 w 1218911"/>
              <a:gd name="connsiteY2" fmla="*/ 1692301 h 3384602"/>
              <a:gd name="connsiteX3" fmla="*/ 609456 w 1218911"/>
              <a:gd name="connsiteY3" fmla="*/ 3384602 h 3384602"/>
              <a:gd name="connsiteX4" fmla="*/ 0 w 1218911"/>
              <a:gd name="connsiteY4" fmla="*/ 1692301 h 3384602"/>
              <a:gd name="connsiteX0" fmla="*/ 109742 w 1328654"/>
              <a:gd name="connsiteY0" fmla="*/ 1672636 h 3364937"/>
              <a:gd name="connsiteX1" fmla="*/ 207920 w 1328654"/>
              <a:gd name="connsiteY1" fmla="*/ 0 h 3364937"/>
              <a:gd name="connsiteX2" fmla="*/ 1328654 w 1328654"/>
              <a:gd name="connsiteY2" fmla="*/ 1672636 h 3364937"/>
              <a:gd name="connsiteX3" fmla="*/ 719198 w 1328654"/>
              <a:gd name="connsiteY3" fmla="*/ 3364937 h 3364937"/>
              <a:gd name="connsiteX4" fmla="*/ 109742 w 1328654"/>
              <a:gd name="connsiteY4" fmla="*/ 1672636 h 3364937"/>
              <a:gd name="connsiteX0" fmla="*/ 28081 w 642917"/>
              <a:gd name="connsiteY0" fmla="*/ 1673077 h 3365626"/>
              <a:gd name="connsiteX1" fmla="*/ 126259 w 642917"/>
              <a:gd name="connsiteY1" fmla="*/ 441 h 3365626"/>
              <a:gd name="connsiteX2" fmla="*/ 342425 w 642917"/>
              <a:gd name="connsiteY2" fmla="*/ 1555090 h 3365626"/>
              <a:gd name="connsiteX3" fmla="*/ 637537 w 642917"/>
              <a:gd name="connsiteY3" fmla="*/ 3365378 h 3365626"/>
              <a:gd name="connsiteX4" fmla="*/ 28081 w 642917"/>
              <a:gd name="connsiteY4" fmla="*/ 1673077 h 3365626"/>
              <a:gd name="connsiteX0" fmla="*/ 27076 w 640036"/>
              <a:gd name="connsiteY0" fmla="*/ 1673158 h 3365750"/>
              <a:gd name="connsiteX1" fmla="*/ 125254 w 640036"/>
              <a:gd name="connsiteY1" fmla="*/ 522 h 3365750"/>
              <a:gd name="connsiteX2" fmla="*/ 292259 w 640036"/>
              <a:gd name="connsiteY2" fmla="*/ 1545339 h 3365750"/>
              <a:gd name="connsiteX3" fmla="*/ 636532 w 640036"/>
              <a:gd name="connsiteY3" fmla="*/ 3365459 h 3365750"/>
              <a:gd name="connsiteX4" fmla="*/ 27076 w 640036"/>
              <a:gd name="connsiteY4" fmla="*/ 1673158 h 3365750"/>
              <a:gd name="connsiteX0" fmla="*/ 44109 w 901578"/>
              <a:gd name="connsiteY0" fmla="*/ 1673158 h 3208470"/>
              <a:gd name="connsiteX1" fmla="*/ 142287 w 901578"/>
              <a:gd name="connsiteY1" fmla="*/ 522 h 3208470"/>
              <a:gd name="connsiteX2" fmla="*/ 309292 w 901578"/>
              <a:gd name="connsiteY2" fmla="*/ 1545339 h 3208470"/>
              <a:gd name="connsiteX3" fmla="*/ 899372 w 901578"/>
              <a:gd name="connsiteY3" fmla="*/ 3208143 h 3208470"/>
              <a:gd name="connsiteX4" fmla="*/ 44109 w 901578"/>
              <a:gd name="connsiteY4" fmla="*/ 1673158 h 3208470"/>
              <a:gd name="connsiteX0" fmla="*/ 36448 w 963939"/>
              <a:gd name="connsiteY0" fmla="*/ 2234909 h 3233914"/>
              <a:gd name="connsiteX1" fmla="*/ 203452 w 963939"/>
              <a:gd name="connsiteY1" fmla="*/ 11666 h 3233914"/>
              <a:gd name="connsiteX2" fmla="*/ 370457 w 963939"/>
              <a:gd name="connsiteY2" fmla="*/ 1556483 h 3233914"/>
              <a:gd name="connsiteX3" fmla="*/ 960537 w 963939"/>
              <a:gd name="connsiteY3" fmla="*/ 3219287 h 3233914"/>
              <a:gd name="connsiteX4" fmla="*/ 36448 w 963939"/>
              <a:gd name="connsiteY4" fmla="*/ 2234909 h 3233914"/>
              <a:gd name="connsiteX0" fmla="*/ 41588 w 1047386"/>
              <a:gd name="connsiteY0" fmla="*/ 2234909 h 3233914"/>
              <a:gd name="connsiteX1" fmla="*/ 208592 w 1047386"/>
              <a:gd name="connsiteY1" fmla="*/ 11666 h 3233914"/>
              <a:gd name="connsiteX2" fmla="*/ 375597 w 1047386"/>
              <a:gd name="connsiteY2" fmla="*/ 1556483 h 3233914"/>
              <a:gd name="connsiteX3" fmla="*/ 1044335 w 1047386"/>
              <a:gd name="connsiteY3" fmla="*/ 3219287 h 3233914"/>
              <a:gd name="connsiteX4" fmla="*/ 41588 w 1047386"/>
              <a:gd name="connsiteY4" fmla="*/ 2234909 h 32339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47386" h="3233914">
                <a:moveTo>
                  <a:pt x="41588" y="2234909"/>
                </a:moveTo>
                <a:cubicBezTo>
                  <a:pt x="-97703" y="1700305"/>
                  <a:pt x="152924" y="124737"/>
                  <a:pt x="208592" y="11666"/>
                </a:cubicBezTo>
                <a:cubicBezTo>
                  <a:pt x="264260" y="-101405"/>
                  <a:pt x="375597" y="621851"/>
                  <a:pt x="375597" y="1556483"/>
                </a:cubicBezTo>
                <a:cubicBezTo>
                  <a:pt x="375597" y="2491115"/>
                  <a:pt x="1100003" y="3106216"/>
                  <a:pt x="1044335" y="3219287"/>
                </a:cubicBezTo>
                <a:cubicBezTo>
                  <a:pt x="988667" y="3332358"/>
                  <a:pt x="180879" y="2769513"/>
                  <a:pt x="41588" y="2234909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Oval 6">
            <a:extLst>
              <a:ext uri="{FF2B5EF4-FFF2-40B4-BE49-F238E27FC236}">
                <a16:creationId xmlns:a16="http://schemas.microsoft.com/office/drawing/2014/main" id="{2D562B89-D9B5-E2B5-4E8D-430A1D2DD884}"/>
              </a:ext>
            </a:extLst>
          </p:cNvPr>
          <p:cNvSpPr/>
          <p:nvPr/>
        </p:nvSpPr>
        <p:spPr>
          <a:xfrm rot="5010447">
            <a:off x="3333371" y="3134269"/>
            <a:ext cx="2429125" cy="1573018"/>
          </a:xfrm>
          <a:custGeom>
            <a:avLst/>
            <a:gdLst>
              <a:gd name="connsiteX0" fmla="*/ 0 w 4650658"/>
              <a:gd name="connsiteY0" fmla="*/ 1081779 h 2163557"/>
              <a:gd name="connsiteX1" fmla="*/ 2325329 w 4650658"/>
              <a:gd name="connsiteY1" fmla="*/ 0 h 2163557"/>
              <a:gd name="connsiteX2" fmla="*/ 4650658 w 4650658"/>
              <a:gd name="connsiteY2" fmla="*/ 1081779 h 2163557"/>
              <a:gd name="connsiteX3" fmla="*/ 2325329 w 4650658"/>
              <a:gd name="connsiteY3" fmla="*/ 2163558 h 2163557"/>
              <a:gd name="connsiteX4" fmla="*/ 0 w 4650658"/>
              <a:gd name="connsiteY4" fmla="*/ 1081779 h 2163557"/>
              <a:gd name="connsiteX0" fmla="*/ 0 w 4827639"/>
              <a:gd name="connsiteY0" fmla="*/ 1097804 h 2185396"/>
              <a:gd name="connsiteX1" fmla="*/ 2325329 w 4827639"/>
              <a:gd name="connsiteY1" fmla="*/ 16025 h 2185396"/>
              <a:gd name="connsiteX2" fmla="*/ 4827639 w 4827639"/>
              <a:gd name="connsiteY2" fmla="*/ 684849 h 2185396"/>
              <a:gd name="connsiteX3" fmla="*/ 2325329 w 4827639"/>
              <a:gd name="connsiteY3" fmla="*/ 2179583 h 2185396"/>
              <a:gd name="connsiteX4" fmla="*/ 0 w 4827639"/>
              <a:gd name="connsiteY4" fmla="*/ 1097804 h 2185396"/>
              <a:gd name="connsiteX0" fmla="*/ 0 w 4935726"/>
              <a:gd name="connsiteY0" fmla="*/ 1088150 h 2175742"/>
              <a:gd name="connsiteX1" fmla="*/ 2325329 w 4935726"/>
              <a:gd name="connsiteY1" fmla="*/ 6371 h 2175742"/>
              <a:gd name="connsiteX2" fmla="*/ 4827639 w 4935726"/>
              <a:gd name="connsiteY2" fmla="*/ 675195 h 2175742"/>
              <a:gd name="connsiteX3" fmla="*/ 4267200 w 4935726"/>
              <a:gd name="connsiteY3" fmla="*/ 1393180 h 2175742"/>
              <a:gd name="connsiteX4" fmla="*/ 2325329 w 4935726"/>
              <a:gd name="connsiteY4" fmla="*/ 2169929 h 2175742"/>
              <a:gd name="connsiteX5" fmla="*/ 0 w 4935726"/>
              <a:gd name="connsiteY5" fmla="*/ 1088150 h 2175742"/>
              <a:gd name="connsiteX0" fmla="*/ 0 w 5044826"/>
              <a:gd name="connsiteY0" fmla="*/ 1088150 h 2191009"/>
              <a:gd name="connsiteX1" fmla="*/ 2325329 w 5044826"/>
              <a:gd name="connsiteY1" fmla="*/ 6371 h 2191009"/>
              <a:gd name="connsiteX2" fmla="*/ 4827639 w 5044826"/>
              <a:gd name="connsiteY2" fmla="*/ 675195 h 2191009"/>
              <a:gd name="connsiteX3" fmla="*/ 4699820 w 5044826"/>
              <a:gd name="connsiteY3" fmla="*/ 1717644 h 2191009"/>
              <a:gd name="connsiteX4" fmla="*/ 2325329 w 5044826"/>
              <a:gd name="connsiteY4" fmla="*/ 2169929 h 2191009"/>
              <a:gd name="connsiteX5" fmla="*/ 0 w 5044826"/>
              <a:gd name="connsiteY5" fmla="*/ 1088150 h 2191009"/>
              <a:gd name="connsiteX0" fmla="*/ 1 w 5044827"/>
              <a:gd name="connsiteY0" fmla="*/ 1088150 h 2135558"/>
              <a:gd name="connsiteX1" fmla="*/ 2325330 w 5044827"/>
              <a:gd name="connsiteY1" fmla="*/ 6371 h 2135558"/>
              <a:gd name="connsiteX2" fmla="*/ 4827640 w 5044827"/>
              <a:gd name="connsiteY2" fmla="*/ 675195 h 2135558"/>
              <a:gd name="connsiteX3" fmla="*/ 4699821 w 5044827"/>
              <a:gd name="connsiteY3" fmla="*/ 1717644 h 2135558"/>
              <a:gd name="connsiteX4" fmla="*/ 2315497 w 5044827"/>
              <a:gd name="connsiteY4" fmla="*/ 2110935 h 2135558"/>
              <a:gd name="connsiteX5" fmla="*/ 1 w 5044827"/>
              <a:gd name="connsiteY5" fmla="*/ 1088150 h 2135558"/>
              <a:gd name="connsiteX0" fmla="*/ 1 w 4992479"/>
              <a:gd name="connsiteY0" fmla="*/ 1113945 h 2161353"/>
              <a:gd name="connsiteX1" fmla="*/ 2325330 w 4992479"/>
              <a:gd name="connsiteY1" fmla="*/ 32166 h 2161353"/>
              <a:gd name="connsiteX2" fmla="*/ 4729317 w 4992479"/>
              <a:gd name="connsiteY2" fmla="*/ 386357 h 2161353"/>
              <a:gd name="connsiteX3" fmla="*/ 4699821 w 4992479"/>
              <a:gd name="connsiteY3" fmla="*/ 1743439 h 2161353"/>
              <a:gd name="connsiteX4" fmla="*/ 2315497 w 4992479"/>
              <a:gd name="connsiteY4" fmla="*/ 2136730 h 2161353"/>
              <a:gd name="connsiteX5" fmla="*/ 1 w 4992479"/>
              <a:gd name="connsiteY5" fmla="*/ 1113945 h 2161353"/>
              <a:gd name="connsiteX0" fmla="*/ 90041 w 5082519"/>
              <a:gd name="connsiteY0" fmla="*/ 1177608 h 2225016"/>
              <a:gd name="connsiteX1" fmla="*/ 901203 w 5082519"/>
              <a:gd name="connsiteY1" fmla="*/ 27003 h 2225016"/>
              <a:gd name="connsiteX2" fmla="*/ 4819357 w 5082519"/>
              <a:gd name="connsiteY2" fmla="*/ 450020 h 2225016"/>
              <a:gd name="connsiteX3" fmla="*/ 4789861 w 5082519"/>
              <a:gd name="connsiteY3" fmla="*/ 1807102 h 2225016"/>
              <a:gd name="connsiteX4" fmla="*/ 2405537 w 5082519"/>
              <a:gd name="connsiteY4" fmla="*/ 2200393 h 2225016"/>
              <a:gd name="connsiteX5" fmla="*/ 90041 w 5082519"/>
              <a:gd name="connsiteY5" fmla="*/ 1177608 h 2225016"/>
              <a:gd name="connsiteX0" fmla="*/ 92893 w 5155311"/>
              <a:gd name="connsiteY0" fmla="*/ 1188595 h 2236003"/>
              <a:gd name="connsiteX1" fmla="*/ 904055 w 5155311"/>
              <a:gd name="connsiteY1" fmla="*/ 37990 h 2236003"/>
              <a:gd name="connsiteX2" fmla="*/ 4950028 w 5155311"/>
              <a:gd name="connsiteY2" fmla="*/ 382349 h 2236003"/>
              <a:gd name="connsiteX3" fmla="*/ 4792713 w 5155311"/>
              <a:gd name="connsiteY3" fmla="*/ 1818089 h 2236003"/>
              <a:gd name="connsiteX4" fmla="*/ 2408389 w 5155311"/>
              <a:gd name="connsiteY4" fmla="*/ 2211380 h 2236003"/>
              <a:gd name="connsiteX5" fmla="*/ 92893 w 5155311"/>
              <a:gd name="connsiteY5" fmla="*/ 1188595 h 2236003"/>
              <a:gd name="connsiteX0" fmla="*/ 87519 w 5029787"/>
              <a:gd name="connsiteY0" fmla="*/ 1489281 h 2536689"/>
              <a:gd name="connsiteX1" fmla="*/ 898681 w 5029787"/>
              <a:gd name="connsiteY1" fmla="*/ 338676 h 2536689"/>
              <a:gd name="connsiteX2" fmla="*/ 4698848 w 5029787"/>
              <a:gd name="connsiteY2" fmla="*/ 93099 h 2536689"/>
              <a:gd name="connsiteX3" fmla="*/ 4787339 w 5029787"/>
              <a:gd name="connsiteY3" fmla="*/ 2118775 h 2536689"/>
              <a:gd name="connsiteX4" fmla="*/ 2403015 w 5029787"/>
              <a:gd name="connsiteY4" fmla="*/ 2512066 h 2536689"/>
              <a:gd name="connsiteX5" fmla="*/ 87519 w 5029787"/>
              <a:gd name="connsiteY5" fmla="*/ 1489281 h 2536689"/>
              <a:gd name="connsiteX0" fmla="*/ 87519 w 5029787"/>
              <a:gd name="connsiteY0" fmla="*/ 1396182 h 2443590"/>
              <a:gd name="connsiteX1" fmla="*/ 898681 w 5029787"/>
              <a:gd name="connsiteY1" fmla="*/ 245577 h 2443590"/>
              <a:gd name="connsiteX2" fmla="*/ 4698848 w 5029787"/>
              <a:gd name="connsiteY2" fmla="*/ 0 h 2443590"/>
              <a:gd name="connsiteX3" fmla="*/ 4787339 w 5029787"/>
              <a:gd name="connsiteY3" fmla="*/ 2025676 h 2443590"/>
              <a:gd name="connsiteX4" fmla="*/ 2403015 w 5029787"/>
              <a:gd name="connsiteY4" fmla="*/ 2418967 h 2443590"/>
              <a:gd name="connsiteX5" fmla="*/ 87519 w 5029787"/>
              <a:gd name="connsiteY5" fmla="*/ 1396182 h 2443590"/>
              <a:gd name="connsiteX0" fmla="*/ 82583 w 4955309"/>
              <a:gd name="connsiteY0" fmla="*/ 1504337 h 2551745"/>
              <a:gd name="connsiteX1" fmla="*/ 893745 w 4955309"/>
              <a:gd name="connsiteY1" fmla="*/ 353732 h 2551745"/>
              <a:gd name="connsiteX2" fmla="*/ 4448105 w 4955309"/>
              <a:gd name="connsiteY2" fmla="*/ 0 h 2551745"/>
              <a:gd name="connsiteX3" fmla="*/ 4782403 w 4955309"/>
              <a:gd name="connsiteY3" fmla="*/ 2133831 h 2551745"/>
              <a:gd name="connsiteX4" fmla="*/ 2398079 w 4955309"/>
              <a:gd name="connsiteY4" fmla="*/ 2527122 h 2551745"/>
              <a:gd name="connsiteX5" fmla="*/ 82583 w 4955309"/>
              <a:gd name="connsiteY5" fmla="*/ 1504337 h 2551745"/>
              <a:gd name="connsiteX0" fmla="*/ 49142 w 4921868"/>
              <a:gd name="connsiteY0" fmla="*/ 1575795 h 2623203"/>
              <a:gd name="connsiteX1" fmla="*/ 860304 w 4921868"/>
              <a:gd name="connsiteY1" fmla="*/ 425190 h 2623203"/>
              <a:gd name="connsiteX2" fmla="*/ 1764695 w 4921868"/>
              <a:gd name="connsiteY2" fmla="*/ 553019 h 2623203"/>
              <a:gd name="connsiteX3" fmla="*/ 4414664 w 4921868"/>
              <a:gd name="connsiteY3" fmla="*/ 71458 h 2623203"/>
              <a:gd name="connsiteX4" fmla="*/ 4748962 w 4921868"/>
              <a:gd name="connsiteY4" fmla="*/ 2205289 h 2623203"/>
              <a:gd name="connsiteX5" fmla="*/ 2364638 w 4921868"/>
              <a:gd name="connsiteY5" fmla="*/ 2598580 h 2623203"/>
              <a:gd name="connsiteX6" fmla="*/ 49142 w 4921868"/>
              <a:gd name="connsiteY6" fmla="*/ 1575795 h 2623203"/>
              <a:gd name="connsiteX0" fmla="*/ 48754 w 4921480"/>
              <a:gd name="connsiteY0" fmla="*/ 1580623 h 2628031"/>
              <a:gd name="connsiteX1" fmla="*/ 859916 w 4921480"/>
              <a:gd name="connsiteY1" fmla="*/ 430018 h 2628031"/>
              <a:gd name="connsiteX2" fmla="*/ 1715146 w 4921480"/>
              <a:gd name="connsiteY2" fmla="*/ 498853 h 2628031"/>
              <a:gd name="connsiteX3" fmla="*/ 4414276 w 4921480"/>
              <a:gd name="connsiteY3" fmla="*/ 76286 h 2628031"/>
              <a:gd name="connsiteX4" fmla="*/ 4748574 w 4921480"/>
              <a:gd name="connsiteY4" fmla="*/ 2210117 h 2628031"/>
              <a:gd name="connsiteX5" fmla="*/ 2364250 w 4921480"/>
              <a:gd name="connsiteY5" fmla="*/ 2603408 h 2628031"/>
              <a:gd name="connsiteX6" fmla="*/ 48754 w 4921480"/>
              <a:gd name="connsiteY6" fmla="*/ 1580623 h 2628031"/>
              <a:gd name="connsiteX0" fmla="*/ 48754 w 4921480"/>
              <a:gd name="connsiteY0" fmla="*/ 1560668 h 2608076"/>
              <a:gd name="connsiteX1" fmla="*/ 859916 w 4921480"/>
              <a:gd name="connsiteY1" fmla="*/ 410063 h 2608076"/>
              <a:gd name="connsiteX2" fmla="*/ 1715146 w 4921480"/>
              <a:gd name="connsiteY2" fmla="*/ 478898 h 2608076"/>
              <a:gd name="connsiteX3" fmla="*/ 4414276 w 4921480"/>
              <a:gd name="connsiteY3" fmla="*/ 56331 h 2608076"/>
              <a:gd name="connsiteX4" fmla="*/ 4748574 w 4921480"/>
              <a:gd name="connsiteY4" fmla="*/ 2190162 h 2608076"/>
              <a:gd name="connsiteX5" fmla="*/ 2364250 w 4921480"/>
              <a:gd name="connsiteY5" fmla="*/ 2583453 h 2608076"/>
              <a:gd name="connsiteX6" fmla="*/ 48754 w 4921480"/>
              <a:gd name="connsiteY6" fmla="*/ 1560668 h 2608076"/>
              <a:gd name="connsiteX0" fmla="*/ 48754 w 4921480"/>
              <a:gd name="connsiteY0" fmla="*/ 1570146 h 2617554"/>
              <a:gd name="connsiteX1" fmla="*/ 859916 w 4921480"/>
              <a:gd name="connsiteY1" fmla="*/ 419541 h 2617554"/>
              <a:gd name="connsiteX2" fmla="*/ 1715146 w 4921480"/>
              <a:gd name="connsiteY2" fmla="*/ 488376 h 2617554"/>
              <a:gd name="connsiteX3" fmla="*/ 4414276 w 4921480"/>
              <a:gd name="connsiteY3" fmla="*/ 65809 h 2617554"/>
              <a:gd name="connsiteX4" fmla="*/ 4748574 w 4921480"/>
              <a:gd name="connsiteY4" fmla="*/ 2199640 h 2617554"/>
              <a:gd name="connsiteX5" fmla="*/ 2364250 w 4921480"/>
              <a:gd name="connsiteY5" fmla="*/ 2592931 h 2617554"/>
              <a:gd name="connsiteX6" fmla="*/ 48754 w 4921480"/>
              <a:gd name="connsiteY6" fmla="*/ 1570146 h 2617554"/>
              <a:gd name="connsiteX0" fmla="*/ 48754 w 4921480"/>
              <a:gd name="connsiteY0" fmla="*/ 1655280 h 2702688"/>
              <a:gd name="connsiteX1" fmla="*/ 859916 w 4921480"/>
              <a:gd name="connsiteY1" fmla="*/ 504675 h 2702688"/>
              <a:gd name="connsiteX2" fmla="*/ 1715146 w 4921480"/>
              <a:gd name="connsiteY2" fmla="*/ 573510 h 2702688"/>
              <a:gd name="connsiteX3" fmla="*/ 3170319 w 4921480"/>
              <a:gd name="connsiteY3" fmla="*/ 219548 h 2702688"/>
              <a:gd name="connsiteX4" fmla="*/ 4414276 w 4921480"/>
              <a:gd name="connsiteY4" fmla="*/ 150943 h 2702688"/>
              <a:gd name="connsiteX5" fmla="*/ 4748574 w 4921480"/>
              <a:gd name="connsiteY5" fmla="*/ 2284774 h 2702688"/>
              <a:gd name="connsiteX6" fmla="*/ 2364250 w 4921480"/>
              <a:gd name="connsiteY6" fmla="*/ 2678065 h 2702688"/>
              <a:gd name="connsiteX7" fmla="*/ 48754 w 4921480"/>
              <a:gd name="connsiteY7" fmla="*/ 1655280 h 2702688"/>
              <a:gd name="connsiteX0" fmla="*/ 48754 w 4921480"/>
              <a:gd name="connsiteY0" fmla="*/ 1611591 h 2658999"/>
              <a:gd name="connsiteX1" fmla="*/ 859916 w 4921480"/>
              <a:gd name="connsiteY1" fmla="*/ 460986 h 2658999"/>
              <a:gd name="connsiteX2" fmla="*/ 1715146 w 4921480"/>
              <a:gd name="connsiteY2" fmla="*/ 529821 h 2658999"/>
              <a:gd name="connsiteX3" fmla="*/ 3229313 w 4921480"/>
              <a:gd name="connsiteY3" fmla="*/ 421665 h 2658999"/>
              <a:gd name="connsiteX4" fmla="*/ 4414276 w 4921480"/>
              <a:gd name="connsiteY4" fmla="*/ 107254 h 2658999"/>
              <a:gd name="connsiteX5" fmla="*/ 4748574 w 4921480"/>
              <a:gd name="connsiteY5" fmla="*/ 2241085 h 2658999"/>
              <a:gd name="connsiteX6" fmla="*/ 2364250 w 4921480"/>
              <a:gd name="connsiteY6" fmla="*/ 2634376 h 2658999"/>
              <a:gd name="connsiteX7" fmla="*/ 48754 w 4921480"/>
              <a:gd name="connsiteY7" fmla="*/ 1611591 h 2658999"/>
              <a:gd name="connsiteX0" fmla="*/ 48754 w 4921480"/>
              <a:gd name="connsiteY0" fmla="*/ 1625732 h 2673140"/>
              <a:gd name="connsiteX1" fmla="*/ 859916 w 4921480"/>
              <a:gd name="connsiteY1" fmla="*/ 475127 h 2673140"/>
              <a:gd name="connsiteX2" fmla="*/ 1715146 w 4921480"/>
              <a:gd name="connsiteY2" fmla="*/ 543962 h 2673140"/>
              <a:gd name="connsiteX3" fmla="*/ 3848745 w 4921480"/>
              <a:gd name="connsiteY3" fmla="*/ 337483 h 2673140"/>
              <a:gd name="connsiteX4" fmla="*/ 4414276 w 4921480"/>
              <a:gd name="connsiteY4" fmla="*/ 121395 h 2673140"/>
              <a:gd name="connsiteX5" fmla="*/ 4748574 w 4921480"/>
              <a:gd name="connsiteY5" fmla="*/ 2255226 h 2673140"/>
              <a:gd name="connsiteX6" fmla="*/ 2364250 w 4921480"/>
              <a:gd name="connsiteY6" fmla="*/ 2648517 h 2673140"/>
              <a:gd name="connsiteX7" fmla="*/ 48754 w 4921480"/>
              <a:gd name="connsiteY7" fmla="*/ 1625732 h 2673140"/>
              <a:gd name="connsiteX0" fmla="*/ 48754 w 5014481"/>
              <a:gd name="connsiteY0" fmla="*/ 1438025 h 2485433"/>
              <a:gd name="connsiteX1" fmla="*/ 859916 w 5014481"/>
              <a:gd name="connsiteY1" fmla="*/ 287420 h 2485433"/>
              <a:gd name="connsiteX2" fmla="*/ 1715146 w 5014481"/>
              <a:gd name="connsiteY2" fmla="*/ 356255 h 2485433"/>
              <a:gd name="connsiteX3" fmla="*/ 3848745 w 5014481"/>
              <a:gd name="connsiteY3" fmla="*/ 149776 h 2485433"/>
              <a:gd name="connsiteX4" fmla="*/ 4719076 w 5014481"/>
              <a:gd name="connsiteY4" fmla="*/ 179494 h 2485433"/>
              <a:gd name="connsiteX5" fmla="*/ 4748574 w 5014481"/>
              <a:gd name="connsiteY5" fmla="*/ 2067519 h 2485433"/>
              <a:gd name="connsiteX6" fmla="*/ 2364250 w 5014481"/>
              <a:gd name="connsiteY6" fmla="*/ 2460810 h 2485433"/>
              <a:gd name="connsiteX7" fmla="*/ 48754 w 5014481"/>
              <a:gd name="connsiteY7" fmla="*/ 1438025 h 2485433"/>
              <a:gd name="connsiteX0" fmla="*/ 48754 w 5014481"/>
              <a:gd name="connsiteY0" fmla="*/ 1419807 h 2467215"/>
              <a:gd name="connsiteX1" fmla="*/ 859916 w 5014481"/>
              <a:gd name="connsiteY1" fmla="*/ 269202 h 2467215"/>
              <a:gd name="connsiteX2" fmla="*/ 1715146 w 5014481"/>
              <a:gd name="connsiteY2" fmla="*/ 338037 h 2467215"/>
              <a:gd name="connsiteX3" fmla="*/ 3848745 w 5014481"/>
              <a:gd name="connsiteY3" fmla="*/ 190551 h 2467215"/>
              <a:gd name="connsiteX4" fmla="*/ 4719076 w 5014481"/>
              <a:gd name="connsiteY4" fmla="*/ 161276 h 2467215"/>
              <a:gd name="connsiteX5" fmla="*/ 4748574 w 5014481"/>
              <a:gd name="connsiteY5" fmla="*/ 2049301 h 2467215"/>
              <a:gd name="connsiteX6" fmla="*/ 2364250 w 5014481"/>
              <a:gd name="connsiteY6" fmla="*/ 2442592 h 2467215"/>
              <a:gd name="connsiteX7" fmla="*/ 48754 w 5014481"/>
              <a:gd name="connsiteY7" fmla="*/ 1419807 h 2467215"/>
              <a:gd name="connsiteX0" fmla="*/ 48754 w 4977065"/>
              <a:gd name="connsiteY0" fmla="*/ 1448803 h 2496211"/>
              <a:gd name="connsiteX1" fmla="*/ 859916 w 4977065"/>
              <a:gd name="connsiteY1" fmla="*/ 298198 h 2496211"/>
              <a:gd name="connsiteX2" fmla="*/ 1715146 w 4977065"/>
              <a:gd name="connsiteY2" fmla="*/ 367033 h 2496211"/>
              <a:gd name="connsiteX3" fmla="*/ 3848745 w 4977065"/>
              <a:gd name="connsiteY3" fmla="*/ 219547 h 2496211"/>
              <a:gd name="connsiteX4" fmla="*/ 4620753 w 4977065"/>
              <a:gd name="connsiteY4" fmla="*/ 150943 h 2496211"/>
              <a:gd name="connsiteX5" fmla="*/ 4748574 w 4977065"/>
              <a:gd name="connsiteY5" fmla="*/ 2078297 h 2496211"/>
              <a:gd name="connsiteX6" fmla="*/ 2364250 w 4977065"/>
              <a:gd name="connsiteY6" fmla="*/ 2471588 h 2496211"/>
              <a:gd name="connsiteX7" fmla="*/ 48754 w 4977065"/>
              <a:gd name="connsiteY7" fmla="*/ 1448803 h 2496211"/>
              <a:gd name="connsiteX0" fmla="*/ 48754 w 4913523"/>
              <a:gd name="connsiteY0" fmla="*/ 1434144 h 2481552"/>
              <a:gd name="connsiteX1" fmla="*/ 859916 w 4913523"/>
              <a:gd name="connsiteY1" fmla="*/ 283539 h 2481552"/>
              <a:gd name="connsiteX2" fmla="*/ 1715146 w 4913523"/>
              <a:gd name="connsiteY2" fmla="*/ 352374 h 2481552"/>
              <a:gd name="connsiteX3" fmla="*/ 3848745 w 4913523"/>
              <a:gd name="connsiteY3" fmla="*/ 204888 h 2481552"/>
              <a:gd name="connsiteX4" fmla="*/ 4374947 w 4913523"/>
              <a:gd name="connsiteY4" fmla="*/ 155949 h 2481552"/>
              <a:gd name="connsiteX5" fmla="*/ 4748574 w 4913523"/>
              <a:gd name="connsiteY5" fmla="*/ 2063638 h 2481552"/>
              <a:gd name="connsiteX6" fmla="*/ 2364250 w 4913523"/>
              <a:gd name="connsiteY6" fmla="*/ 2456929 h 2481552"/>
              <a:gd name="connsiteX7" fmla="*/ 48754 w 4913523"/>
              <a:gd name="connsiteY7" fmla="*/ 1434144 h 2481552"/>
              <a:gd name="connsiteX0" fmla="*/ 48754 w 6512245"/>
              <a:gd name="connsiteY0" fmla="*/ 1434144 h 2456939"/>
              <a:gd name="connsiteX1" fmla="*/ 859916 w 6512245"/>
              <a:gd name="connsiteY1" fmla="*/ 283539 h 2456939"/>
              <a:gd name="connsiteX2" fmla="*/ 1715146 w 6512245"/>
              <a:gd name="connsiteY2" fmla="*/ 352374 h 2456939"/>
              <a:gd name="connsiteX3" fmla="*/ 3848745 w 6512245"/>
              <a:gd name="connsiteY3" fmla="*/ 204888 h 2456939"/>
              <a:gd name="connsiteX4" fmla="*/ 4374947 w 6512245"/>
              <a:gd name="connsiteY4" fmla="*/ 155949 h 2456939"/>
              <a:gd name="connsiteX5" fmla="*/ 6459387 w 6512245"/>
              <a:gd name="connsiteY5" fmla="*/ 1454038 h 2456939"/>
              <a:gd name="connsiteX6" fmla="*/ 2364250 w 6512245"/>
              <a:gd name="connsiteY6" fmla="*/ 2456929 h 2456939"/>
              <a:gd name="connsiteX7" fmla="*/ 48754 w 6512245"/>
              <a:gd name="connsiteY7" fmla="*/ 1434144 h 2456939"/>
              <a:gd name="connsiteX0" fmla="*/ 51247 w 6514738"/>
              <a:gd name="connsiteY0" fmla="*/ 1434144 h 1926023"/>
              <a:gd name="connsiteX1" fmla="*/ 862409 w 6514738"/>
              <a:gd name="connsiteY1" fmla="*/ 283539 h 1926023"/>
              <a:gd name="connsiteX2" fmla="*/ 1717639 w 6514738"/>
              <a:gd name="connsiteY2" fmla="*/ 352374 h 1926023"/>
              <a:gd name="connsiteX3" fmla="*/ 3851238 w 6514738"/>
              <a:gd name="connsiteY3" fmla="*/ 204888 h 1926023"/>
              <a:gd name="connsiteX4" fmla="*/ 4377440 w 6514738"/>
              <a:gd name="connsiteY4" fmla="*/ 155949 h 1926023"/>
              <a:gd name="connsiteX5" fmla="*/ 6461880 w 6514738"/>
              <a:gd name="connsiteY5" fmla="*/ 1454038 h 1926023"/>
              <a:gd name="connsiteX6" fmla="*/ 2415904 w 6514738"/>
              <a:gd name="connsiteY6" fmla="*/ 1925987 h 1926023"/>
              <a:gd name="connsiteX7" fmla="*/ 51247 w 6514738"/>
              <a:gd name="connsiteY7" fmla="*/ 1434144 h 1926023"/>
              <a:gd name="connsiteX0" fmla="*/ 51247 w 6514738"/>
              <a:gd name="connsiteY0" fmla="*/ 1434144 h 1867041"/>
              <a:gd name="connsiteX1" fmla="*/ 862409 w 6514738"/>
              <a:gd name="connsiteY1" fmla="*/ 283539 h 1867041"/>
              <a:gd name="connsiteX2" fmla="*/ 1717639 w 6514738"/>
              <a:gd name="connsiteY2" fmla="*/ 352374 h 1867041"/>
              <a:gd name="connsiteX3" fmla="*/ 3851238 w 6514738"/>
              <a:gd name="connsiteY3" fmla="*/ 204888 h 1867041"/>
              <a:gd name="connsiteX4" fmla="*/ 4377440 w 6514738"/>
              <a:gd name="connsiteY4" fmla="*/ 155949 h 1867041"/>
              <a:gd name="connsiteX5" fmla="*/ 6461880 w 6514738"/>
              <a:gd name="connsiteY5" fmla="*/ 1454038 h 1867041"/>
              <a:gd name="connsiteX6" fmla="*/ 2415904 w 6514738"/>
              <a:gd name="connsiteY6" fmla="*/ 1866993 h 1867041"/>
              <a:gd name="connsiteX7" fmla="*/ 51247 w 6514738"/>
              <a:gd name="connsiteY7" fmla="*/ 1434144 h 1867041"/>
              <a:gd name="connsiteX0" fmla="*/ 51247 w 6514738"/>
              <a:gd name="connsiteY0" fmla="*/ 1434144 h 1817899"/>
              <a:gd name="connsiteX1" fmla="*/ 862409 w 6514738"/>
              <a:gd name="connsiteY1" fmla="*/ 283539 h 1817899"/>
              <a:gd name="connsiteX2" fmla="*/ 1717639 w 6514738"/>
              <a:gd name="connsiteY2" fmla="*/ 352374 h 1817899"/>
              <a:gd name="connsiteX3" fmla="*/ 3851238 w 6514738"/>
              <a:gd name="connsiteY3" fmla="*/ 204888 h 1817899"/>
              <a:gd name="connsiteX4" fmla="*/ 4377440 w 6514738"/>
              <a:gd name="connsiteY4" fmla="*/ 155949 h 1817899"/>
              <a:gd name="connsiteX5" fmla="*/ 6461880 w 6514738"/>
              <a:gd name="connsiteY5" fmla="*/ 1454038 h 1817899"/>
              <a:gd name="connsiteX6" fmla="*/ 2415904 w 6514738"/>
              <a:gd name="connsiteY6" fmla="*/ 1817832 h 1817899"/>
              <a:gd name="connsiteX7" fmla="*/ 51247 w 6514738"/>
              <a:gd name="connsiteY7" fmla="*/ 1434144 h 1817899"/>
              <a:gd name="connsiteX0" fmla="*/ 43647 w 6713616"/>
              <a:gd name="connsiteY0" fmla="*/ 1434144 h 1817899"/>
              <a:gd name="connsiteX1" fmla="*/ 1061287 w 6713616"/>
              <a:gd name="connsiteY1" fmla="*/ 283539 h 1817899"/>
              <a:gd name="connsiteX2" fmla="*/ 1916517 w 6713616"/>
              <a:gd name="connsiteY2" fmla="*/ 352374 h 1817899"/>
              <a:gd name="connsiteX3" fmla="*/ 4050116 w 6713616"/>
              <a:gd name="connsiteY3" fmla="*/ 204888 h 1817899"/>
              <a:gd name="connsiteX4" fmla="*/ 4576318 w 6713616"/>
              <a:gd name="connsiteY4" fmla="*/ 155949 h 1817899"/>
              <a:gd name="connsiteX5" fmla="*/ 6660758 w 6713616"/>
              <a:gd name="connsiteY5" fmla="*/ 1454038 h 1817899"/>
              <a:gd name="connsiteX6" fmla="*/ 2614782 w 6713616"/>
              <a:gd name="connsiteY6" fmla="*/ 1817832 h 1817899"/>
              <a:gd name="connsiteX7" fmla="*/ 43647 w 6713616"/>
              <a:gd name="connsiteY7" fmla="*/ 1434144 h 1817899"/>
              <a:gd name="connsiteX0" fmla="*/ 40567 w 6816081"/>
              <a:gd name="connsiteY0" fmla="*/ 1729244 h 1886954"/>
              <a:gd name="connsiteX1" fmla="*/ 1163752 w 6816081"/>
              <a:gd name="connsiteY1" fmla="*/ 283539 h 1886954"/>
              <a:gd name="connsiteX2" fmla="*/ 2018982 w 6816081"/>
              <a:gd name="connsiteY2" fmla="*/ 352374 h 1886954"/>
              <a:gd name="connsiteX3" fmla="*/ 4152581 w 6816081"/>
              <a:gd name="connsiteY3" fmla="*/ 204888 h 1886954"/>
              <a:gd name="connsiteX4" fmla="*/ 4678783 w 6816081"/>
              <a:gd name="connsiteY4" fmla="*/ 155949 h 1886954"/>
              <a:gd name="connsiteX5" fmla="*/ 6763223 w 6816081"/>
              <a:gd name="connsiteY5" fmla="*/ 1454038 h 1886954"/>
              <a:gd name="connsiteX6" fmla="*/ 2717247 w 6816081"/>
              <a:gd name="connsiteY6" fmla="*/ 1817832 h 1886954"/>
              <a:gd name="connsiteX7" fmla="*/ 40567 w 6816081"/>
              <a:gd name="connsiteY7" fmla="*/ 1729244 h 1886954"/>
              <a:gd name="connsiteX0" fmla="*/ 41169 w 6794814"/>
              <a:gd name="connsiteY0" fmla="*/ 1646240 h 1845048"/>
              <a:gd name="connsiteX1" fmla="*/ 1142485 w 6794814"/>
              <a:gd name="connsiteY1" fmla="*/ 283539 h 1845048"/>
              <a:gd name="connsiteX2" fmla="*/ 1997715 w 6794814"/>
              <a:gd name="connsiteY2" fmla="*/ 352374 h 1845048"/>
              <a:gd name="connsiteX3" fmla="*/ 4131314 w 6794814"/>
              <a:gd name="connsiteY3" fmla="*/ 204888 h 1845048"/>
              <a:gd name="connsiteX4" fmla="*/ 4657516 w 6794814"/>
              <a:gd name="connsiteY4" fmla="*/ 155949 h 1845048"/>
              <a:gd name="connsiteX5" fmla="*/ 6741956 w 6794814"/>
              <a:gd name="connsiteY5" fmla="*/ 1454038 h 1845048"/>
              <a:gd name="connsiteX6" fmla="*/ 2695980 w 6794814"/>
              <a:gd name="connsiteY6" fmla="*/ 1817832 h 1845048"/>
              <a:gd name="connsiteX7" fmla="*/ 41169 w 6794814"/>
              <a:gd name="connsiteY7" fmla="*/ 1646240 h 1845048"/>
              <a:gd name="connsiteX0" fmla="*/ 40314 w 6825196"/>
              <a:gd name="connsiteY0" fmla="*/ 1764820 h 1909348"/>
              <a:gd name="connsiteX1" fmla="*/ 1172867 w 6825196"/>
              <a:gd name="connsiteY1" fmla="*/ 283539 h 1909348"/>
              <a:gd name="connsiteX2" fmla="*/ 2028097 w 6825196"/>
              <a:gd name="connsiteY2" fmla="*/ 352374 h 1909348"/>
              <a:gd name="connsiteX3" fmla="*/ 4161696 w 6825196"/>
              <a:gd name="connsiteY3" fmla="*/ 204888 h 1909348"/>
              <a:gd name="connsiteX4" fmla="*/ 4687898 w 6825196"/>
              <a:gd name="connsiteY4" fmla="*/ 155949 h 1909348"/>
              <a:gd name="connsiteX5" fmla="*/ 6772338 w 6825196"/>
              <a:gd name="connsiteY5" fmla="*/ 1454038 h 1909348"/>
              <a:gd name="connsiteX6" fmla="*/ 2726362 w 6825196"/>
              <a:gd name="connsiteY6" fmla="*/ 1817832 h 1909348"/>
              <a:gd name="connsiteX7" fmla="*/ 40314 w 6825196"/>
              <a:gd name="connsiteY7" fmla="*/ 1764820 h 1909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25196" h="1909348">
                <a:moveTo>
                  <a:pt x="40314" y="1764820"/>
                </a:moveTo>
                <a:cubicBezTo>
                  <a:pt x="-218602" y="1509105"/>
                  <a:pt x="841570" y="518947"/>
                  <a:pt x="1172867" y="283539"/>
                </a:cubicBezTo>
                <a:cubicBezTo>
                  <a:pt x="1504164" y="48131"/>
                  <a:pt x="1643030" y="399895"/>
                  <a:pt x="2028097" y="352374"/>
                </a:cubicBezTo>
                <a:cubicBezTo>
                  <a:pt x="2413164" y="304853"/>
                  <a:pt x="3711841" y="275316"/>
                  <a:pt x="4161696" y="204888"/>
                </a:cubicBezTo>
                <a:cubicBezTo>
                  <a:pt x="4611551" y="134460"/>
                  <a:pt x="4424856" y="-188255"/>
                  <a:pt x="4687898" y="155949"/>
                </a:cubicBezTo>
                <a:cubicBezTo>
                  <a:pt x="5011543" y="387084"/>
                  <a:pt x="7189390" y="1204916"/>
                  <a:pt x="6772338" y="1454038"/>
                </a:cubicBezTo>
                <a:cubicBezTo>
                  <a:pt x="6355286" y="1703160"/>
                  <a:pt x="3848366" y="1766035"/>
                  <a:pt x="2726362" y="1817832"/>
                </a:cubicBezTo>
                <a:cubicBezTo>
                  <a:pt x="1604358" y="1869629"/>
                  <a:pt x="299230" y="2020535"/>
                  <a:pt x="40314" y="176482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6F747B0-F798-DBA8-E843-DE8E70DF786E}"/>
              </a:ext>
            </a:extLst>
          </p:cNvPr>
          <p:cNvSpPr/>
          <p:nvPr/>
        </p:nvSpPr>
        <p:spPr>
          <a:xfrm>
            <a:off x="8613058" y="0"/>
            <a:ext cx="2627496" cy="31271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762A4F6-1E65-8D33-24A7-9A331E0E9046}"/>
              </a:ext>
            </a:extLst>
          </p:cNvPr>
          <p:cNvSpPr/>
          <p:nvPr/>
        </p:nvSpPr>
        <p:spPr>
          <a:xfrm>
            <a:off x="8898194" y="3127124"/>
            <a:ext cx="2859701" cy="372467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5513C80-4420-B7D1-090A-0EBDAC6E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500" y="315952"/>
            <a:ext cx="4013463" cy="1506178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3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do we struggle with MASH treatment ?</a:t>
            </a:r>
            <a:endParaRPr lang="en-AU" sz="3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3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Hand in hand with Diabetes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90500" y="6311900"/>
            <a:ext cx="7781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Younossi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Zobair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M. et al. The Global Epidemiology of Nonalcoholic Fatty Liver Disease and Nonalcoholic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Steatohepatitis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Among Patients With Type 2 Diabetes</a:t>
            </a:r>
            <a:r>
              <a:rPr lang="en-US" sz="12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Clinical 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Gastroenterology and </a:t>
            </a:r>
            <a:r>
              <a:rPr lang="en-US" sz="12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Hepatology</a:t>
            </a:r>
            <a:r>
              <a:rPr lang="en-US" sz="1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October 2024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90500" y="2489897"/>
            <a:ext cx="4416425" cy="2447977"/>
            <a:chOff x="7559032" y="3174230"/>
            <a:chExt cx="4416425" cy="2447977"/>
          </a:xfrm>
        </p:grpSpPr>
        <p:pic>
          <p:nvPicPr>
            <p:cNvPr id="4100" name="Picture 4" descr="https://www.cghjournal.org/cms/10.1016/j.cgh.2024.03.006/asset/0419893c-f226-454a-8036-e904c9ecb9ad/main.assets/ga1_lrg.jpg"/>
            <p:cNvPicPr>
              <a:picLocks noChangeAspect="1" noChangeArrowheads="1"/>
            </p:cNvPicPr>
            <p:nvPr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7559032" y="3174230"/>
              <a:ext cx="4416425" cy="20468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486775" y="5252875"/>
              <a:ext cx="285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Prevalence of MASLD T2DM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Right Arrow 9"/>
            <p:cNvSpPr/>
            <p:nvPr/>
          </p:nvSpPr>
          <p:spPr>
            <a:xfrm rot="20717681">
              <a:off x="7878938" y="4056993"/>
              <a:ext cx="3794768" cy="253523"/>
            </a:xfrm>
            <a:prstGeom prst="rightArrow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819900" y="4305300"/>
            <a:ext cx="5019675" cy="26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4625080" y="1557338"/>
            <a:ext cx="7384119" cy="4621212"/>
            <a:chOff x="4625080" y="1557338"/>
            <a:chExt cx="7384119" cy="4621212"/>
          </a:xfrm>
        </p:grpSpPr>
        <p:pic>
          <p:nvPicPr>
            <p:cNvPr id="11" name="Picture 10" descr="https://www.cghjournal.org/cms/10.1016/j.cgh.2024.03.006/asset/0419893c-f226-454a-8036-e904c9ecb9ad/main.assets/ga1_lrg.jpg"/>
            <p:cNvPicPr>
              <a:picLocks noChangeAspect="1" noChangeArrowheads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625080" y="1557338"/>
              <a:ext cx="7384119" cy="4621212"/>
            </a:xfrm>
            <a:custGeom>
              <a:avLst/>
              <a:gdLst>
                <a:gd name="connsiteX0" fmla="*/ 0 w 7168507"/>
                <a:gd name="connsiteY0" fmla="*/ 0 h 4486275"/>
                <a:gd name="connsiteX1" fmla="*/ 7168507 w 7168507"/>
                <a:gd name="connsiteY1" fmla="*/ 0 h 4486275"/>
                <a:gd name="connsiteX2" fmla="*/ 7168507 w 7168507"/>
                <a:gd name="connsiteY2" fmla="*/ 4013993 h 4486275"/>
                <a:gd name="connsiteX3" fmla="*/ 4507858 w 7168507"/>
                <a:gd name="connsiteY3" fmla="*/ 4013993 h 4486275"/>
                <a:gd name="connsiteX4" fmla="*/ 4507858 w 7168507"/>
                <a:gd name="connsiteY4" fmla="*/ 4486275 h 4486275"/>
                <a:gd name="connsiteX5" fmla="*/ 0 w 7168507"/>
                <a:gd name="connsiteY5" fmla="*/ 4486275 h 4486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7168507" h="4486275">
                  <a:moveTo>
                    <a:pt x="0" y="0"/>
                  </a:moveTo>
                  <a:lnTo>
                    <a:pt x="7168507" y="0"/>
                  </a:lnTo>
                  <a:lnTo>
                    <a:pt x="7168507" y="4013993"/>
                  </a:lnTo>
                  <a:lnTo>
                    <a:pt x="4507858" y="4013993"/>
                  </a:lnTo>
                  <a:lnTo>
                    <a:pt x="4507858" y="4486275"/>
                  </a:lnTo>
                  <a:lnTo>
                    <a:pt x="0" y="4486275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819900" y="5726867"/>
              <a:ext cx="923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MASLD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444467" y="5726867"/>
              <a:ext cx="923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≥</a:t>
              </a:r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 F2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07505" y="5737394"/>
              <a:ext cx="92392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≥ F3</a:t>
              </a:r>
              <a:endPara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6896100" y="4305300"/>
            <a:ext cx="5113099" cy="2632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06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C130A1-5D3B-7795-BBB3-B9ED45651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graph of a number of blood samples&#10;&#10;AI-generated content may be incorrect.">
            <a:extLst>
              <a:ext uri="{FF2B5EF4-FFF2-40B4-BE49-F238E27FC236}">
                <a16:creationId xmlns:a16="http://schemas.microsoft.com/office/drawing/2014/main" id="{63C6B924-C90D-CEFC-AF22-E118624B0E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83842" y="1357047"/>
            <a:ext cx="6172184" cy="2686218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46610E-9A04-D080-D2B3-58EF88A39204}"/>
              </a:ext>
            </a:extLst>
          </p:cNvPr>
          <p:cNvSpPr txBox="1"/>
          <p:nvPr/>
        </p:nvSpPr>
        <p:spPr>
          <a:xfrm>
            <a:off x="838200" y="4837075"/>
            <a:ext cx="111178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Worldwide hepatocellular carcinoma (HCC) epidemiologic scenario by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etiology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ALD, alcohol-related liver disease; HBV, hepatitis B virus; HCV, hepatitis C virus; MASLD, metabolic dysfunction–associated </a:t>
            </a:r>
            <a:r>
              <a:rPr kumimoji="0" lang="en-AU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steatotic</a:t>
            </a:r>
            <a:r>
              <a:rPr kumimoji="0" lang="en-AU" sz="1800" b="1" i="0" u="none" strike="noStrike" kern="1200" cap="none" spc="0" normalizeH="0" baseline="0" noProof="0" dirty="0">
                <a:ln>
                  <a:noFill/>
                </a:ln>
                <a:solidFill>
                  <a:srgbClr val="2E2E2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liver disease.</a:t>
            </a:r>
            <a:endParaRPr kumimoji="0" lang="en-A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33B4C3-60CA-1129-E55B-1AA74287A9A8}"/>
              </a:ext>
            </a:extLst>
          </p:cNvPr>
          <p:cNvSpPr txBox="1"/>
          <p:nvPr/>
        </p:nvSpPr>
        <p:spPr>
          <a:xfrm>
            <a:off x="206477" y="6492875"/>
            <a:ext cx="11985523" cy="28789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1200" i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Clinical Gastroenterology and Hepatology 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Volume 22, Issue 9p1774-1789. September 2024</a:t>
            </a:r>
            <a:endParaRPr kumimoji="0" lang="en-AU" sz="1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2" name="Picture 11" descr="A diagram of human liver&#10;&#10;AI-generated content may be incorrect.">
            <a:extLst>
              <a:ext uri="{FF2B5EF4-FFF2-40B4-BE49-F238E27FC236}">
                <a16:creationId xmlns:a16="http://schemas.microsoft.com/office/drawing/2014/main" id="{2E4DB7E7-7965-6C12-910C-940CB32727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477" y="1058183"/>
            <a:ext cx="5369542" cy="328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4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3137</TotalTime>
  <Words>1410</Words>
  <Application>Microsoft Office PowerPoint</Application>
  <PresentationFormat>Widescreen</PresentationFormat>
  <Paragraphs>225</Paragraphs>
  <Slides>38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50" baseType="lpstr">
      <vt:lpstr>ＭＳ Ｐゴシック</vt:lpstr>
      <vt:lpstr>Aptos</vt:lpstr>
      <vt:lpstr>Aptos Display</vt:lpstr>
      <vt:lpstr>Arial</vt:lpstr>
      <vt:lpstr>Calibri</vt:lpstr>
      <vt:lpstr>Cambria</vt:lpstr>
      <vt:lpstr>Segoe Script</vt:lpstr>
      <vt:lpstr>Times New Roman</vt:lpstr>
      <vt:lpstr>Verdana</vt:lpstr>
      <vt:lpstr>1_Office Theme</vt:lpstr>
      <vt:lpstr>Custom Design</vt:lpstr>
      <vt:lpstr>1_Custom Design</vt:lpstr>
      <vt:lpstr>The Art of Negotiation  &amp;  MASH</vt:lpstr>
      <vt:lpstr>PowerPoint Presentation</vt:lpstr>
      <vt:lpstr>You will meet the senior administration for approval of Resmetirom   What will you do ?</vt:lpstr>
      <vt:lpstr>The Negotiation Framework</vt:lpstr>
      <vt:lpstr>Orchestrate</vt:lpstr>
      <vt:lpstr>Frame — How You Shape the Story</vt:lpstr>
      <vt:lpstr>Why do we struggle with MASH treatment ?</vt:lpstr>
      <vt:lpstr>Hand in hand with Diabetes </vt:lpstr>
      <vt:lpstr>PowerPoint Presentation</vt:lpstr>
      <vt:lpstr>PowerPoint Presentation</vt:lpstr>
      <vt:lpstr>PowerPoint Presentation</vt:lpstr>
      <vt:lpstr>Diagnose</vt:lpstr>
      <vt:lpstr>PowerPoint Presentation</vt:lpstr>
      <vt:lpstr>Is there a risk of appearing to neglect a group of patient (F0-1)?</vt:lpstr>
      <vt:lpstr>Resmetirom Phase 3</vt:lpstr>
      <vt:lpstr>Will we need a lot of liver biopsy? And will we manage the extra load on pathology department ?</vt:lpstr>
      <vt:lpstr>Its complicated.</vt:lpstr>
      <vt:lpstr>PowerPoint Presentation</vt:lpstr>
      <vt:lpstr>But is Fibroscan really reliable ?</vt:lpstr>
      <vt:lpstr>What is the solution ?</vt:lpstr>
      <vt:lpstr>PowerPoint Presentation</vt:lpstr>
      <vt:lpstr>But how will we follow and assure benefit ?</vt:lpstr>
      <vt:lpstr>The cost will be difficult to explain to the board </vt:lpstr>
      <vt:lpstr> Anchor </vt:lpstr>
      <vt:lpstr>PowerPoint Presentation</vt:lpstr>
      <vt:lpstr> Anchor </vt:lpstr>
      <vt:lpstr>BATNA (Best Alternative to a Negotiated Agreement)</vt:lpstr>
      <vt:lpstr>PowerPoint Presentation</vt:lpstr>
      <vt:lpstr>PowerPoint Presentation</vt:lpstr>
      <vt:lpstr>PowerPoint Presentation</vt:lpstr>
      <vt:lpstr>PowerPoint Presentation</vt:lpstr>
      <vt:lpstr>Access Semaglutide as BATNA</vt:lpstr>
      <vt:lpstr>FGF21</vt:lpstr>
      <vt:lpstr>Efruxifermin</vt:lpstr>
      <vt:lpstr>Cirrhosis</vt:lpstr>
      <vt:lpstr>When No Means “Not Yet”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Art of Negotiation  &amp;  MASH</dc:title>
  <dc:creator>Abdullah Khathlan</dc:creator>
  <cp:lastModifiedBy>Abdullah Abdulaziz Khathlan</cp:lastModifiedBy>
  <cp:revision>34</cp:revision>
  <dcterms:created xsi:type="dcterms:W3CDTF">2025-10-30T03:09:55Z</dcterms:created>
  <dcterms:modified xsi:type="dcterms:W3CDTF">2025-11-13T03:52:49Z</dcterms:modified>
</cp:coreProperties>
</file>