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6" r:id="rId2"/>
  </p:sldMasterIdLst>
  <p:notesMasterIdLst>
    <p:notesMasterId r:id="rId63"/>
  </p:notesMasterIdLst>
  <p:sldIdLst>
    <p:sldId id="256" r:id="rId3"/>
    <p:sldId id="355" r:id="rId4"/>
    <p:sldId id="357" r:id="rId5"/>
    <p:sldId id="358" r:id="rId6"/>
    <p:sldId id="362" r:id="rId7"/>
    <p:sldId id="359" r:id="rId8"/>
    <p:sldId id="360" r:id="rId9"/>
    <p:sldId id="361" r:id="rId10"/>
    <p:sldId id="257" r:id="rId11"/>
    <p:sldId id="278" r:id="rId12"/>
    <p:sldId id="258" r:id="rId13"/>
    <p:sldId id="279" r:id="rId14"/>
    <p:sldId id="280" r:id="rId15"/>
    <p:sldId id="281" r:id="rId16"/>
    <p:sldId id="282" r:id="rId17"/>
    <p:sldId id="259" r:id="rId18"/>
    <p:sldId id="283" r:id="rId19"/>
    <p:sldId id="260" r:id="rId20"/>
    <p:sldId id="284" r:id="rId21"/>
    <p:sldId id="261" r:id="rId22"/>
    <p:sldId id="285" r:id="rId23"/>
    <p:sldId id="262" r:id="rId24"/>
    <p:sldId id="286" r:id="rId25"/>
    <p:sldId id="263" r:id="rId26"/>
    <p:sldId id="287" r:id="rId27"/>
    <p:sldId id="288" r:id="rId28"/>
    <p:sldId id="264" r:id="rId29"/>
    <p:sldId id="289" r:id="rId30"/>
    <p:sldId id="290" r:id="rId31"/>
    <p:sldId id="265" r:id="rId32"/>
    <p:sldId id="363" r:id="rId33"/>
    <p:sldId id="266" r:id="rId34"/>
    <p:sldId id="291" r:id="rId35"/>
    <p:sldId id="267" r:id="rId36"/>
    <p:sldId id="292" r:id="rId37"/>
    <p:sldId id="293" r:id="rId38"/>
    <p:sldId id="268" r:id="rId39"/>
    <p:sldId id="295" r:id="rId40"/>
    <p:sldId id="294" r:id="rId41"/>
    <p:sldId id="269" r:id="rId42"/>
    <p:sldId id="331" r:id="rId43"/>
    <p:sldId id="332" r:id="rId44"/>
    <p:sldId id="270" r:id="rId45"/>
    <p:sldId id="333" r:id="rId46"/>
    <p:sldId id="334" r:id="rId47"/>
    <p:sldId id="271" r:id="rId48"/>
    <p:sldId id="335" r:id="rId49"/>
    <p:sldId id="336" r:id="rId50"/>
    <p:sldId id="272" r:id="rId51"/>
    <p:sldId id="337" r:id="rId52"/>
    <p:sldId id="273" r:id="rId53"/>
    <p:sldId id="338" r:id="rId54"/>
    <p:sldId id="274" r:id="rId55"/>
    <p:sldId id="339" r:id="rId56"/>
    <p:sldId id="275" r:id="rId57"/>
    <p:sldId id="311" r:id="rId58"/>
    <p:sldId id="276" r:id="rId59"/>
    <p:sldId id="354" r:id="rId60"/>
    <p:sldId id="277" r:id="rId61"/>
    <p:sldId id="35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3089"/>
  </p:normalViewPr>
  <p:slideViewPr>
    <p:cSldViewPr snapToGrid="0" snapToObjects="1">
      <p:cViewPr varScale="1">
        <p:scale>
          <a:sx n="102" d="100"/>
          <a:sy n="102" d="100"/>
        </p:scale>
        <p:origin x="21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GT %</c:v>
                </c:pt>
              </c:strCache>
            </c:strRef>
          </c:tx>
          <c:spPr>
            <a:scene3d>
              <a:camera prst="orthographicFront"/>
              <a:lightRig rig="threePt" dir="t"/>
            </a:scene3d>
            <a:sp3d>
              <a:bevelT/>
            </a:sp3d>
          </c:spPr>
          <c:invertIfNegative val="0"/>
          <c:dPt>
            <c:idx val="0"/>
            <c:invertIfNegative val="0"/>
            <c:bubble3D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1-B9F6-694A-90D1-54A5B029CD03}"/>
              </c:ext>
            </c:extLst>
          </c:dPt>
          <c:dPt>
            <c:idx val="1"/>
            <c:invertIfNegative val="0"/>
            <c:bubble3D val="0"/>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3-B9F6-694A-90D1-54A5B029CD03}"/>
              </c:ext>
            </c:extLst>
          </c:dPt>
          <c:dPt>
            <c:idx val="2"/>
            <c:invertIfNegative val="0"/>
            <c:bubble3D val="0"/>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5-B9F6-694A-90D1-54A5B029CD03}"/>
              </c:ext>
            </c:extLst>
          </c:dPt>
          <c:dPt>
            <c:idx val="3"/>
            <c:invertIfNegative val="0"/>
            <c:bubble3D val="0"/>
            <c:spPr>
              <a:gradFill>
                <a:gsLst>
                  <a:gs pos="0">
                    <a:schemeClr val="accent2">
                      <a:lumMod val="60000"/>
                    </a:schemeClr>
                  </a:gs>
                  <a:gs pos="100000">
                    <a:schemeClr val="accent2">
                      <a:lumMod val="60000"/>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7-B9F6-694A-90D1-54A5B029CD03}"/>
              </c:ext>
            </c:extLst>
          </c:dPt>
          <c:dPt>
            <c:idx val="4"/>
            <c:invertIfNegative val="0"/>
            <c:bubble3D val="0"/>
            <c:spPr>
              <a:gradFill>
                <a:gsLst>
                  <a:gs pos="0">
                    <a:schemeClr val="accent4">
                      <a:lumMod val="60000"/>
                    </a:schemeClr>
                  </a:gs>
                  <a:gs pos="100000">
                    <a:schemeClr val="accent4">
                      <a:lumMod val="60000"/>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9-B9F6-694A-90D1-54A5B029CD03}"/>
              </c:ext>
            </c:extLst>
          </c:dPt>
          <c:dPt>
            <c:idx val="5"/>
            <c:invertIfNegative val="0"/>
            <c:bubble3D val="0"/>
            <c:spPr>
              <a:gradFill>
                <a:gsLst>
                  <a:gs pos="0">
                    <a:schemeClr val="accent6">
                      <a:lumMod val="60000"/>
                    </a:schemeClr>
                  </a:gs>
                  <a:gs pos="100000">
                    <a:schemeClr val="accent6">
                      <a:lumMod val="60000"/>
                      <a:lumMod val="84000"/>
                    </a:schemeClr>
                  </a:gs>
                </a:gsLst>
                <a:lin ang="5400000" scaled="1"/>
              </a:gradFill>
              <a:ln>
                <a:noFill/>
              </a:ln>
              <a:effectLst>
                <a:outerShdw blurRad="76200" dir="18900000" sy="23000" kx="-1200000" algn="bl" rotWithShape="0">
                  <a:prstClr val="black">
                    <a:alpha val="20000"/>
                  </a:prstClr>
                </a:outerShdw>
              </a:effectLst>
              <a:scene3d>
                <a:camera prst="orthographicFront"/>
                <a:lightRig rig="threePt" dir="t"/>
              </a:scene3d>
              <a:sp3d>
                <a:bevelT/>
              </a:sp3d>
            </c:spPr>
            <c:extLst>
              <c:ext xmlns:c16="http://schemas.microsoft.com/office/drawing/2014/chart" uri="{C3380CC4-5D6E-409C-BE32-E72D297353CC}">
                <c16:uniqueId val="{0000000B-B9F6-694A-90D1-54A5B029CD03}"/>
              </c:ext>
            </c:extLst>
          </c:dPt>
          <c:dLbls>
            <c:dLbl>
              <c:idx val="0"/>
              <c:tx>
                <c:rich>
                  <a:bodyPr/>
                  <a:lstStyle/>
                  <a:p>
                    <a:fld id="{44B4F128-5EB2-E146-B096-D1DBE1FCA8CC}"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9F6-694A-90D1-54A5B029CD03}"/>
                </c:ext>
              </c:extLst>
            </c:dLbl>
            <c:dLbl>
              <c:idx val="1"/>
              <c:tx>
                <c:rich>
                  <a:bodyPr/>
                  <a:lstStyle/>
                  <a:p>
                    <a:fld id="{A7A30705-C9B4-8349-B9D1-5F0F36F73DD8}"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F6-694A-90D1-54A5B029CD03}"/>
                </c:ext>
              </c:extLst>
            </c:dLbl>
            <c:dLbl>
              <c:idx val="2"/>
              <c:tx>
                <c:rich>
                  <a:bodyPr/>
                  <a:lstStyle/>
                  <a:p>
                    <a:fld id="{36C35A6D-359C-504D-A4B9-E0463FC6B084}"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F6-694A-90D1-54A5B029CD03}"/>
                </c:ext>
              </c:extLst>
            </c:dLbl>
            <c:dLbl>
              <c:idx val="3"/>
              <c:tx>
                <c:rich>
                  <a:bodyPr/>
                  <a:lstStyle/>
                  <a:p>
                    <a:fld id="{6D0278D0-29EC-5B41-8598-F9AE163D8273}"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F6-694A-90D1-54A5B029CD03}"/>
                </c:ext>
              </c:extLst>
            </c:dLbl>
            <c:dLbl>
              <c:idx val="4"/>
              <c:tx>
                <c:rich>
                  <a:bodyPr/>
                  <a:lstStyle/>
                  <a:p>
                    <a:fld id="{89622BE5-4E07-EC40-A069-1B67C60A88EF}"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9F6-694A-90D1-54A5B029CD03}"/>
                </c:ext>
              </c:extLst>
            </c:dLbl>
            <c:dLbl>
              <c:idx val="5"/>
              <c:tx>
                <c:rich>
                  <a:bodyPr rot="0" spcFirstLastPara="1" vertOverflow="ellipsis" vert="horz" wrap="square" lIns="38100" tIns="19050" rIns="38100" bIns="19050" anchor="ctr" anchorCtr="1">
                    <a:spAutoFit/>
                  </a:bodyPr>
                  <a:lstStyle/>
                  <a:p>
                    <a:pPr>
                      <a:defRPr sz="1600" b="1" i="0" u="none" strike="noStrike" kern="1200" baseline="0">
                        <a:solidFill>
                          <a:srgbClr val="C00000"/>
                        </a:solidFill>
                        <a:effectLst>
                          <a:glow rad="228600">
                            <a:schemeClr val="accent5">
                              <a:satMod val="175000"/>
                              <a:alpha val="40000"/>
                            </a:schemeClr>
                          </a:glow>
                        </a:effectLst>
                        <a:latin typeface="+mn-lt"/>
                        <a:ea typeface="+mn-ea"/>
                        <a:cs typeface="+mn-cs"/>
                      </a:defRPr>
                    </a:pPr>
                    <a:fld id="{ED7573C5-EAFB-8446-9948-C872B373EBFD}" type="VALUE">
                      <a:rPr lang="en-US" smtClean="0"/>
                      <a:pPr>
                        <a:defRPr sz="1600">
                          <a:solidFill>
                            <a:srgbClr val="C00000"/>
                          </a:solidFill>
                          <a:effectLst>
                            <a:glow rad="228600">
                              <a:schemeClr val="accent5">
                                <a:satMod val="175000"/>
                                <a:alpha val="40000"/>
                              </a:schemeClr>
                            </a:glow>
                          </a:effectLst>
                        </a:defRPr>
                      </a:pPr>
                      <a:t>[VALUE]</a:t>
                    </a:fld>
                    <a:r>
                      <a:rPr lang="en-US"/>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effectLst>
                        <a:glow rad="228600">
                          <a:schemeClr val="accent5">
                            <a:satMod val="175000"/>
                            <a:alpha val="40000"/>
                          </a:schemeClr>
                        </a:glow>
                      </a:effectLst>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9F6-694A-90D1-54A5B029CD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00"/>
                    </a:solidFill>
                    <a:effectLst>
                      <a:glow rad="228600">
                        <a:schemeClr val="accent5">
                          <a:satMod val="175000"/>
                          <a:alpha val="40000"/>
                        </a:schemeClr>
                      </a:glo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1a</c:v>
                </c:pt>
                <c:pt idx="1">
                  <c:v>1b</c:v>
                </c:pt>
                <c:pt idx="2">
                  <c:v>2</c:v>
                </c:pt>
                <c:pt idx="3">
                  <c:v>3</c:v>
                </c:pt>
                <c:pt idx="4">
                  <c:v>4</c:v>
                </c:pt>
                <c:pt idx="5">
                  <c:v>5 &amp; 6</c:v>
                </c:pt>
              </c:strCache>
            </c:strRef>
          </c:cat>
          <c:val>
            <c:numRef>
              <c:f>Sheet1!$B$2:$B$7</c:f>
              <c:numCache>
                <c:formatCode>General</c:formatCode>
                <c:ptCount val="6"/>
                <c:pt idx="0">
                  <c:v>10</c:v>
                </c:pt>
                <c:pt idx="1">
                  <c:v>25</c:v>
                </c:pt>
                <c:pt idx="2">
                  <c:v>4</c:v>
                </c:pt>
                <c:pt idx="3">
                  <c:v>3</c:v>
                </c:pt>
                <c:pt idx="4">
                  <c:v>57</c:v>
                </c:pt>
                <c:pt idx="5">
                  <c:v>0.5</c:v>
                </c:pt>
              </c:numCache>
            </c:numRef>
          </c:val>
          <c:extLst>
            <c:ext xmlns:c16="http://schemas.microsoft.com/office/drawing/2014/chart" uri="{C3380CC4-5D6E-409C-BE32-E72D297353CC}">
              <c16:uniqueId val="{0000000C-B9F6-694A-90D1-54A5B029CD03}"/>
            </c:ext>
          </c:extLst>
        </c:ser>
        <c:dLbls>
          <c:dLblPos val="inEnd"/>
          <c:showLegendKey val="0"/>
          <c:showVal val="1"/>
          <c:showCatName val="0"/>
          <c:showSerName val="0"/>
          <c:showPercent val="0"/>
          <c:showBubbleSize val="0"/>
        </c:dLbls>
        <c:gapWidth val="41"/>
        <c:axId val="-2065038944"/>
        <c:axId val="-2065041216"/>
      </c:barChart>
      <c:valAx>
        <c:axId val="-2065041216"/>
        <c:scaling>
          <c:orientation val="minMax"/>
        </c:scaling>
        <c:delete val="1"/>
        <c:axPos val="l"/>
        <c:numFmt formatCode="General" sourceLinked="1"/>
        <c:majorTickMark val="none"/>
        <c:minorTickMark val="none"/>
        <c:tickLblPos val="nextTo"/>
        <c:crossAx val="-2065038944"/>
        <c:crosses val="autoZero"/>
        <c:crossBetween val="between"/>
      </c:valAx>
      <c:catAx>
        <c:axId val="-2065038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65000"/>
                    <a:lumOff val="35000"/>
                  </a:schemeClr>
                </a:solidFill>
                <a:effectLst/>
                <a:latin typeface="+mn-lt"/>
                <a:ea typeface="+mn-ea"/>
                <a:cs typeface="+mn-cs"/>
              </a:defRPr>
            </a:pPr>
            <a:endParaRPr lang="en-US"/>
          </a:p>
        </c:txPr>
        <c:crossAx val="-2065041216"/>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C705F-AA4B-4D5C-B016-CA3B59EF7F6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41D8CB11-76EA-42C2-901B-841ABC754E60}">
      <dgm:prSet/>
      <dgm:spPr/>
      <dgm:t>
        <a:bodyPr/>
        <a:lstStyle/>
        <a:p>
          <a:r>
            <a:rPr lang="en-US"/>
            <a:t>Malignancy especially Gastric Ca</a:t>
          </a:r>
        </a:p>
      </dgm:t>
    </dgm:pt>
    <dgm:pt modelId="{82E2A405-FB22-4FA8-8D49-209674A25F2E}" type="parTrans" cxnId="{52E9D5FA-5817-4F96-A956-722A8FB4BE20}">
      <dgm:prSet/>
      <dgm:spPr/>
      <dgm:t>
        <a:bodyPr/>
        <a:lstStyle/>
        <a:p>
          <a:endParaRPr lang="en-US"/>
        </a:p>
      </dgm:t>
    </dgm:pt>
    <dgm:pt modelId="{8D158FBC-32B3-4C91-840D-ABFFEE79072B}" type="sibTrans" cxnId="{52E9D5FA-5817-4F96-A956-722A8FB4BE20}">
      <dgm:prSet/>
      <dgm:spPr/>
      <dgm:t>
        <a:bodyPr/>
        <a:lstStyle/>
        <a:p>
          <a:endParaRPr lang="en-US"/>
        </a:p>
      </dgm:t>
    </dgm:pt>
    <dgm:pt modelId="{0178F272-3F91-43FA-9CC1-A3DA378CA280}">
      <dgm:prSet/>
      <dgm:spPr/>
      <dgm:t>
        <a:bodyPr/>
        <a:lstStyle/>
        <a:p>
          <a:r>
            <a:rPr lang="en-US"/>
            <a:t>Paraneoplastic with Lung Ca</a:t>
          </a:r>
        </a:p>
      </dgm:t>
    </dgm:pt>
    <dgm:pt modelId="{D2D92EFB-B580-41F8-A85E-E73B467971F6}" type="parTrans" cxnId="{57290BE3-0004-4E6E-AC57-5F6890B919A8}">
      <dgm:prSet/>
      <dgm:spPr/>
      <dgm:t>
        <a:bodyPr/>
        <a:lstStyle/>
        <a:p>
          <a:endParaRPr lang="en-US"/>
        </a:p>
      </dgm:t>
    </dgm:pt>
    <dgm:pt modelId="{FC059731-DF6D-46B8-80E9-017C2314F00D}" type="sibTrans" cxnId="{57290BE3-0004-4E6E-AC57-5F6890B919A8}">
      <dgm:prSet/>
      <dgm:spPr/>
      <dgm:t>
        <a:bodyPr/>
        <a:lstStyle/>
        <a:p>
          <a:endParaRPr lang="en-US"/>
        </a:p>
      </dgm:t>
    </dgm:pt>
    <dgm:pt modelId="{004E3852-B279-4403-AF44-08244D06C1C2}">
      <dgm:prSet/>
      <dgm:spPr/>
      <dgm:t>
        <a:bodyPr/>
        <a:lstStyle/>
        <a:p>
          <a:r>
            <a:rPr lang="en-US"/>
            <a:t>Chagas Disease	</a:t>
          </a:r>
        </a:p>
      </dgm:t>
    </dgm:pt>
    <dgm:pt modelId="{0A8DF32E-AF3C-46E5-B07C-8233F522F18D}" type="parTrans" cxnId="{F289358F-B098-4CC9-9CDD-E5C79061E13C}">
      <dgm:prSet/>
      <dgm:spPr/>
      <dgm:t>
        <a:bodyPr/>
        <a:lstStyle/>
        <a:p>
          <a:endParaRPr lang="en-US"/>
        </a:p>
      </dgm:t>
    </dgm:pt>
    <dgm:pt modelId="{AB29B31F-EF75-46C1-BB0C-DFC3611A2B39}" type="sibTrans" cxnId="{F289358F-B098-4CC9-9CDD-E5C79061E13C}">
      <dgm:prSet/>
      <dgm:spPr/>
      <dgm:t>
        <a:bodyPr/>
        <a:lstStyle/>
        <a:p>
          <a:endParaRPr lang="en-US"/>
        </a:p>
      </dgm:t>
    </dgm:pt>
    <dgm:pt modelId="{8B0DFF52-D59D-4227-89AC-56CE24279064}">
      <dgm:prSet/>
      <dgm:spPr/>
      <dgm:t>
        <a:bodyPr/>
        <a:lstStyle/>
        <a:p>
          <a:r>
            <a:rPr lang="en-US"/>
            <a:t>Amyloidosis,</a:t>
          </a:r>
        </a:p>
      </dgm:t>
    </dgm:pt>
    <dgm:pt modelId="{5CD6799C-7828-4310-B929-251C1F7299ED}" type="parTrans" cxnId="{1C5BF286-306F-4E3C-B3FC-12BFEC173398}">
      <dgm:prSet/>
      <dgm:spPr/>
      <dgm:t>
        <a:bodyPr/>
        <a:lstStyle/>
        <a:p>
          <a:endParaRPr lang="en-US"/>
        </a:p>
      </dgm:t>
    </dgm:pt>
    <dgm:pt modelId="{19DA642D-C8C1-4635-9714-989396454BA0}" type="sibTrans" cxnId="{1C5BF286-306F-4E3C-B3FC-12BFEC173398}">
      <dgm:prSet/>
      <dgm:spPr/>
      <dgm:t>
        <a:bodyPr/>
        <a:lstStyle/>
        <a:p>
          <a:endParaRPr lang="en-US"/>
        </a:p>
      </dgm:t>
    </dgm:pt>
    <dgm:pt modelId="{6CB961A2-BA25-4779-B1AF-E63C38AF5FE9}">
      <dgm:prSet/>
      <dgm:spPr/>
      <dgm:t>
        <a:bodyPr/>
        <a:lstStyle/>
        <a:p>
          <a:r>
            <a:rPr lang="en-US"/>
            <a:t>Sarcoidosis</a:t>
          </a:r>
        </a:p>
      </dgm:t>
    </dgm:pt>
    <dgm:pt modelId="{1B65DA2B-F3D0-47A2-BC45-A126D728F2DC}" type="parTrans" cxnId="{B82D913B-F1A4-402F-8C1F-46644A6E8DF3}">
      <dgm:prSet/>
      <dgm:spPr/>
      <dgm:t>
        <a:bodyPr/>
        <a:lstStyle/>
        <a:p>
          <a:endParaRPr lang="en-US"/>
        </a:p>
      </dgm:t>
    </dgm:pt>
    <dgm:pt modelId="{724EE9BD-F18D-4136-9D1F-2DE0108F8A7D}" type="sibTrans" cxnId="{B82D913B-F1A4-402F-8C1F-46644A6E8DF3}">
      <dgm:prSet/>
      <dgm:spPr/>
      <dgm:t>
        <a:bodyPr/>
        <a:lstStyle/>
        <a:p>
          <a:endParaRPr lang="en-US"/>
        </a:p>
      </dgm:t>
    </dgm:pt>
    <dgm:pt modelId="{8055AE8D-2FC9-45E2-9701-0D16C6A1D99C}">
      <dgm:prSet/>
      <dgm:spPr/>
      <dgm:t>
        <a:bodyPr/>
        <a:lstStyle/>
        <a:p>
          <a:r>
            <a:rPr lang="en-US"/>
            <a:t>Postvagotomy</a:t>
          </a:r>
        </a:p>
      </dgm:t>
    </dgm:pt>
    <dgm:pt modelId="{0C248FFC-D2DE-4BC7-BB09-084B78BE4410}" type="parTrans" cxnId="{1A5C97B4-C1A4-449E-BCAE-B8E2A2996B07}">
      <dgm:prSet/>
      <dgm:spPr/>
      <dgm:t>
        <a:bodyPr/>
        <a:lstStyle/>
        <a:p>
          <a:endParaRPr lang="en-US"/>
        </a:p>
      </dgm:t>
    </dgm:pt>
    <dgm:pt modelId="{98066902-84C0-409F-88F5-C0014C044E1B}" type="sibTrans" cxnId="{1A5C97B4-C1A4-449E-BCAE-B8E2A2996B07}">
      <dgm:prSet/>
      <dgm:spPr/>
      <dgm:t>
        <a:bodyPr/>
        <a:lstStyle/>
        <a:p>
          <a:endParaRPr lang="en-US"/>
        </a:p>
      </dgm:t>
    </dgm:pt>
    <dgm:pt modelId="{76178149-0337-9844-9B75-98A3A2B467B7}" type="pres">
      <dgm:prSet presAssocID="{836C705F-AA4B-4D5C-B016-CA3B59EF7F6D}" presName="vert0" presStyleCnt="0">
        <dgm:presLayoutVars>
          <dgm:dir/>
          <dgm:animOne val="branch"/>
          <dgm:animLvl val="lvl"/>
        </dgm:presLayoutVars>
      </dgm:prSet>
      <dgm:spPr/>
    </dgm:pt>
    <dgm:pt modelId="{4A6D3655-4BE5-E84C-BA9E-2AC25FE3D01E}" type="pres">
      <dgm:prSet presAssocID="{41D8CB11-76EA-42C2-901B-841ABC754E60}" presName="thickLine" presStyleLbl="alignNode1" presStyleIdx="0" presStyleCnt="6"/>
      <dgm:spPr/>
    </dgm:pt>
    <dgm:pt modelId="{EFE29B5D-BA8F-1843-A229-BA32D8E92153}" type="pres">
      <dgm:prSet presAssocID="{41D8CB11-76EA-42C2-901B-841ABC754E60}" presName="horz1" presStyleCnt="0"/>
      <dgm:spPr/>
    </dgm:pt>
    <dgm:pt modelId="{97895B26-006F-E84D-BA1E-75D9B75BF051}" type="pres">
      <dgm:prSet presAssocID="{41D8CB11-76EA-42C2-901B-841ABC754E60}" presName="tx1" presStyleLbl="revTx" presStyleIdx="0" presStyleCnt="6"/>
      <dgm:spPr/>
    </dgm:pt>
    <dgm:pt modelId="{076147B5-72A8-8B47-9A3B-52F3F9EF523C}" type="pres">
      <dgm:prSet presAssocID="{41D8CB11-76EA-42C2-901B-841ABC754E60}" presName="vert1" presStyleCnt="0"/>
      <dgm:spPr/>
    </dgm:pt>
    <dgm:pt modelId="{20D658A2-24E5-3D40-8E0F-353781757490}" type="pres">
      <dgm:prSet presAssocID="{0178F272-3F91-43FA-9CC1-A3DA378CA280}" presName="thickLine" presStyleLbl="alignNode1" presStyleIdx="1" presStyleCnt="6"/>
      <dgm:spPr/>
    </dgm:pt>
    <dgm:pt modelId="{6E516B51-0BD9-9741-B052-284CFE0A7E91}" type="pres">
      <dgm:prSet presAssocID="{0178F272-3F91-43FA-9CC1-A3DA378CA280}" presName="horz1" presStyleCnt="0"/>
      <dgm:spPr/>
    </dgm:pt>
    <dgm:pt modelId="{150D23C9-AEE1-4B4C-B305-964800EBA5B4}" type="pres">
      <dgm:prSet presAssocID="{0178F272-3F91-43FA-9CC1-A3DA378CA280}" presName="tx1" presStyleLbl="revTx" presStyleIdx="1" presStyleCnt="6"/>
      <dgm:spPr/>
    </dgm:pt>
    <dgm:pt modelId="{3493838F-D207-6F4F-890E-E5EE4DB908A0}" type="pres">
      <dgm:prSet presAssocID="{0178F272-3F91-43FA-9CC1-A3DA378CA280}" presName="vert1" presStyleCnt="0"/>
      <dgm:spPr/>
    </dgm:pt>
    <dgm:pt modelId="{9D173CF1-F8EF-634D-A1EE-DFE2D9BCDFFA}" type="pres">
      <dgm:prSet presAssocID="{004E3852-B279-4403-AF44-08244D06C1C2}" presName="thickLine" presStyleLbl="alignNode1" presStyleIdx="2" presStyleCnt="6"/>
      <dgm:spPr/>
    </dgm:pt>
    <dgm:pt modelId="{17930505-5445-0C42-9873-C22225A737D2}" type="pres">
      <dgm:prSet presAssocID="{004E3852-B279-4403-AF44-08244D06C1C2}" presName="horz1" presStyleCnt="0"/>
      <dgm:spPr/>
    </dgm:pt>
    <dgm:pt modelId="{A7C3570F-9BE6-4045-B8A5-A27C71CDD2DA}" type="pres">
      <dgm:prSet presAssocID="{004E3852-B279-4403-AF44-08244D06C1C2}" presName="tx1" presStyleLbl="revTx" presStyleIdx="2" presStyleCnt="6"/>
      <dgm:spPr/>
    </dgm:pt>
    <dgm:pt modelId="{1388A016-C45D-8D49-A3B5-1686DB1BCCF4}" type="pres">
      <dgm:prSet presAssocID="{004E3852-B279-4403-AF44-08244D06C1C2}" presName="vert1" presStyleCnt="0"/>
      <dgm:spPr/>
    </dgm:pt>
    <dgm:pt modelId="{79100477-3891-004F-9D22-081294E1B3EB}" type="pres">
      <dgm:prSet presAssocID="{8B0DFF52-D59D-4227-89AC-56CE24279064}" presName="thickLine" presStyleLbl="alignNode1" presStyleIdx="3" presStyleCnt="6"/>
      <dgm:spPr/>
    </dgm:pt>
    <dgm:pt modelId="{8AF0A8A0-4409-E942-84C7-A3B22E9A715E}" type="pres">
      <dgm:prSet presAssocID="{8B0DFF52-D59D-4227-89AC-56CE24279064}" presName="horz1" presStyleCnt="0"/>
      <dgm:spPr/>
    </dgm:pt>
    <dgm:pt modelId="{02C642CD-5C86-3D4D-B183-A4352CC07386}" type="pres">
      <dgm:prSet presAssocID="{8B0DFF52-D59D-4227-89AC-56CE24279064}" presName="tx1" presStyleLbl="revTx" presStyleIdx="3" presStyleCnt="6"/>
      <dgm:spPr/>
    </dgm:pt>
    <dgm:pt modelId="{0A7A9157-25BF-9043-9DE7-C8530DDF1932}" type="pres">
      <dgm:prSet presAssocID="{8B0DFF52-D59D-4227-89AC-56CE24279064}" presName="vert1" presStyleCnt="0"/>
      <dgm:spPr/>
    </dgm:pt>
    <dgm:pt modelId="{6823FF99-0D4B-3E4A-A80C-F06710891448}" type="pres">
      <dgm:prSet presAssocID="{6CB961A2-BA25-4779-B1AF-E63C38AF5FE9}" presName="thickLine" presStyleLbl="alignNode1" presStyleIdx="4" presStyleCnt="6"/>
      <dgm:spPr/>
    </dgm:pt>
    <dgm:pt modelId="{B4253171-08BD-A043-81AE-8FF10301DFF2}" type="pres">
      <dgm:prSet presAssocID="{6CB961A2-BA25-4779-B1AF-E63C38AF5FE9}" presName="horz1" presStyleCnt="0"/>
      <dgm:spPr/>
    </dgm:pt>
    <dgm:pt modelId="{90B8E811-5CDB-A744-A0F2-23DD1C679E08}" type="pres">
      <dgm:prSet presAssocID="{6CB961A2-BA25-4779-B1AF-E63C38AF5FE9}" presName="tx1" presStyleLbl="revTx" presStyleIdx="4" presStyleCnt="6"/>
      <dgm:spPr/>
    </dgm:pt>
    <dgm:pt modelId="{214E7E93-8F9F-0F40-A266-222DF283687B}" type="pres">
      <dgm:prSet presAssocID="{6CB961A2-BA25-4779-B1AF-E63C38AF5FE9}" presName="vert1" presStyleCnt="0"/>
      <dgm:spPr/>
    </dgm:pt>
    <dgm:pt modelId="{1CC1CA3A-0D7C-8B43-B2BE-CE9DC005B04A}" type="pres">
      <dgm:prSet presAssocID="{8055AE8D-2FC9-45E2-9701-0D16C6A1D99C}" presName="thickLine" presStyleLbl="alignNode1" presStyleIdx="5" presStyleCnt="6"/>
      <dgm:spPr/>
    </dgm:pt>
    <dgm:pt modelId="{A61C83E4-FE9B-0447-92C2-B07101493061}" type="pres">
      <dgm:prSet presAssocID="{8055AE8D-2FC9-45E2-9701-0D16C6A1D99C}" presName="horz1" presStyleCnt="0"/>
      <dgm:spPr/>
    </dgm:pt>
    <dgm:pt modelId="{FAD21ECA-DAA3-AE4B-9541-D0DC4819D38D}" type="pres">
      <dgm:prSet presAssocID="{8055AE8D-2FC9-45E2-9701-0D16C6A1D99C}" presName="tx1" presStyleLbl="revTx" presStyleIdx="5" presStyleCnt="6"/>
      <dgm:spPr/>
    </dgm:pt>
    <dgm:pt modelId="{100C41F6-41A3-D04A-A806-6AA9CE767A52}" type="pres">
      <dgm:prSet presAssocID="{8055AE8D-2FC9-45E2-9701-0D16C6A1D99C}" presName="vert1" presStyleCnt="0"/>
      <dgm:spPr/>
    </dgm:pt>
  </dgm:ptLst>
  <dgm:cxnLst>
    <dgm:cxn modelId="{CB309803-6CB8-B34A-B5E9-28E9E2155E57}" type="presOf" srcId="{0178F272-3F91-43FA-9CC1-A3DA378CA280}" destId="{150D23C9-AEE1-4B4C-B305-964800EBA5B4}" srcOrd="0" destOrd="0" presId="urn:microsoft.com/office/officeart/2008/layout/LinedList"/>
    <dgm:cxn modelId="{B82D913B-F1A4-402F-8C1F-46644A6E8DF3}" srcId="{836C705F-AA4B-4D5C-B016-CA3B59EF7F6D}" destId="{6CB961A2-BA25-4779-B1AF-E63C38AF5FE9}" srcOrd="4" destOrd="0" parTransId="{1B65DA2B-F3D0-47A2-BC45-A126D728F2DC}" sibTransId="{724EE9BD-F18D-4136-9D1F-2DE0108F8A7D}"/>
    <dgm:cxn modelId="{A347F968-CD77-C14A-90D4-14662ABC0585}" type="presOf" srcId="{41D8CB11-76EA-42C2-901B-841ABC754E60}" destId="{97895B26-006F-E84D-BA1E-75D9B75BF051}" srcOrd="0" destOrd="0" presId="urn:microsoft.com/office/officeart/2008/layout/LinedList"/>
    <dgm:cxn modelId="{CAEA956A-B56B-EC46-9020-8F43DD72E631}" type="presOf" srcId="{836C705F-AA4B-4D5C-B016-CA3B59EF7F6D}" destId="{76178149-0337-9844-9B75-98A3A2B467B7}" srcOrd="0" destOrd="0" presId="urn:microsoft.com/office/officeart/2008/layout/LinedList"/>
    <dgm:cxn modelId="{1C5BF286-306F-4E3C-B3FC-12BFEC173398}" srcId="{836C705F-AA4B-4D5C-B016-CA3B59EF7F6D}" destId="{8B0DFF52-D59D-4227-89AC-56CE24279064}" srcOrd="3" destOrd="0" parTransId="{5CD6799C-7828-4310-B929-251C1F7299ED}" sibTransId="{19DA642D-C8C1-4635-9714-989396454BA0}"/>
    <dgm:cxn modelId="{82CCED88-C2AE-5845-A2B8-B08115E6AB0D}" type="presOf" srcId="{6CB961A2-BA25-4779-B1AF-E63C38AF5FE9}" destId="{90B8E811-5CDB-A744-A0F2-23DD1C679E08}" srcOrd="0" destOrd="0" presId="urn:microsoft.com/office/officeart/2008/layout/LinedList"/>
    <dgm:cxn modelId="{F289358F-B098-4CC9-9CDD-E5C79061E13C}" srcId="{836C705F-AA4B-4D5C-B016-CA3B59EF7F6D}" destId="{004E3852-B279-4403-AF44-08244D06C1C2}" srcOrd="2" destOrd="0" parTransId="{0A8DF32E-AF3C-46E5-B07C-8233F522F18D}" sibTransId="{AB29B31F-EF75-46C1-BB0C-DFC3611A2B39}"/>
    <dgm:cxn modelId="{5E5D7E99-FE29-E149-9ADA-9AB90DF0AAFE}" type="presOf" srcId="{004E3852-B279-4403-AF44-08244D06C1C2}" destId="{A7C3570F-9BE6-4045-B8A5-A27C71CDD2DA}" srcOrd="0" destOrd="0" presId="urn:microsoft.com/office/officeart/2008/layout/LinedList"/>
    <dgm:cxn modelId="{3D964EB2-7F41-2A48-BF68-E7412A7AA5A1}" type="presOf" srcId="{8055AE8D-2FC9-45E2-9701-0D16C6A1D99C}" destId="{FAD21ECA-DAA3-AE4B-9541-D0DC4819D38D}" srcOrd="0" destOrd="0" presId="urn:microsoft.com/office/officeart/2008/layout/LinedList"/>
    <dgm:cxn modelId="{1A5C97B4-C1A4-449E-BCAE-B8E2A2996B07}" srcId="{836C705F-AA4B-4D5C-B016-CA3B59EF7F6D}" destId="{8055AE8D-2FC9-45E2-9701-0D16C6A1D99C}" srcOrd="5" destOrd="0" parTransId="{0C248FFC-D2DE-4BC7-BB09-084B78BE4410}" sibTransId="{98066902-84C0-409F-88F5-C0014C044E1B}"/>
    <dgm:cxn modelId="{6DDB2AC6-0E41-3743-A7C1-3838F21922F6}" type="presOf" srcId="{8B0DFF52-D59D-4227-89AC-56CE24279064}" destId="{02C642CD-5C86-3D4D-B183-A4352CC07386}" srcOrd="0" destOrd="0" presId="urn:microsoft.com/office/officeart/2008/layout/LinedList"/>
    <dgm:cxn modelId="{57290BE3-0004-4E6E-AC57-5F6890B919A8}" srcId="{836C705F-AA4B-4D5C-B016-CA3B59EF7F6D}" destId="{0178F272-3F91-43FA-9CC1-A3DA378CA280}" srcOrd="1" destOrd="0" parTransId="{D2D92EFB-B580-41F8-A85E-E73B467971F6}" sibTransId="{FC059731-DF6D-46B8-80E9-017C2314F00D}"/>
    <dgm:cxn modelId="{52E9D5FA-5817-4F96-A956-722A8FB4BE20}" srcId="{836C705F-AA4B-4D5C-B016-CA3B59EF7F6D}" destId="{41D8CB11-76EA-42C2-901B-841ABC754E60}" srcOrd="0" destOrd="0" parTransId="{82E2A405-FB22-4FA8-8D49-209674A25F2E}" sibTransId="{8D158FBC-32B3-4C91-840D-ABFFEE79072B}"/>
    <dgm:cxn modelId="{FCBDB123-B5E1-924F-8A68-3D1DECA60DDD}" type="presParOf" srcId="{76178149-0337-9844-9B75-98A3A2B467B7}" destId="{4A6D3655-4BE5-E84C-BA9E-2AC25FE3D01E}" srcOrd="0" destOrd="0" presId="urn:microsoft.com/office/officeart/2008/layout/LinedList"/>
    <dgm:cxn modelId="{FE4872FD-7345-144C-ACD9-7BE9BB58F786}" type="presParOf" srcId="{76178149-0337-9844-9B75-98A3A2B467B7}" destId="{EFE29B5D-BA8F-1843-A229-BA32D8E92153}" srcOrd="1" destOrd="0" presId="urn:microsoft.com/office/officeart/2008/layout/LinedList"/>
    <dgm:cxn modelId="{B8BE85B6-BD3B-0B46-A4F9-6FA0A4E2F97E}" type="presParOf" srcId="{EFE29B5D-BA8F-1843-A229-BA32D8E92153}" destId="{97895B26-006F-E84D-BA1E-75D9B75BF051}" srcOrd="0" destOrd="0" presId="urn:microsoft.com/office/officeart/2008/layout/LinedList"/>
    <dgm:cxn modelId="{236D0E6B-6869-0147-9D81-DE481FFCFFEC}" type="presParOf" srcId="{EFE29B5D-BA8F-1843-A229-BA32D8E92153}" destId="{076147B5-72A8-8B47-9A3B-52F3F9EF523C}" srcOrd="1" destOrd="0" presId="urn:microsoft.com/office/officeart/2008/layout/LinedList"/>
    <dgm:cxn modelId="{D88BD157-C582-3E47-BA0D-82E495D4B910}" type="presParOf" srcId="{76178149-0337-9844-9B75-98A3A2B467B7}" destId="{20D658A2-24E5-3D40-8E0F-353781757490}" srcOrd="2" destOrd="0" presId="urn:microsoft.com/office/officeart/2008/layout/LinedList"/>
    <dgm:cxn modelId="{5DFB1AD7-9DB0-9242-A402-421B3ACE32EE}" type="presParOf" srcId="{76178149-0337-9844-9B75-98A3A2B467B7}" destId="{6E516B51-0BD9-9741-B052-284CFE0A7E91}" srcOrd="3" destOrd="0" presId="urn:microsoft.com/office/officeart/2008/layout/LinedList"/>
    <dgm:cxn modelId="{6416BBF9-2D93-434A-8E04-4341E75561F5}" type="presParOf" srcId="{6E516B51-0BD9-9741-B052-284CFE0A7E91}" destId="{150D23C9-AEE1-4B4C-B305-964800EBA5B4}" srcOrd="0" destOrd="0" presId="urn:microsoft.com/office/officeart/2008/layout/LinedList"/>
    <dgm:cxn modelId="{53FFAF72-FD33-4C4E-BAF9-E680772EB15E}" type="presParOf" srcId="{6E516B51-0BD9-9741-B052-284CFE0A7E91}" destId="{3493838F-D207-6F4F-890E-E5EE4DB908A0}" srcOrd="1" destOrd="0" presId="urn:microsoft.com/office/officeart/2008/layout/LinedList"/>
    <dgm:cxn modelId="{7E041AE4-BEE7-444E-8998-D959DE6C95A3}" type="presParOf" srcId="{76178149-0337-9844-9B75-98A3A2B467B7}" destId="{9D173CF1-F8EF-634D-A1EE-DFE2D9BCDFFA}" srcOrd="4" destOrd="0" presId="urn:microsoft.com/office/officeart/2008/layout/LinedList"/>
    <dgm:cxn modelId="{705C456B-5443-114C-A334-F3D7E1F79A08}" type="presParOf" srcId="{76178149-0337-9844-9B75-98A3A2B467B7}" destId="{17930505-5445-0C42-9873-C22225A737D2}" srcOrd="5" destOrd="0" presId="urn:microsoft.com/office/officeart/2008/layout/LinedList"/>
    <dgm:cxn modelId="{61288665-46FF-A24A-BAC3-1D5876DE86D9}" type="presParOf" srcId="{17930505-5445-0C42-9873-C22225A737D2}" destId="{A7C3570F-9BE6-4045-B8A5-A27C71CDD2DA}" srcOrd="0" destOrd="0" presId="urn:microsoft.com/office/officeart/2008/layout/LinedList"/>
    <dgm:cxn modelId="{4201DDB8-A416-CD4B-B3F4-CF3F4BB2BEC8}" type="presParOf" srcId="{17930505-5445-0C42-9873-C22225A737D2}" destId="{1388A016-C45D-8D49-A3B5-1686DB1BCCF4}" srcOrd="1" destOrd="0" presId="urn:microsoft.com/office/officeart/2008/layout/LinedList"/>
    <dgm:cxn modelId="{8CF8CCFC-12EB-7E40-8D2C-CEBC0247EA49}" type="presParOf" srcId="{76178149-0337-9844-9B75-98A3A2B467B7}" destId="{79100477-3891-004F-9D22-081294E1B3EB}" srcOrd="6" destOrd="0" presId="urn:microsoft.com/office/officeart/2008/layout/LinedList"/>
    <dgm:cxn modelId="{7BB04EEB-39FA-E04E-AE8C-66904326A53E}" type="presParOf" srcId="{76178149-0337-9844-9B75-98A3A2B467B7}" destId="{8AF0A8A0-4409-E942-84C7-A3B22E9A715E}" srcOrd="7" destOrd="0" presId="urn:microsoft.com/office/officeart/2008/layout/LinedList"/>
    <dgm:cxn modelId="{C39E0871-8EAE-B94E-86CC-C90D69B156B0}" type="presParOf" srcId="{8AF0A8A0-4409-E942-84C7-A3B22E9A715E}" destId="{02C642CD-5C86-3D4D-B183-A4352CC07386}" srcOrd="0" destOrd="0" presId="urn:microsoft.com/office/officeart/2008/layout/LinedList"/>
    <dgm:cxn modelId="{FA74C00C-D999-E34D-A51A-B8D819F271D5}" type="presParOf" srcId="{8AF0A8A0-4409-E942-84C7-A3B22E9A715E}" destId="{0A7A9157-25BF-9043-9DE7-C8530DDF1932}" srcOrd="1" destOrd="0" presId="urn:microsoft.com/office/officeart/2008/layout/LinedList"/>
    <dgm:cxn modelId="{4F2F2EE2-F593-9B43-A5FA-3C1507633727}" type="presParOf" srcId="{76178149-0337-9844-9B75-98A3A2B467B7}" destId="{6823FF99-0D4B-3E4A-A80C-F06710891448}" srcOrd="8" destOrd="0" presId="urn:microsoft.com/office/officeart/2008/layout/LinedList"/>
    <dgm:cxn modelId="{42C1A7FC-5366-7D4F-B441-C174171EC1A9}" type="presParOf" srcId="{76178149-0337-9844-9B75-98A3A2B467B7}" destId="{B4253171-08BD-A043-81AE-8FF10301DFF2}" srcOrd="9" destOrd="0" presId="urn:microsoft.com/office/officeart/2008/layout/LinedList"/>
    <dgm:cxn modelId="{7595845D-C5A6-0E47-BA1A-24ED95A6D777}" type="presParOf" srcId="{B4253171-08BD-A043-81AE-8FF10301DFF2}" destId="{90B8E811-5CDB-A744-A0F2-23DD1C679E08}" srcOrd="0" destOrd="0" presId="urn:microsoft.com/office/officeart/2008/layout/LinedList"/>
    <dgm:cxn modelId="{BC0D57B5-0D8B-FA47-897C-3AF8086DF473}" type="presParOf" srcId="{B4253171-08BD-A043-81AE-8FF10301DFF2}" destId="{214E7E93-8F9F-0F40-A266-222DF283687B}" srcOrd="1" destOrd="0" presId="urn:microsoft.com/office/officeart/2008/layout/LinedList"/>
    <dgm:cxn modelId="{9EAC34CA-6702-BF47-9AA6-869AB90BF009}" type="presParOf" srcId="{76178149-0337-9844-9B75-98A3A2B467B7}" destId="{1CC1CA3A-0D7C-8B43-B2BE-CE9DC005B04A}" srcOrd="10" destOrd="0" presId="urn:microsoft.com/office/officeart/2008/layout/LinedList"/>
    <dgm:cxn modelId="{300C2EEC-D358-5449-88A6-21288F0DB8BF}" type="presParOf" srcId="{76178149-0337-9844-9B75-98A3A2B467B7}" destId="{A61C83E4-FE9B-0447-92C2-B07101493061}" srcOrd="11" destOrd="0" presId="urn:microsoft.com/office/officeart/2008/layout/LinedList"/>
    <dgm:cxn modelId="{B146485C-8CA6-3742-B8FA-DB12AD170452}" type="presParOf" srcId="{A61C83E4-FE9B-0447-92C2-B07101493061}" destId="{FAD21ECA-DAA3-AE4B-9541-D0DC4819D38D}" srcOrd="0" destOrd="0" presId="urn:microsoft.com/office/officeart/2008/layout/LinedList"/>
    <dgm:cxn modelId="{A9813DE0-4FFE-8849-BB69-F7604CDAFBFD}" type="presParOf" srcId="{A61C83E4-FE9B-0447-92C2-B07101493061}" destId="{100C41F6-41A3-D04A-A806-6AA9CE767A5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D3655-4BE5-E84C-BA9E-2AC25FE3D01E}">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95B26-006F-E84D-BA1E-75D9B75BF051}">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Malignancy especially Gastric Ca</a:t>
          </a:r>
        </a:p>
      </dsp:txBody>
      <dsp:txXfrm>
        <a:off x="0" y="2492"/>
        <a:ext cx="6492875" cy="850069"/>
      </dsp:txXfrm>
    </dsp:sp>
    <dsp:sp modelId="{20D658A2-24E5-3D40-8E0F-353781757490}">
      <dsp:nvSpPr>
        <dsp:cNvPr id="0" name=""/>
        <dsp:cNvSpPr/>
      </dsp:nvSpPr>
      <dsp:spPr>
        <a:xfrm>
          <a:off x="0" y="852561"/>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D23C9-AEE1-4B4C-B305-964800EBA5B4}">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Paraneoplastic with Lung Ca</a:t>
          </a:r>
        </a:p>
      </dsp:txBody>
      <dsp:txXfrm>
        <a:off x="0" y="852561"/>
        <a:ext cx="6492875" cy="850069"/>
      </dsp:txXfrm>
    </dsp:sp>
    <dsp:sp modelId="{9D173CF1-F8EF-634D-A1EE-DFE2D9BCDFFA}">
      <dsp:nvSpPr>
        <dsp:cNvPr id="0" name=""/>
        <dsp:cNvSpPr/>
      </dsp:nvSpPr>
      <dsp:spPr>
        <a:xfrm>
          <a:off x="0" y="170263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3570F-9BE6-4045-B8A5-A27C71CDD2DA}">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Chagas Disease	</a:t>
          </a:r>
        </a:p>
      </dsp:txBody>
      <dsp:txXfrm>
        <a:off x="0" y="1702630"/>
        <a:ext cx="6492875" cy="850069"/>
      </dsp:txXfrm>
    </dsp:sp>
    <dsp:sp modelId="{79100477-3891-004F-9D22-081294E1B3EB}">
      <dsp:nvSpPr>
        <dsp:cNvPr id="0" name=""/>
        <dsp:cNvSpPr/>
      </dsp:nvSpPr>
      <dsp:spPr>
        <a:xfrm>
          <a:off x="0" y="2552699"/>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642CD-5C86-3D4D-B183-A4352CC07386}">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Amyloidosis,</a:t>
          </a:r>
        </a:p>
      </dsp:txBody>
      <dsp:txXfrm>
        <a:off x="0" y="2552699"/>
        <a:ext cx="6492875" cy="850069"/>
      </dsp:txXfrm>
    </dsp:sp>
    <dsp:sp modelId="{6823FF99-0D4B-3E4A-A80C-F06710891448}">
      <dsp:nvSpPr>
        <dsp:cNvPr id="0" name=""/>
        <dsp:cNvSpPr/>
      </dsp:nvSpPr>
      <dsp:spPr>
        <a:xfrm>
          <a:off x="0" y="3402769"/>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8E811-5CDB-A744-A0F2-23DD1C679E08}">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Sarcoidosis</a:t>
          </a:r>
        </a:p>
      </dsp:txBody>
      <dsp:txXfrm>
        <a:off x="0" y="3402769"/>
        <a:ext cx="6492875" cy="850069"/>
      </dsp:txXfrm>
    </dsp:sp>
    <dsp:sp modelId="{1CC1CA3A-0D7C-8B43-B2BE-CE9DC005B04A}">
      <dsp:nvSpPr>
        <dsp:cNvPr id="0" name=""/>
        <dsp:cNvSpPr/>
      </dsp:nvSpPr>
      <dsp:spPr>
        <a:xfrm>
          <a:off x="0" y="4252838"/>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21ECA-DAA3-AE4B-9541-D0DC4819D38D}">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Postvagotomy</a:t>
          </a:r>
        </a:p>
      </dsp:txBody>
      <dsp:txXfrm>
        <a:off x="0" y="4252838"/>
        <a:ext cx="6492875" cy="850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E8FF4-7522-8A41-A04B-59FBA2EB320A}" type="datetimeFigureOut">
              <a:rPr lang="en-US" smtClean="0"/>
              <a:t>9/15/18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E7D92-7752-3F49-857A-ED6564A0D808}" type="slidenum">
              <a:rPr lang="en-US" smtClean="0"/>
              <a:t>‹#›</a:t>
            </a:fld>
            <a:endParaRPr lang="en-US"/>
          </a:p>
        </p:txBody>
      </p:sp>
    </p:spTree>
    <p:extLst>
      <p:ext uri="{BB962C8B-B14F-4D97-AF65-F5344CB8AC3E}">
        <p14:creationId xmlns:p14="http://schemas.microsoft.com/office/powerpoint/2010/main" val="322449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5E7D92-7752-3F49-857A-ED6564A0D808}" type="slidenum">
              <a:rPr lang="en-US" smtClean="0"/>
              <a:t>24</a:t>
            </a:fld>
            <a:endParaRPr lang="en-US"/>
          </a:p>
        </p:txBody>
      </p:sp>
    </p:spTree>
    <p:extLst>
      <p:ext uri="{BB962C8B-B14F-4D97-AF65-F5344CB8AC3E}">
        <p14:creationId xmlns:p14="http://schemas.microsoft.com/office/powerpoint/2010/main" val="377909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751936-F507-B647-9285-1676FCD32D7E}" type="slidenum">
              <a:rPr lang="en-US" smtClean="0"/>
              <a:t>54</a:t>
            </a:fld>
            <a:endParaRPr lang="en-US"/>
          </a:p>
        </p:txBody>
      </p:sp>
    </p:spTree>
    <p:extLst>
      <p:ext uri="{BB962C8B-B14F-4D97-AF65-F5344CB8AC3E}">
        <p14:creationId xmlns:p14="http://schemas.microsoft.com/office/powerpoint/2010/main" val="296383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5E7D92-7752-3F49-857A-ED6564A0D808}" type="slidenum">
              <a:rPr lang="en-US" smtClean="0"/>
              <a:t>57</a:t>
            </a:fld>
            <a:endParaRPr lang="en-US"/>
          </a:p>
        </p:txBody>
      </p:sp>
    </p:spTree>
    <p:extLst>
      <p:ext uri="{BB962C8B-B14F-4D97-AF65-F5344CB8AC3E}">
        <p14:creationId xmlns:p14="http://schemas.microsoft.com/office/powerpoint/2010/main" val="294542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CA"/>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80621117-2B73-D64E-B3AB-894A190A0AD0}" type="datetimeFigureOut">
              <a:rPr lang="en-US" smtClean="0">
                <a:solidFill>
                  <a:srgbClr val="FFFFFF">
                    <a:lumMod val="50000"/>
                  </a:srgbClr>
                </a:solidFill>
              </a:rPr>
              <a:pPr/>
              <a:t>9/15/18</a:t>
            </a:fld>
            <a:endParaRPr lang="en-US">
              <a:solidFill>
                <a:srgbClr val="FFFFFF">
                  <a:lumMod val="50000"/>
                </a:srgb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8F9D76B6-ED3C-6D45-86BC-D2273CF4D35B}" type="slidenum">
              <a:rPr lang="en-US" smtClean="0">
                <a:solidFill>
                  <a:srgbClr val="FFFFFF">
                    <a:lumMod val="65000"/>
                  </a:srgbClr>
                </a:solidFill>
              </a:rPr>
              <a:pPr/>
              <a:t>‹#›</a:t>
            </a:fld>
            <a:endParaRPr lang="en-US">
              <a:solidFill>
                <a:srgbClr val="FFFFFF">
                  <a:lumMod val="65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34610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65894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51396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92CD-BFCD-F24D-BDE6-31DFE2FCBB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C66788-F629-E64E-A0DE-A3881F566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E38617-A308-6646-8EF5-A135100266C7}"/>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5" name="Footer Placeholder 4">
            <a:extLst>
              <a:ext uri="{FF2B5EF4-FFF2-40B4-BE49-F238E27FC236}">
                <a16:creationId xmlns:a16="http://schemas.microsoft.com/office/drawing/2014/main" id="{CC2E9EB8-6798-8F43-B3CD-226CDF280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A0E56-CC91-E24C-AF02-AFABE235A06D}"/>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1461557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EF7B-A579-8A42-B668-E05B56D2B7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1454A-C5B3-CD44-8321-6F501ECAFE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2D550-2472-FF46-9DE6-664312473692}"/>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5" name="Footer Placeholder 4">
            <a:extLst>
              <a:ext uri="{FF2B5EF4-FFF2-40B4-BE49-F238E27FC236}">
                <a16:creationId xmlns:a16="http://schemas.microsoft.com/office/drawing/2014/main" id="{5BBEBCD7-E5FD-4145-BF61-A00EE2DC7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3F674-6B98-F946-B3E2-410BFF5C9C55}"/>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381526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069B-9BFA-144E-84D3-020BA8D47D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DE86B-83E4-9C41-A641-5B2FFB1A7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BFB445-6D18-824A-9AC0-3F8C03EB9412}"/>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5" name="Footer Placeholder 4">
            <a:extLst>
              <a:ext uri="{FF2B5EF4-FFF2-40B4-BE49-F238E27FC236}">
                <a16:creationId xmlns:a16="http://schemas.microsoft.com/office/drawing/2014/main" id="{ABD6141A-0550-8044-A6A5-87839CDE0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B2F1C-0D14-4648-8BB8-37951FA77401}"/>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2023151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F9A8-42E7-944B-B12A-81AB6FC30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A2D2C-007C-644A-9837-2FFF989858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8523B9-3ADC-D94A-941E-B8C77247B6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6032B-CC1C-AC4B-9108-5353D5143A01}"/>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6" name="Footer Placeholder 5">
            <a:extLst>
              <a:ext uri="{FF2B5EF4-FFF2-40B4-BE49-F238E27FC236}">
                <a16:creationId xmlns:a16="http://schemas.microsoft.com/office/drawing/2014/main" id="{43CE5516-8161-4D42-BF44-E1A77465C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8ED89-1DCA-5643-879E-2F6023F651C8}"/>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2864478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EE74-65DD-2A41-895A-B18A104A94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6B8C6-71BD-EA45-AC43-CC11C4E2C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B0C505-CFE2-9540-BA3D-4CA3B092E1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6F9BF3-A8C1-B24D-AB92-3DBF42414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827756-19E9-F14E-A46A-12A89AB693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089ADF-A1DF-C14A-BFAA-C5C78E5DA255}"/>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8" name="Footer Placeholder 7">
            <a:extLst>
              <a:ext uri="{FF2B5EF4-FFF2-40B4-BE49-F238E27FC236}">
                <a16:creationId xmlns:a16="http://schemas.microsoft.com/office/drawing/2014/main" id="{72971D70-9FAE-A24B-BAAE-0D7C65E4C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0F76BC-64C2-D249-AE9F-BBBF25239E87}"/>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3318787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361F-194C-2A43-B16B-B8F0D35FA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ABF50-8CA5-BE4B-81BD-513186D7460E}"/>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4" name="Footer Placeholder 3">
            <a:extLst>
              <a:ext uri="{FF2B5EF4-FFF2-40B4-BE49-F238E27FC236}">
                <a16:creationId xmlns:a16="http://schemas.microsoft.com/office/drawing/2014/main" id="{7D2D1DC1-B1E4-6E4C-817C-6A401C4F8C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6003C-4B33-0048-8591-42BBFD767284}"/>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2875551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549CD-E2EE-8942-9115-5544CE434CD9}"/>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3" name="Footer Placeholder 2">
            <a:extLst>
              <a:ext uri="{FF2B5EF4-FFF2-40B4-BE49-F238E27FC236}">
                <a16:creationId xmlns:a16="http://schemas.microsoft.com/office/drawing/2014/main" id="{C2FC791E-2E54-2F40-9A2A-3309437DDC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FCD34-1CC1-E640-A591-39F64943B32E}"/>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1940614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A368-AB9D-9E4C-844F-D76B816E98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7F524-31BF-FB43-9DD9-125A060FB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F6FD5-5C7A-BA4B-9C41-7E3DF1C15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C49180-0001-4D49-816D-D1A011BF0EB8}"/>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6" name="Footer Placeholder 5">
            <a:extLst>
              <a:ext uri="{FF2B5EF4-FFF2-40B4-BE49-F238E27FC236}">
                <a16:creationId xmlns:a16="http://schemas.microsoft.com/office/drawing/2014/main" id="{104841A1-F3A0-CF46-9ED6-2C55C9FD5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6DA76-2348-424C-B1E1-26C9B7DA2A31}"/>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342526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296" y="228600"/>
            <a:ext cx="10700512" cy="662940"/>
          </a:xfrm>
        </p:spPr>
        <p:txBody>
          <a:bodyPr>
            <a:normAutofit/>
          </a:bodyPr>
          <a:lstStyle>
            <a:lvl1pPr>
              <a:defRPr sz="3600" b="0" cap="none" spc="0">
                <a:ln w="0"/>
                <a:gradFill flip="none" rotWithShape="1">
                  <a:gsLst>
                    <a:gs pos="0">
                      <a:srgbClr val="DA3501">
                        <a:shade val="30000"/>
                        <a:satMod val="115000"/>
                      </a:srgbClr>
                    </a:gs>
                    <a:gs pos="50000">
                      <a:srgbClr val="DA3501">
                        <a:shade val="67500"/>
                        <a:satMod val="115000"/>
                      </a:srgbClr>
                    </a:gs>
                    <a:gs pos="100000">
                      <a:srgbClr val="DA3501">
                        <a:shade val="100000"/>
                        <a:satMod val="115000"/>
                      </a:srgbClr>
                    </a:gs>
                  </a:gsLst>
                  <a:lin ang="0" scaled="1"/>
                  <a:tileRect/>
                </a:gradFill>
                <a:effectLst>
                  <a:reflection blurRad="6350" stA="53000" endA="300" endPos="35500" dir="5400000" sy="-90000" algn="bl" rotWithShape="0"/>
                </a:effectLst>
              </a:defRPr>
            </a:lvl1pPr>
          </a:lstStyle>
          <a:p>
            <a:r>
              <a:rPr lang="en-CA" dirty="0"/>
              <a:t>Click to edit Master title style</a:t>
            </a:r>
            <a:endParaRPr lang="en-US" dirty="0"/>
          </a:p>
        </p:txBody>
      </p:sp>
      <p:sp>
        <p:nvSpPr>
          <p:cNvPr id="3" name="Content Placeholder 2"/>
          <p:cNvSpPr>
            <a:spLocks noGrp="1"/>
          </p:cNvSpPr>
          <p:nvPr>
            <p:ph idx="1"/>
          </p:nvPr>
        </p:nvSpPr>
        <p:spPr>
          <a:xfrm>
            <a:off x="209296" y="1117600"/>
            <a:ext cx="9647936" cy="5062537"/>
          </a:xfrm>
        </p:spPr>
        <p:txBody>
          <a:bodyPr>
            <a:normAutofit/>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800" b="0" i="0">
                <a:latin typeface="Helvetica" charset="0"/>
                <a:ea typeface="Helvetica" charset="0"/>
                <a:cs typeface="Helvetica" charset="0"/>
              </a:defRPr>
            </a:lvl4pPr>
            <a:lvl5pPr>
              <a:defRPr sz="1800" b="0" i="0">
                <a:latin typeface="Helvetica" charset="0"/>
                <a:ea typeface="Helvetica" charset="0"/>
                <a:cs typeface="Helvetica" charset="0"/>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372141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7B89-7319-F94A-AC20-2E2E8C8D9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5A83D-8B13-8249-BD1F-75B9BD723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EFC11-E822-4142-AD86-C85B2A1B8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9EBE03-02EC-AF4C-8B26-56B23138E43D}"/>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6" name="Footer Placeholder 5">
            <a:extLst>
              <a:ext uri="{FF2B5EF4-FFF2-40B4-BE49-F238E27FC236}">
                <a16:creationId xmlns:a16="http://schemas.microsoft.com/office/drawing/2014/main" id="{D53C4CC9-9FA2-3F47-91B6-4E34B77ED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8F6F0-5134-4B45-AED4-87FB9183C59D}"/>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214792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4A9-ADCB-8749-9BE5-3AA6BADE2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888F6-9120-A94C-B6B2-9811955B82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244DA-FA3A-9D40-8A49-45503EDC7A30}"/>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5" name="Footer Placeholder 4">
            <a:extLst>
              <a:ext uri="{FF2B5EF4-FFF2-40B4-BE49-F238E27FC236}">
                <a16:creationId xmlns:a16="http://schemas.microsoft.com/office/drawing/2014/main" id="{BB44EEE2-D357-2C43-8714-A6411F660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B4F5E-0966-7D40-BEA6-A86FB8FE1675}"/>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197438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EDC04-5FB1-A246-B941-C1BC14052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F3C77-D74A-9A40-B3E9-44356FFE5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48D32-6A0D-C34C-B286-B47869D14000}"/>
              </a:ext>
            </a:extLst>
          </p:cNvPr>
          <p:cNvSpPr>
            <a:spLocks noGrp="1"/>
          </p:cNvSpPr>
          <p:nvPr>
            <p:ph type="dt" sz="half" idx="10"/>
          </p:nvPr>
        </p:nvSpPr>
        <p:spPr/>
        <p:txBody>
          <a:bodyPr/>
          <a:lstStyle/>
          <a:p>
            <a:fld id="{BBF2D9CE-2F64-0242-8E69-F7E135625C06}" type="datetimeFigureOut">
              <a:rPr lang="en-US" smtClean="0"/>
              <a:t>9/15/18</a:t>
            </a:fld>
            <a:endParaRPr lang="en-US"/>
          </a:p>
        </p:txBody>
      </p:sp>
      <p:sp>
        <p:nvSpPr>
          <p:cNvPr id="5" name="Footer Placeholder 4">
            <a:extLst>
              <a:ext uri="{FF2B5EF4-FFF2-40B4-BE49-F238E27FC236}">
                <a16:creationId xmlns:a16="http://schemas.microsoft.com/office/drawing/2014/main" id="{96870B77-9ADA-1C44-B842-49E74F2BA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2E21F-071C-F543-A503-84DD5E50ACBA}"/>
              </a:ext>
            </a:extLst>
          </p:cNvPr>
          <p:cNvSpPr>
            <a:spLocks noGrp="1"/>
          </p:cNvSpPr>
          <p:nvPr>
            <p:ph type="sldNum" sz="quarter" idx="12"/>
          </p:nvPr>
        </p:nvSpPr>
        <p:spPr/>
        <p:txBody>
          <a:bodyPr/>
          <a:lstStyle/>
          <a:p>
            <a:fld id="{6F834837-5BBB-124A-9380-9A8DBFF0BC67}" type="slidenum">
              <a:rPr lang="en-US" smtClean="0"/>
              <a:t>‹#›</a:t>
            </a:fld>
            <a:endParaRPr lang="en-US"/>
          </a:p>
        </p:txBody>
      </p:sp>
    </p:spTree>
    <p:extLst>
      <p:ext uri="{BB962C8B-B14F-4D97-AF65-F5344CB8AC3E}">
        <p14:creationId xmlns:p14="http://schemas.microsoft.com/office/powerpoint/2010/main" val="340375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205" y="432337"/>
            <a:ext cx="9833548" cy="5181600"/>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p>
            <a:fld id="{0CF0A689-E9CA-014F-8ABD-A2313C971CC7}" type="datetimeFigureOut">
              <a:rPr lang="en-US" smtClean="0"/>
              <a:t>9/15/18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61419-8966-AD44-971B-9A54221B8747}" type="slidenum">
              <a:rPr lang="en-US" smtClean="0"/>
              <a:t>‹#›</a:t>
            </a:fld>
            <a:endParaRPr lang="en-US"/>
          </a:p>
        </p:txBody>
      </p:sp>
    </p:spTree>
    <p:extLst>
      <p:ext uri="{BB962C8B-B14F-4D97-AF65-F5344CB8AC3E}">
        <p14:creationId xmlns:p14="http://schemas.microsoft.com/office/powerpoint/2010/main" val="74524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CA"/>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235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72900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CA"/>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CA"/>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5447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a:t>Click to edit Master title style</a:t>
            </a:r>
            <a:endParaRPr lang="en-US" dirty="0"/>
          </a:p>
        </p:txBody>
      </p:sp>
      <p:sp>
        <p:nvSpPr>
          <p:cNvPr id="3" name="Date Placeholder 2"/>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2168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30315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CA"/>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01383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CA"/>
              <a:t>Click to edit Master title style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26099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CA"/>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solidFill>
                <a:srgbClr val="46464A">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
        <p:nvSpPr>
          <p:cNvPr id="11" name="Oval 10">
            <a:extLst>
              <a:ext uri="{FF2B5EF4-FFF2-40B4-BE49-F238E27FC236}">
                <a16:creationId xmlns:a16="http://schemas.microsoft.com/office/drawing/2014/main" id="{70E31FF5-C8AF-B74C-A029-6C93403F8578}"/>
              </a:ext>
            </a:extLst>
          </p:cNvPr>
          <p:cNvSpPr/>
          <p:nvPr userDrawn="1"/>
        </p:nvSpPr>
        <p:spPr>
          <a:xfrm>
            <a:off x="9198368" y="4972564"/>
            <a:ext cx="2094472" cy="2094472"/>
          </a:xfrm>
          <a:prstGeom prst="ellipse">
            <a:avLst/>
          </a:prstGeom>
          <a:blipFill dpi="0" rotWithShape="1">
            <a:blip r:embed="rId13">
              <a:alphaModFix amt="21000"/>
            </a:blip>
            <a:srcRect/>
            <a:stretch>
              <a:fillRect/>
            </a:stretch>
          </a:blip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6871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C81363-B822-D941-B9C0-86F882291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661E5-935D-9F4F-B2B0-F285FB5E3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86579-3AAE-C743-B849-AAEC33307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21117-2B73-D64E-B3AB-894A190A0AD0}" type="datetimeFigureOut">
              <a:rPr lang="en-US" smtClean="0">
                <a:solidFill>
                  <a:srgbClr val="46464A">
                    <a:lumMod val="20000"/>
                    <a:lumOff val="80000"/>
                  </a:srgbClr>
                </a:solidFill>
              </a:rPr>
              <a:pPr/>
              <a:t>9/15/18</a:t>
            </a:fld>
            <a:endParaRPr lang="en-US">
              <a:solidFill>
                <a:srgbClr val="46464A">
                  <a:lumMod val="20000"/>
                  <a:lumOff val="80000"/>
                </a:srgbClr>
              </a:solidFill>
            </a:endParaRPr>
          </a:p>
        </p:txBody>
      </p:sp>
      <p:sp>
        <p:nvSpPr>
          <p:cNvPr id="5" name="Footer Placeholder 4">
            <a:extLst>
              <a:ext uri="{FF2B5EF4-FFF2-40B4-BE49-F238E27FC236}">
                <a16:creationId xmlns:a16="http://schemas.microsoft.com/office/drawing/2014/main" id="{2CF97379-B62C-FB4D-BA3B-C0A6476C8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46464A">
                  <a:lumMod val="20000"/>
                  <a:lumOff val="80000"/>
                </a:srgbClr>
              </a:solidFill>
            </a:endParaRPr>
          </a:p>
        </p:txBody>
      </p:sp>
      <p:sp>
        <p:nvSpPr>
          <p:cNvPr id="6" name="Slide Number Placeholder 5">
            <a:extLst>
              <a:ext uri="{FF2B5EF4-FFF2-40B4-BE49-F238E27FC236}">
                <a16:creationId xmlns:a16="http://schemas.microsoft.com/office/drawing/2014/main" id="{516A4042-0A7A-E542-BF9B-03660B10A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D76B6-ED3C-6D45-86BC-D2273CF4D35B}" type="slidenum">
              <a:rPr lang="en-US" smtClean="0">
                <a:solidFill>
                  <a:srgbClr val="46464A">
                    <a:lumMod val="60000"/>
                    <a:lumOff val="40000"/>
                  </a:srgbClr>
                </a:solidFill>
              </a:rPr>
              <a:pPr/>
              <a:t>‹#›</a:t>
            </a:fld>
            <a:endParaRPr lang="en-US">
              <a:solidFill>
                <a:srgbClr val="46464A">
                  <a:lumMod val="60000"/>
                  <a:lumOff val="40000"/>
                </a:srgbClr>
              </a:solidFill>
            </a:endParaRPr>
          </a:p>
        </p:txBody>
      </p:sp>
      <p:sp>
        <p:nvSpPr>
          <p:cNvPr id="7" name="Oval 6">
            <a:extLst>
              <a:ext uri="{FF2B5EF4-FFF2-40B4-BE49-F238E27FC236}">
                <a16:creationId xmlns:a16="http://schemas.microsoft.com/office/drawing/2014/main" id="{74FC512C-6E9B-3248-B477-AB3EFECFBC15}"/>
              </a:ext>
            </a:extLst>
          </p:cNvPr>
          <p:cNvSpPr/>
          <p:nvPr userDrawn="1"/>
        </p:nvSpPr>
        <p:spPr>
          <a:xfrm>
            <a:off x="10219038" y="4893275"/>
            <a:ext cx="2094472" cy="2094472"/>
          </a:xfrm>
          <a:prstGeom prst="ellipse">
            <a:avLst/>
          </a:prstGeom>
          <a:blipFill dpi="0" rotWithShape="1">
            <a:blip r:embed="rId14">
              <a:alphaModFix amt="21000"/>
            </a:blip>
            <a:srcRect/>
            <a:stretch>
              <a:fillRect/>
            </a:stretch>
          </a:blip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BAB635-D767-3A46-9C9F-A0977DA0B532}"/>
              </a:ext>
            </a:extLst>
          </p:cNvPr>
          <p:cNvSpPr/>
          <p:nvPr userDrawn="1"/>
        </p:nvSpPr>
        <p:spPr>
          <a:xfrm>
            <a:off x="9597764" y="31492"/>
            <a:ext cx="2594236" cy="400110"/>
          </a:xfrm>
          <a:prstGeom prst="rect">
            <a:avLst/>
          </a:prstGeom>
        </p:spPr>
        <p:txBody>
          <a:bodyPr wrap="none">
            <a:spAutoFit/>
          </a:bodyPr>
          <a:lstStyle/>
          <a:p>
            <a:r>
              <a:rPr lang="en-US" sz="2000" b="1" dirty="0" err="1">
                <a:effectLst>
                  <a:outerShdw blurRad="38100" dist="38100" dir="2700000" algn="tl">
                    <a:srgbClr val="000000">
                      <a:alpha val="43137"/>
                    </a:srgbClr>
                  </a:outerShdw>
                </a:effectLst>
              </a:rPr>
              <a:t>www.dr-Khathlan.com</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29630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B9E3-47E2-9E4C-ACF7-98137F065F4A}"/>
              </a:ext>
            </a:extLst>
          </p:cNvPr>
          <p:cNvSpPr>
            <a:spLocks noGrp="1"/>
          </p:cNvSpPr>
          <p:nvPr>
            <p:ph type="ctrTitle"/>
          </p:nvPr>
        </p:nvSpPr>
        <p:spPr/>
        <p:txBody>
          <a:bodyPr/>
          <a:lstStyle/>
          <a:p>
            <a:r>
              <a:rPr lang="en-US"/>
              <a:t>IM </a:t>
            </a:r>
            <a:r>
              <a:rPr lang="en-US" dirty="0"/>
              <a:t>Board Review</a:t>
            </a:r>
          </a:p>
        </p:txBody>
      </p:sp>
      <p:sp>
        <p:nvSpPr>
          <p:cNvPr id="3" name="Subtitle 2">
            <a:extLst>
              <a:ext uri="{FF2B5EF4-FFF2-40B4-BE49-F238E27FC236}">
                <a16:creationId xmlns:a16="http://schemas.microsoft.com/office/drawing/2014/main" id="{CE174035-3D7D-0D43-8CF4-A04C7C656456}"/>
              </a:ext>
            </a:extLst>
          </p:cNvPr>
          <p:cNvSpPr>
            <a:spLocks noGrp="1"/>
          </p:cNvSpPr>
          <p:nvPr>
            <p:ph type="subTitle" idx="1"/>
          </p:nvPr>
        </p:nvSpPr>
        <p:spPr>
          <a:xfrm>
            <a:off x="2083102" y="3684785"/>
            <a:ext cx="8333644" cy="2184674"/>
          </a:xfrm>
        </p:spPr>
        <p:txBody>
          <a:bodyPr>
            <a:normAutofit/>
          </a:bodyPr>
          <a:lstStyle/>
          <a:p>
            <a:r>
              <a:rPr lang="en-US" sz="3600" dirty="0"/>
              <a:t>Gastroenterology and Hepatology</a:t>
            </a:r>
          </a:p>
          <a:p>
            <a:endParaRPr lang="en-US" sz="3600" dirty="0"/>
          </a:p>
          <a:p>
            <a:r>
              <a:rPr lang="en-US" sz="3600" dirty="0"/>
              <a:t>Abdullah Khathlan</a:t>
            </a:r>
          </a:p>
        </p:txBody>
      </p:sp>
      <p:sp>
        <p:nvSpPr>
          <p:cNvPr id="4" name="Title 3">
            <a:extLst>
              <a:ext uri="{FF2B5EF4-FFF2-40B4-BE49-F238E27FC236}">
                <a16:creationId xmlns:a16="http://schemas.microsoft.com/office/drawing/2014/main" id="{DC61334E-6776-C247-8485-B89880246B6C}"/>
              </a:ext>
            </a:extLst>
          </p:cNvPr>
          <p:cNvSpPr txBox="1">
            <a:spLocks/>
          </p:cNvSpPr>
          <p:nvPr/>
        </p:nvSpPr>
        <p:spPr>
          <a:xfrm>
            <a:off x="1524000" y="-511015"/>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x-none" sz="8000" kern="0">
                <a:ln w="22225">
                  <a:solidFill>
                    <a:prstClr val="black"/>
                  </a:solidFill>
                  <a:prstDash val="solid"/>
                </a:ln>
                <a:effectLst>
                  <a:glow rad="63500">
                    <a:srgbClr val="ED7D31">
                      <a:satMod val="175000"/>
                      <a:alpha val="40000"/>
                    </a:srgbClr>
                  </a:glow>
                </a:effectLst>
                <a:latin typeface="Arabic Typesetting" pitchFamily="66" charset="-78"/>
                <a:cs typeface="WinSoft Thuluth" pitchFamily="2" charset="-78"/>
              </a:rPr>
              <a:t>بسم الله الرحمن الرحيم</a:t>
            </a:r>
            <a:endParaRPr lang="en-US" sz="8000" dirty="0"/>
          </a:p>
        </p:txBody>
      </p:sp>
    </p:spTree>
    <p:extLst>
      <p:ext uri="{BB962C8B-B14F-4D97-AF65-F5344CB8AC3E}">
        <p14:creationId xmlns:p14="http://schemas.microsoft.com/office/powerpoint/2010/main" val="341658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5BC5-7F9D-5845-9896-DBE0C0252852}"/>
              </a:ext>
            </a:extLst>
          </p:cNvPr>
          <p:cNvSpPr>
            <a:spLocks noGrp="1"/>
          </p:cNvSpPr>
          <p:nvPr>
            <p:ph type="title"/>
          </p:nvPr>
        </p:nvSpPr>
        <p:spPr/>
        <p:txBody>
          <a:bodyPr/>
          <a:lstStyle/>
          <a:p>
            <a:r>
              <a:rPr lang="en-US" dirty="0"/>
              <a:t>Indications for ERCP in setting of GB stones</a:t>
            </a:r>
          </a:p>
        </p:txBody>
      </p:sp>
      <p:graphicFrame>
        <p:nvGraphicFramePr>
          <p:cNvPr id="5" name="Content Placeholder 4">
            <a:extLst>
              <a:ext uri="{FF2B5EF4-FFF2-40B4-BE49-F238E27FC236}">
                <a16:creationId xmlns:a16="http://schemas.microsoft.com/office/drawing/2014/main" id="{6DCE1FE9-673A-A64A-95D1-4A0497FACF37}"/>
              </a:ext>
            </a:extLst>
          </p:cNvPr>
          <p:cNvGraphicFramePr>
            <a:graphicFrameLocks noGrp="1"/>
          </p:cNvGraphicFramePr>
          <p:nvPr>
            <p:ph idx="1"/>
            <p:extLst>
              <p:ext uri="{D42A27DB-BD31-4B8C-83A1-F6EECF244321}">
                <p14:modId xmlns:p14="http://schemas.microsoft.com/office/powerpoint/2010/main" val="3576221948"/>
              </p:ext>
            </p:extLst>
          </p:nvPr>
        </p:nvGraphicFramePr>
        <p:xfrm>
          <a:off x="489856" y="1556660"/>
          <a:ext cx="11244943" cy="3331025"/>
        </p:xfrm>
        <a:graphic>
          <a:graphicData uri="http://schemas.openxmlformats.org/drawingml/2006/table">
            <a:tbl>
              <a:tblPr firstRow="1" firstCol="1" bandRow="1"/>
              <a:tblGrid>
                <a:gridCol w="3417581">
                  <a:extLst>
                    <a:ext uri="{9D8B030D-6E8A-4147-A177-3AD203B41FA5}">
                      <a16:colId xmlns:a16="http://schemas.microsoft.com/office/drawing/2014/main" val="2858270722"/>
                    </a:ext>
                  </a:extLst>
                </a:gridCol>
                <a:gridCol w="3582947">
                  <a:extLst>
                    <a:ext uri="{9D8B030D-6E8A-4147-A177-3AD203B41FA5}">
                      <a16:colId xmlns:a16="http://schemas.microsoft.com/office/drawing/2014/main" val="1442447598"/>
                    </a:ext>
                  </a:extLst>
                </a:gridCol>
                <a:gridCol w="4244415">
                  <a:extLst>
                    <a:ext uri="{9D8B030D-6E8A-4147-A177-3AD203B41FA5}">
                      <a16:colId xmlns:a16="http://schemas.microsoft.com/office/drawing/2014/main" val="385701315"/>
                    </a:ext>
                  </a:extLst>
                </a:gridCol>
              </a:tblGrid>
              <a:tr h="445437">
                <a:tc>
                  <a:txBody>
                    <a:bodyPr/>
                    <a:lstStyle/>
                    <a:p>
                      <a:pPr indent="-228600" algn="ctr">
                        <a:lnSpc>
                          <a:spcPct val="120000"/>
                        </a:lnSpc>
                        <a:spcAft>
                          <a:spcPts val="0"/>
                        </a:spcAft>
                      </a:pPr>
                      <a:r>
                        <a:rPr lang="en-US" sz="2400" b="1" i="1">
                          <a:effectLst/>
                          <a:latin typeface="Cambria" panose="02040503050406030204" pitchFamily="18" charset="0"/>
                          <a:ea typeface="Times New Roman" panose="02020603050405020304" pitchFamily="18" charset="0"/>
                          <a:cs typeface="Times New Roman" panose="02020603050405020304" pitchFamily="18" charset="0"/>
                        </a:rPr>
                        <a:t>Very strong</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12700" cap="flat" cmpd="sng" algn="ctr">
                      <a:solidFill>
                        <a:srgbClr val="F5CD2D"/>
                      </a:solidFill>
                      <a:prstDash val="solid"/>
                      <a:round/>
                      <a:headEnd type="none" w="med" len="med"/>
                      <a:tailEnd type="none" w="med" len="med"/>
                    </a:lnT>
                    <a:lnB w="28575" cap="flat" cmpd="sng" algn="ctr">
                      <a:solidFill>
                        <a:srgbClr val="F5CD2D"/>
                      </a:solidFill>
                      <a:prstDash val="solid"/>
                      <a:round/>
                      <a:headEnd type="none" w="med" len="med"/>
                      <a:tailEnd type="none" w="med" len="med"/>
                    </a:lnB>
                  </a:tcPr>
                </a:tc>
                <a:tc>
                  <a:txBody>
                    <a:bodyPr/>
                    <a:lstStyle/>
                    <a:p>
                      <a:pPr indent="-228600" algn="ctr">
                        <a:lnSpc>
                          <a:spcPct val="120000"/>
                        </a:lnSpc>
                        <a:spcAft>
                          <a:spcPts val="0"/>
                        </a:spcAft>
                      </a:pPr>
                      <a:r>
                        <a:rPr lang="en-US" sz="2400" b="1" i="1">
                          <a:effectLst/>
                          <a:latin typeface="Cambria" panose="02040503050406030204" pitchFamily="18" charset="0"/>
                          <a:ea typeface="Times New Roman" panose="02020603050405020304" pitchFamily="18" charset="0"/>
                          <a:cs typeface="Times New Roman" panose="02020603050405020304" pitchFamily="18" charset="0"/>
                        </a:rPr>
                        <a:t>Strong</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12700" cap="flat" cmpd="sng" algn="ctr">
                      <a:solidFill>
                        <a:srgbClr val="F5CD2D"/>
                      </a:solidFill>
                      <a:prstDash val="solid"/>
                      <a:round/>
                      <a:headEnd type="none" w="med" len="med"/>
                      <a:tailEnd type="none" w="med" len="med"/>
                    </a:lnT>
                    <a:lnB w="28575" cap="flat" cmpd="sng" algn="ctr">
                      <a:solidFill>
                        <a:srgbClr val="F5CD2D"/>
                      </a:solidFill>
                      <a:prstDash val="solid"/>
                      <a:round/>
                      <a:headEnd type="none" w="med" len="med"/>
                      <a:tailEnd type="none" w="med" len="med"/>
                    </a:lnB>
                  </a:tcPr>
                </a:tc>
                <a:tc>
                  <a:txBody>
                    <a:bodyPr/>
                    <a:lstStyle/>
                    <a:p>
                      <a:pPr indent="-228600" algn="ctr">
                        <a:lnSpc>
                          <a:spcPct val="120000"/>
                        </a:lnSpc>
                        <a:spcAft>
                          <a:spcPts val="0"/>
                        </a:spcAft>
                      </a:pPr>
                      <a:r>
                        <a:rPr lang="en-US" sz="2400" b="1" i="1">
                          <a:effectLst/>
                          <a:latin typeface="Cambria" panose="02040503050406030204" pitchFamily="18" charset="0"/>
                          <a:ea typeface="Times New Roman" panose="02020603050405020304" pitchFamily="18" charset="0"/>
                          <a:cs typeface="Times New Roman" panose="02020603050405020304" pitchFamily="18" charset="0"/>
                        </a:rPr>
                        <a:t>Moderate</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12700" cap="flat" cmpd="sng" algn="ctr">
                      <a:solidFill>
                        <a:srgbClr val="F5CD2D"/>
                      </a:solidFill>
                      <a:prstDash val="solid"/>
                      <a:round/>
                      <a:headEnd type="none" w="med" len="med"/>
                      <a:tailEnd type="none" w="med" len="med"/>
                    </a:lnT>
                    <a:lnB w="28575" cap="flat" cmpd="sng" algn="ctr">
                      <a:solidFill>
                        <a:srgbClr val="F5CD2D"/>
                      </a:solidFill>
                      <a:prstDash val="solid"/>
                      <a:round/>
                      <a:headEnd type="none" w="med" len="med"/>
                      <a:tailEnd type="none" w="med" len="med"/>
                    </a:lnB>
                  </a:tcPr>
                </a:tc>
                <a:extLst>
                  <a:ext uri="{0D108BD9-81ED-4DB2-BD59-A6C34878D82A}">
                    <a16:rowId xmlns:a16="http://schemas.microsoft.com/office/drawing/2014/main" val="1036100055"/>
                  </a:ext>
                </a:extLst>
              </a:tr>
              <a:tr h="2372209">
                <a:tc>
                  <a:txBody>
                    <a:bodyPr/>
                    <a:lstStyle/>
                    <a:p>
                      <a:pPr marL="342900" lvl="0" indent="-342900" rtl="0">
                        <a:lnSpc>
                          <a:spcPct val="120000"/>
                        </a:lnSpc>
                        <a:spcAft>
                          <a:spcPts val="0"/>
                        </a:spcAft>
                        <a:buFont typeface="Symbol" pitchFamily="2" charset="2"/>
                        <a:buChar char=""/>
                      </a:pP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CBD stone on transabdominal US</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Symbol" pitchFamily="2" charset="2"/>
                        <a:buChar char=""/>
                      </a:pP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Clinical ascending cholangitis</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Symbol" pitchFamily="2" charset="2"/>
                        <a:buChar char=""/>
                      </a:pP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Bilirubin &gt; 4 mg/</a:t>
                      </a:r>
                      <a:r>
                        <a:rPr lang="en-US" sz="2400" i="1" dirty="0" err="1">
                          <a:effectLst/>
                          <a:latin typeface="Cambria" panose="02040503050406030204" pitchFamily="18" charset="0"/>
                          <a:ea typeface="Times New Roman" panose="02020603050405020304" pitchFamily="18" charset="0"/>
                          <a:cs typeface="Times New Roman" panose="02020603050405020304" pitchFamily="18" charset="0"/>
                        </a:rPr>
                        <a:t>dL</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28575" cap="flat" cmpd="sng" algn="ctr">
                      <a:solidFill>
                        <a:srgbClr val="F5CD2D"/>
                      </a:solidFill>
                      <a:prstDash val="solid"/>
                      <a:round/>
                      <a:headEnd type="none" w="med" len="med"/>
                      <a:tailEnd type="none" w="med" len="med"/>
                    </a:lnT>
                    <a:lnB w="12700" cap="flat" cmpd="sng" algn="ctr">
                      <a:solidFill>
                        <a:srgbClr val="F5CD2D"/>
                      </a:solidFill>
                      <a:prstDash val="solid"/>
                      <a:round/>
                      <a:headEnd type="none" w="med" len="med"/>
                      <a:tailEnd type="none" w="med" len="med"/>
                    </a:lnB>
                    <a:solidFill>
                      <a:srgbClr val="FCF2CA"/>
                    </a:solidFill>
                  </a:tcPr>
                </a:tc>
                <a:tc>
                  <a:txBody>
                    <a:bodyPr/>
                    <a:lstStyle/>
                    <a:p>
                      <a:pPr marL="342900" lvl="0" indent="-342900" rtl="0">
                        <a:lnSpc>
                          <a:spcPct val="120000"/>
                        </a:lnSpc>
                        <a:spcAft>
                          <a:spcPts val="0"/>
                        </a:spcAft>
                        <a:buFont typeface="Symbol" pitchFamily="2" charset="2"/>
                        <a:buChar char=""/>
                      </a:pPr>
                      <a:r>
                        <a:rPr lang="en-US" sz="2400" i="1" dirty="0">
                          <a:effectLst/>
                          <a:latin typeface="Calibri" panose="020F0502020204030204" pitchFamily="34" charset="0"/>
                          <a:ea typeface="Times New Roman" panose="02020603050405020304" pitchFamily="18" charset="0"/>
                          <a:cs typeface="Arial" panose="020B0604020202020204" pitchFamily="34" charset="0"/>
                        </a:rPr>
                        <a:t>Dilated CBD on US  </a:t>
                      </a:r>
                      <a:r>
                        <a:rPr lang="en-US" sz="2000" i="1" dirty="0">
                          <a:effectLst/>
                          <a:latin typeface="Calibri" panose="020F0502020204030204" pitchFamily="34" charset="0"/>
                          <a:ea typeface="Times New Roman" panose="02020603050405020304" pitchFamily="18" charset="0"/>
                          <a:cs typeface="Arial" panose="020B0604020202020204" pitchFamily="34" charset="0"/>
                        </a:rPr>
                        <a:t>( &gt;6 mm with GB in situ</a:t>
                      </a:r>
                      <a:r>
                        <a:rPr lang="en-US" sz="2400" i="1" dirty="0">
                          <a:effectLst/>
                          <a:latin typeface="Calibri" panose="020F0502020204030204" pitchFamily="34" charset="0"/>
                          <a:ea typeface="Times New Roman" panose="02020603050405020304" pitchFamily="18" charset="0"/>
                          <a:cs typeface="Arial" panose="020B0604020202020204" pitchFamily="34" charset="0"/>
                        </a:rPr>
                        <a:t>)</a:t>
                      </a:r>
                    </a:p>
                    <a:p>
                      <a:pPr marL="342900" lvl="0" indent="-342900">
                        <a:lnSpc>
                          <a:spcPct val="120000"/>
                        </a:lnSpc>
                        <a:spcAft>
                          <a:spcPts val="0"/>
                        </a:spcAft>
                        <a:buFont typeface="Symbol" pitchFamily="2" charset="2"/>
                        <a:buChar char=""/>
                      </a:pPr>
                      <a:r>
                        <a:rPr lang="en-US" sz="2400" i="1" dirty="0">
                          <a:effectLst/>
                          <a:latin typeface="Calibri" panose="020F0502020204030204" pitchFamily="34" charset="0"/>
                          <a:ea typeface="Times New Roman" panose="02020603050405020304" pitchFamily="18" charset="0"/>
                          <a:cs typeface="Arial" panose="020B0604020202020204" pitchFamily="34" charset="0"/>
                        </a:rPr>
                        <a:t>Bilirubin level 1.8-4 mg/</a:t>
                      </a:r>
                      <a:r>
                        <a:rPr lang="en-US" sz="2400" i="1" dirty="0" err="1">
                          <a:effectLst/>
                          <a:latin typeface="Calibri" panose="020F0502020204030204" pitchFamily="34" charset="0"/>
                          <a:ea typeface="Times New Roman" panose="02020603050405020304" pitchFamily="18" charset="0"/>
                          <a:cs typeface="Arial" panose="020B0604020202020204" pitchFamily="34" charset="0"/>
                        </a:rPr>
                        <a:t>dL</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28575" cap="flat" cmpd="sng" algn="ctr">
                      <a:solidFill>
                        <a:srgbClr val="F5CD2D"/>
                      </a:solidFill>
                      <a:prstDash val="solid"/>
                      <a:round/>
                      <a:headEnd type="none" w="med" len="med"/>
                      <a:tailEnd type="none" w="med" len="med"/>
                    </a:lnT>
                    <a:lnB w="12700" cap="flat" cmpd="sng" algn="ctr">
                      <a:solidFill>
                        <a:srgbClr val="F5CD2D"/>
                      </a:solidFill>
                      <a:prstDash val="solid"/>
                      <a:round/>
                      <a:headEnd type="none" w="med" len="med"/>
                      <a:tailEnd type="none" w="med" len="med"/>
                    </a:lnB>
                    <a:solidFill>
                      <a:srgbClr val="FCF2CA"/>
                    </a:solidFill>
                  </a:tcPr>
                </a:tc>
                <a:tc>
                  <a:txBody>
                    <a:bodyPr/>
                    <a:lstStyle/>
                    <a:p>
                      <a:pPr marL="342900" lvl="0" indent="-342900" rtl="0">
                        <a:lnSpc>
                          <a:spcPct val="120000"/>
                        </a:lnSpc>
                        <a:spcAft>
                          <a:spcPts val="0"/>
                        </a:spcAft>
                        <a:buFont typeface="Symbol" pitchFamily="2" charset="2"/>
                        <a:buChar char=""/>
                      </a:pPr>
                      <a:r>
                        <a:rPr lang="en-US" sz="2400" i="1" dirty="0">
                          <a:effectLst/>
                          <a:latin typeface="Calibri" panose="020F0502020204030204" pitchFamily="34" charset="0"/>
                          <a:ea typeface="Times New Roman" panose="02020603050405020304" pitchFamily="18" charset="0"/>
                          <a:cs typeface="Arial" panose="020B0604020202020204" pitchFamily="34" charset="0"/>
                        </a:rPr>
                        <a:t>Abnormal liver biochemical test other than bilirubin</a:t>
                      </a:r>
                    </a:p>
                    <a:p>
                      <a:pPr marL="342900" lvl="0" indent="-342900">
                        <a:lnSpc>
                          <a:spcPct val="120000"/>
                        </a:lnSpc>
                        <a:spcAft>
                          <a:spcPts val="0"/>
                        </a:spcAft>
                        <a:buFont typeface="Symbol" pitchFamily="2" charset="2"/>
                        <a:buChar char=""/>
                      </a:pPr>
                      <a:r>
                        <a:rPr lang="en-US" sz="2400" i="1" dirty="0">
                          <a:effectLst/>
                          <a:latin typeface="Calibri" panose="020F0502020204030204" pitchFamily="34" charset="0"/>
                          <a:ea typeface="Times New Roman" panose="02020603050405020304" pitchFamily="18" charset="0"/>
                          <a:cs typeface="Arial" panose="020B0604020202020204" pitchFamily="34" charset="0"/>
                        </a:rPr>
                        <a:t>Age older than 55 y</a:t>
                      </a:r>
                    </a:p>
                    <a:p>
                      <a:pPr marL="342900" lvl="0" indent="-342900">
                        <a:lnSpc>
                          <a:spcPct val="120000"/>
                        </a:lnSpc>
                        <a:spcAft>
                          <a:spcPts val="0"/>
                        </a:spcAft>
                        <a:buFont typeface="Symbol" pitchFamily="2" charset="2"/>
                        <a:buChar char=""/>
                      </a:pPr>
                      <a:r>
                        <a:rPr lang="en-US" sz="2400" i="1" dirty="0">
                          <a:effectLst/>
                          <a:latin typeface="Calibri" panose="020F0502020204030204" pitchFamily="34" charset="0"/>
                          <a:ea typeface="Times New Roman" panose="02020603050405020304" pitchFamily="18" charset="0"/>
                          <a:cs typeface="Arial" panose="020B0604020202020204" pitchFamily="34" charset="0"/>
                        </a:rPr>
                        <a:t>Clinical gallstone pancreatitis</a:t>
                      </a: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28575" cap="flat" cmpd="sng" algn="ctr">
                      <a:solidFill>
                        <a:srgbClr val="F5CD2D"/>
                      </a:solidFill>
                      <a:prstDash val="solid"/>
                      <a:round/>
                      <a:headEnd type="none" w="med" len="med"/>
                      <a:tailEnd type="none" w="med" len="med"/>
                    </a:lnT>
                    <a:lnB w="12700" cap="flat" cmpd="sng" algn="ctr">
                      <a:solidFill>
                        <a:srgbClr val="F5CD2D"/>
                      </a:solidFill>
                      <a:prstDash val="solid"/>
                      <a:round/>
                      <a:headEnd type="none" w="med" len="med"/>
                      <a:tailEnd type="none" w="med" len="med"/>
                    </a:lnB>
                    <a:solidFill>
                      <a:srgbClr val="FCF2CA"/>
                    </a:solidFill>
                  </a:tcPr>
                </a:tc>
                <a:extLst>
                  <a:ext uri="{0D108BD9-81ED-4DB2-BD59-A6C34878D82A}">
                    <a16:rowId xmlns:a16="http://schemas.microsoft.com/office/drawing/2014/main" val="233381148"/>
                  </a:ext>
                </a:extLst>
              </a:tr>
              <a:tr h="513379">
                <a:tc gridSpan="2">
                  <a:txBody>
                    <a:bodyPr/>
                    <a:lstStyle/>
                    <a:p>
                      <a:pPr indent="-228600" algn="ctr">
                        <a:lnSpc>
                          <a:spcPct val="120000"/>
                        </a:lnSpc>
                        <a:spcAft>
                          <a:spcPts val="0"/>
                        </a:spcAft>
                      </a:pPr>
                      <a:r>
                        <a:rPr lang="en-US" sz="2400" b="1" i="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Direct ERCP: any Very strong or both strong</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12700" cap="flat" cmpd="sng" algn="ctr">
                      <a:solidFill>
                        <a:srgbClr val="F5CD2D"/>
                      </a:solidFill>
                      <a:prstDash val="solid"/>
                      <a:round/>
                      <a:headEnd type="none" w="med" len="med"/>
                      <a:tailEnd type="none" w="med" len="med"/>
                    </a:lnT>
                    <a:lnB w="12700" cap="flat" cmpd="sng" algn="ctr">
                      <a:solidFill>
                        <a:srgbClr val="F5CD2D"/>
                      </a:solidFill>
                      <a:prstDash val="solid"/>
                      <a:round/>
                      <a:headEnd type="none" w="med" len="med"/>
                      <a:tailEnd type="none" w="med" len="med"/>
                    </a:lnB>
                    <a:solidFill>
                      <a:srgbClr val="FE8637"/>
                    </a:solidFill>
                  </a:tcPr>
                </a:tc>
                <a:tc hMerge="1">
                  <a:txBody>
                    <a:bodyPr/>
                    <a:lstStyle/>
                    <a:p>
                      <a:endParaRPr lang="en-US"/>
                    </a:p>
                  </a:txBody>
                  <a:tcPr/>
                </a:tc>
                <a:tc>
                  <a:txBody>
                    <a:bodyPr/>
                    <a:lstStyle/>
                    <a:p>
                      <a:pPr indent="-228600" algn="ctr">
                        <a:lnSpc>
                          <a:spcPct val="120000"/>
                        </a:lnSpc>
                        <a:spcAft>
                          <a:spcPts val="0"/>
                        </a:spcAft>
                      </a:pPr>
                      <a:r>
                        <a:rPr lang="en-US" sz="2400" b="1"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Otherwise EUS or MRCP first</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5CD2D"/>
                      </a:solidFill>
                      <a:prstDash val="solid"/>
                      <a:round/>
                      <a:headEnd type="none" w="med" len="med"/>
                      <a:tailEnd type="none" w="med" len="med"/>
                    </a:lnL>
                    <a:lnR w="12700" cap="flat" cmpd="sng" algn="ctr">
                      <a:solidFill>
                        <a:srgbClr val="F5CD2D"/>
                      </a:solidFill>
                      <a:prstDash val="solid"/>
                      <a:round/>
                      <a:headEnd type="none" w="med" len="med"/>
                      <a:tailEnd type="none" w="med" len="med"/>
                    </a:lnR>
                    <a:lnT w="12700" cap="flat" cmpd="sng" algn="ctr">
                      <a:solidFill>
                        <a:srgbClr val="F5CD2D"/>
                      </a:solidFill>
                      <a:prstDash val="solid"/>
                      <a:round/>
                      <a:headEnd type="none" w="med" len="med"/>
                      <a:tailEnd type="none" w="med" len="med"/>
                    </a:lnT>
                    <a:lnB w="12700" cap="flat" cmpd="sng" algn="ctr">
                      <a:solidFill>
                        <a:srgbClr val="F5CD2D"/>
                      </a:solidFill>
                      <a:prstDash val="solid"/>
                      <a:round/>
                      <a:headEnd type="none" w="med" len="med"/>
                      <a:tailEnd type="none" w="med" len="med"/>
                    </a:lnB>
                    <a:solidFill>
                      <a:srgbClr val="FE8637"/>
                    </a:solidFill>
                  </a:tcPr>
                </a:tc>
                <a:extLst>
                  <a:ext uri="{0D108BD9-81ED-4DB2-BD59-A6C34878D82A}">
                    <a16:rowId xmlns:a16="http://schemas.microsoft.com/office/drawing/2014/main" val="950964162"/>
                  </a:ext>
                </a:extLst>
              </a:tr>
            </a:tbl>
          </a:graphicData>
        </a:graphic>
      </p:graphicFrame>
      <p:graphicFrame>
        <p:nvGraphicFramePr>
          <p:cNvPr id="6" name="Table 5">
            <a:extLst>
              <a:ext uri="{FF2B5EF4-FFF2-40B4-BE49-F238E27FC236}">
                <a16:creationId xmlns:a16="http://schemas.microsoft.com/office/drawing/2014/main" id="{076C9A77-3122-C54F-A815-119831C9D1BB}"/>
              </a:ext>
            </a:extLst>
          </p:cNvPr>
          <p:cNvGraphicFramePr>
            <a:graphicFrameLocks noGrp="1"/>
          </p:cNvGraphicFramePr>
          <p:nvPr>
            <p:extLst>
              <p:ext uri="{D42A27DB-BD31-4B8C-83A1-F6EECF244321}">
                <p14:modId xmlns:p14="http://schemas.microsoft.com/office/powerpoint/2010/main" val="2336919253"/>
              </p:ext>
            </p:extLst>
          </p:nvPr>
        </p:nvGraphicFramePr>
        <p:xfrm>
          <a:off x="1394323" y="5052757"/>
          <a:ext cx="9403354" cy="1697102"/>
        </p:xfrm>
        <a:graphic>
          <a:graphicData uri="http://schemas.openxmlformats.org/drawingml/2006/table">
            <a:tbl>
              <a:tblPr firstRow="1" firstCol="1" bandRow="1"/>
              <a:tblGrid>
                <a:gridCol w="3699239">
                  <a:extLst>
                    <a:ext uri="{9D8B030D-6E8A-4147-A177-3AD203B41FA5}">
                      <a16:colId xmlns:a16="http://schemas.microsoft.com/office/drawing/2014/main" val="3939447654"/>
                    </a:ext>
                  </a:extLst>
                </a:gridCol>
                <a:gridCol w="5704115">
                  <a:extLst>
                    <a:ext uri="{9D8B030D-6E8A-4147-A177-3AD203B41FA5}">
                      <a16:colId xmlns:a16="http://schemas.microsoft.com/office/drawing/2014/main" val="850681444"/>
                    </a:ext>
                  </a:extLst>
                </a:gridCol>
              </a:tblGrid>
              <a:tr h="157480">
                <a:tc>
                  <a:txBody>
                    <a:bodyPr/>
                    <a:lstStyle/>
                    <a:p>
                      <a:pPr marL="457200" algn="ctr">
                        <a:lnSpc>
                          <a:spcPct val="120000"/>
                        </a:lnSpc>
                        <a:spcAft>
                          <a:spcPts val="0"/>
                        </a:spcAft>
                      </a:pPr>
                      <a:r>
                        <a:rPr lang="en-US" sz="2400" b="1"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Urgent ( within 24 Hrs )</a:t>
                      </a:r>
                      <a:endParaRPr lang="en-US" sz="28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FFFFFF"/>
                    </a:solidFill>
                  </a:tcPr>
                </a:tc>
                <a:tc>
                  <a:txBody>
                    <a:bodyPr/>
                    <a:lstStyle/>
                    <a:p>
                      <a:pPr marL="457200" algn="ctr">
                        <a:lnSpc>
                          <a:spcPct val="120000"/>
                        </a:lnSpc>
                        <a:spcAft>
                          <a:spcPts val="0"/>
                        </a:spcAft>
                      </a:pPr>
                      <a:r>
                        <a:rPr lang="en-US" sz="2400" b="1"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Early ( within 72hrs )</a:t>
                      </a:r>
                      <a:endParaRPr lang="en-US" sz="28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FFFFFF"/>
                    </a:solidFill>
                  </a:tcPr>
                </a:tc>
                <a:extLst>
                  <a:ext uri="{0D108BD9-81ED-4DB2-BD59-A6C34878D82A}">
                    <a16:rowId xmlns:a16="http://schemas.microsoft.com/office/drawing/2014/main" val="2979573425"/>
                  </a:ext>
                </a:extLst>
              </a:tr>
              <a:tr h="471805">
                <a:tc>
                  <a:txBody>
                    <a:bodyPr/>
                    <a:lstStyle/>
                    <a:p>
                      <a:pPr marL="457200" algn="ctr">
                        <a:lnSpc>
                          <a:spcPct val="120000"/>
                        </a:lnSpc>
                        <a:spcAft>
                          <a:spcPts val="0"/>
                        </a:spcAft>
                      </a:pPr>
                      <a:r>
                        <a:rPr lang="en-US" sz="2400" b="1" i="0" dirty="0">
                          <a:solidFill>
                            <a:srgbClr val="FF0000"/>
                          </a:solidFill>
                          <a:effectLst/>
                          <a:highlight>
                            <a:srgbClr val="FFFF00"/>
                          </a:highlight>
                          <a:latin typeface="Calibri" panose="020F0502020204030204" pitchFamily="34" charset="0"/>
                          <a:ea typeface="Times New Roman" panose="02020603050405020304" pitchFamily="18" charset="0"/>
                          <a:cs typeface="Arial" panose="020B0604020202020204" pitchFamily="34" charset="0"/>
                        </a:rPr>
                        <a:t>Cholangitis</a:t>
                      </a:r>
                      <a:endParaRPr lang="en-US" sz="2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solidFill>
                      <a:srgbClr val="B84901"/>
                    </a:solidFill>
                  </a:tcPr>
                </a:tc>
                <a:tc>
                  <a:txBody>
                    <a:bodyPr/>
                    <a:lstStyle/>
                    <a:p>
                      <a:pPr marL="457200" algn="ctr">
                        <a:lnSpc>
                          <a:spcPct val="120000"/>
                        </a:lnSpc>
                        <a:spcAft>
                          <a:spcPts val="0"/>
                        </a:spcAft>
                      </a:pPr>
                      <a:r>
                        <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Severe Pancreatitis</a:t>
                      </a:r>
                      <a:endParaRPr lang="en-US" sz="2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Dilated CBD or CBD stone</a:t>
                      </a:r>
                      <a:endParaRPr lang="en-US" sz="2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Jaundice</a:t>
                      </a:r>
                      <a:endParaRPr lang="en-US" sz="2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solidFill>
                      <a:srgbClr val="FEC29B"/>
                    </a:solidFill>
                  </a:tcPr>
                </a:tc>
                <a:extLst>
                  <a:ext uri="{0D108BD9-81ED-4DB2-BD59-A6C34878D82A}">
                    <a16:rowId xmlns:a16="http://schemas.microsoft.com/office/drawing/2014/main" val="3606532443"/>
                  </a:ext>
                </a:extLst>
              </a:tr>
            </a:tbl>
          </a:graphicData>
        </a:graphic>
      </p:graphicFrame>
    </p:spTree>
    <p:extLst>
      <p:ext uri="{BB962C8B-B14F-4D97-AF65-F5344CB8AC3E}">
        <p14:creationId xmlns:p14="http://schemas.microsoft.com/office/powerpoint/2010/main" val="295725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normAutofit fontScale="92500" lnSpcReduction="2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Patient post acute necrotizing pancreatitis. After receiving the appropriate management, his condition improved and was discharged from the hospital.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CA" dirty="0">
                <a:latin typeface="Calibri" panose="020F0502020204030204" pitchFamily="34" charset="0"/>
                <a:ea typeface="Calibri" panose="020F0502020204030204" pitchFamily="34" charset="0"/>
                <a:cs typeface="Arial" panose="020B0604020202020204" pitchFamily="34" charset="0"/>
              </a:rPr>
              <a:t>Currently, he is visiting you in the clinic and looks relatively well and with no major complain. He is tolerating orally and has no fever. Labs are back to baseline except for Amylase of 220.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CA" dirty="0">
                <a:latin typeface="Calibri" panose="020F0502020204030204" pitchFamily="34" charset="0"/>
                <a:ea typeface="Calibri" panose="020F0502020204030204" pitchFamily="34" charset="0"/>
                <a:cs typeface="Arial" panose="020B0604020202020204" pitchFamily="34" charset="0"/>
              </a:rPr>
              <a:t>The CT scan of the abdomen reveals a large area of necrosis in the head and the body of the pancreas with some free fluid around the area.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CA" dirty="0">
                <a:latin typeface="Calibri" panose="020F0502020204030204" pitchFamily="34" charset="0"/>
                <a:ea typeface="Calibri" panose="020F0502020204030204" pitchFamily="34" charset="0"/>
                <a:cs typeface="Arial" panose="020B0604020202020204" pitchFamily="34" charset="0"/>
              </a:rPr>
              <a:t>The best next step for his management will be: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Continue conservative management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Start prophylactic oral antibiotics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EUS guided drainage of the fluid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Keep him NPO and start home TPN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Surgical referral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1A4BDFEC-A9AB-6A4D-8105-C76609E4E014}"/>
              </a:ext>
            </a:extLst>
          </p:cNvPr>
          <p:cNvPicPr>
            <a:picLocks noChangeAspect="1"/>
          </p:cNvPicPr>
          <p:nvPr/>
        </p:nvPicPr>
        <p:blipFill>
          <a:blip r:embed="rId2"/>
          <a:stretch>
            <a:fillRect/>
          </a:stretch>
        </p:blipFill>
        <p:spPr>
          <a:xfrm>
            <a:off x="693118" y="3583337"/>
            <a:ext cx="509382" cy="498162"/>
          </a:xfrm>
          <a:prstGeom prst="rect">
            <a:avLst/>
          </a:prstGeom>
        </p:spPr>
      </p:pic>
    </p:spTree>
    <p:extLst>
      <p:ext uri="{BB962C8B-B14F-4D97-AF65-F5344CB8AC3E}">
        <p14:creationId xmlns:p14="http://schemas.microsoft.com/office/powerpoint/2010/main" val="44808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5A52-DDE7-CC48-8C9A-E142987F003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A1FE441-41AE-9344-AB86-4BB843E06ED1}"/>
              </a:ext>
            </a:extLst>
          </p:cNvPr>
          <p:cNvPicPr/>
          <p:nvPr/>
        </p:nvPicPr>
        <p:blipFill>
          <a:blip r:embed="rId2" cstate="print"/>
          <a:srcRect l="12885" r="18185"/>
          <a:stretch>
            <a:fillRect/>
          </a:stretch>
        </p:blipFill>
        <p:spPr bwMode="auto">
          <a:xfrm>
            <a:off x="2362200" y="274299"/>
            <a:ext cx="7739578" cy="6322444"/>
          </a:xfrm>
          <a:prstGeom prst="rect">
            <a:avLst/>
          </a:prstGeom>
          <a:noFill/>
          <a:ln w="9525">
            <a:noFill/>
            <a:miter lim="800000"/>
            <a:headEnd/>
            <a:tailEnd/>
          </a:ln>
        </p:spPr>
      </p:pic>
    </p:spTree>
    <p:extLst>
      <p:ext uri="{BB962C8B-B14F-4D97-AF65-F5344CB8AC3E}">
        <p14:creationId xmlns:p14="http://schemas.microsoft.com/office/powerpoint/2010/main" val="20384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B73E6-DC54-8640-8272-7010E9AB9A5B}"/>
              </a:ext>
            </a:extLst>
          </p:cNvPr>
          <p:cNvPicPr/>
          <p:nvPr/>
        </p:nvPicPr>
        <p:blipFill>
          <a:blip r:embed="rId2" cstate="print"/>
          <a:srcRect l="17296" t="5205" r="16803" b="1781"/>
          <a:stretch>
            <a:fillRect/>
          </a:stretch>
        </p:blipFill>
        <p:spPr bwMode="auto">
          <a:xfrm>
            <a:off x="1064315" y="90466"/>
            <a:ext cx="8490444" cy="6742481"/>
          </a:xfrm>
          <a:prstGeom prst="rect">
            <a:avLst/>
          </a:prstGeom>
          <a:noFill/>
          <a:ln w="9525">
            <a:noFill/>
            <a:miter lim="800000"/>
            <a:headEnd/>
            <a:tailEnd/>
          </a:ln>
        </p:spPr>
      </p:pic>
    </p:spTree>
    <p:extLst>
      <p:ext uri="{BB962C8B-B14F-4D97-AF65-F5344CB8AC3E}">
        <p14:creationId xmlns:p14="http://schemas.microsoft.com/office/powerpoint/2010/main" val="108210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E1DFCE-DAFF-3842-9F71-47062B1A8172}"/>
              </a:ext>
            </a:extLst>
          </p:cNvPr>
          <p:cNvPicPr/>
          <p:nvPr/>
        </p:nvPicPr>
        <p:blipFill>
          <a:blip r:embed="rId2" cstate="print"/>
          <a:srcRect l="13347" t="7292" r="16554" b="4427"/>
          <a:stretch>
            <a:fillRect/>
          </a:stretch>
        </p:blipFill>
        <p:spPr bwMode="auto">
          <a:xfrm>
            <a:off x="1890659" y="449942"/>
            <a:ext cx="8666792" cy="6139543"/>
          </a:xfrm>
          <a:prstGeom prst="rect">
            <a:avLst/>
          </a:prstGeom>
          <a:noFill/>
          <a:ln w="9525">
            <a:noFill/>
            <a:miter lim="800000"/>
            <a:headEnd/>
            <a:tailEnd/>
          </a:ln>
        </p:spPr>
      </p:pic>
    </p:spTree>
    <p:extLst>
      <p:ext uri="{BB962C8B-B14F-4D97-AF65-F5344CB8AC3E}">
        <p14:creationId xmlns:p14="http://schemas.microsoft.com/office/powerpoint/2010/main" val="195804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64369-01F0-E944-9023-A6B8817560C1}"/>
              </a:ext>
            </a:extLst>
          </p:cNvPr>
          <p:cNvPicPr>
            <a:picLocks noChangeAspect="1"/>
          </p:cNvPicPr>
          <p:nvPr/>
        </p:nvPicPr>
        <p:blipFill>
          <a:blip r:embed="rId2"/>
          <a:stretch>
            <a:fillRect/>
          </a:stretch>
        </p:blipFill>
        <p:spPr>
          <a:xfrm>
            <a:off x="775154" y="0"/>
            <a:ext cx="5010150" cy="6858000"/>
          </a:xfrm>
          <a:prstGeom prst="rect">
            <a:avLst/>
          </a:prstGeom>
        </p:spPr>
      </p:pic>
      <p:pic>
        <p:nvPicPr>
          <p:cNvPr id="3" name="Picture 2">
            <a:extLst>
              <a:ext uri="{FF2B5EF4-FFF2-40B4-BE49-F238E27FC236}">
                <a16:creationId xmlns:a16="http://schemas.microsoft.com/office/drawing/2014/main" id="{03D70951-A6E0-EA4B-9A66-B2F807BAEDC4}"/>
              </a:ext>
            </a:extLst>
          </p:cNvPr>
          <p:cNvPicPr>
            <a:picLocks noChangeAspect="1"/>
          </p:cNvPicPr>
          <p:nvPr/>
        </p:nvPicPr>
        <p:blipFill>
          <a:blip r:embed="rId3"/>
          <a:stretch>
            <a:fillRect/>
          </a:stretch>
        </p:blipFill>
        <p:spPr>
          <a:xfrm>
            <a:off x="6015188" y="0"/>
            <a:ext cx="5984908" cy="6858000"/>
          </a:xfrm>
          <a:prstGeom prst="rect">
            <a:avLst/>
          </a:prstGeom>
        </p:spPr>
      </p:pic>
    </p:spTree>
    <p:extLst>
      <p:ext uri="{BB962C8B-B14F-4D97-AF65-F5344CB8AC3E}">
        <p14:creationId xmlns:p14="http://schemas.microsoft.com/office/powerpoint/2010/main" val="274401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normAutofit fontScale="92500" lnSpcReduction="10000"/>
          </a:bodyPr>
          <a:lstStyle/>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65 year old man present to the clinic with complain of jaundice. He has no weight loss and no abdominal pain.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The lab result : ALP of 270 and bilirubin of 73. IgG-4 levels are &gt;3 ULN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CT abdomen reveal a diffuse enlargement of the pancreas with loss of definition of pancreatic clefts "sausage-like appearance", with evidence of retroperitoneal fibrosis.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CA" dirty="0">
                <a:latin typeface="Calibri" panose="020F0502020204030204" pitchFamily="34" charset="0"/>
                <a:ea typeface="Calibri" panose="020F0502020204030204" pitchFamily="34" charset="0"/>
                <a:cs typeface="Arial" panose="020B0604020202020204" pitchFamily="34" charset="0"/>
              </a:rPr>
              <a:t>The next step in the management is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sz="3000" dirty="0">
                <a:latin typeface="Calibri" panose="020F0502020204030204" pitchFamily="34" charset="0"/>
                <a:ea typeface="Calibri" panose="020F0502020204030204" pitchFamily="34" charset="0"/>
                <a:cs typeface="Arial" panose="020B0604020202020204" pitchFamily="34" charset="0"/>
              </a:rPr>
              <a:t>Start chemotherapy with </a:t>
            </a:r>
            <a:r>
              <a:rPr lang="en-US" sz="3000" dirty="0">
                <a:solidFill>
                  <a:srgbClr val="222222"/>
                </a:solidFill>
                <a:latin typeface="Calibri" panose="020F0502020204030204" pitchFamily="34" charset="0"/>
                <a:ea typeface="Times New Roman" panose="02020603050405020304" pitchFamily="18" charset="0"/>
                <a:cs typeface="Calibri" panose="020F0502020204030204" pitchFamily="34" charset="0"/>
              </a:rPr>
              <a:t>Gemcitabine</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sz="3000" dirty="0">
                <a:latin typeface="Calibri" panose="020F0502020204030204" pitchFamily="34" charset="0"/>
                <a:ea typeface="Calibri" panose="020F0502020204030204" pitchFamily="34" charset="0"/>
                <a:cs typeface="Arial" panose="020B0604020202020204" pitchFamily="34" charset="0"/>
              </a:rPr>
              <a:t>EUS guided biopsy of the pancreas</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sz="3000" dirty="0" err="1">
                <a:latin typeface="Calibri" panose="020F0502020204030204" pitchFamily="34" charset="0"/>
                <a:ea typeface="Calibri" panose="020F0502020204030204" pitchFamily="34" charset="0"/>
                <a:cs typeface="Arial" panose="020B0604020202020204" pitchFamily="34" charset="0"/>
              </a:rPr>
              <a:t>Pancreaticoduodenectomy</a:t>
            </a:r>
            <a:r>
              <a:rPr lang="en-CA" sz="3000" dirty="0">
                <a:latin typeface="Calibri" panose="020F0502020204030204" pitchFamily="34" charset="0"/>
                <a:ea typeface="Calibri" panose="020F0502020204030204" pitchFamily="34" charset="0"/>
                <a:cs typeface="Arial" panose="020B0604020202020204" pitchFamily="34" charset="0"/>
              </a:rPr>
              <a:t> (Whipple procedure)</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sz="3000" dirty="0">
                <a:latin typeface="Calibri" panose="020F0502020204030204" pitchFamily="34" charset="0"/>
                <a:ea typeface="Calibri" panose="020F0502020204030204" pitchFamily="34" charset="0"/>
                <a:cs typeface="Arial" panose="020B0604020202020204" pitchFamily="34" charset="0"/>
              </a:rPr>
              <a:t>Start Prednisolone 40mg OD</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D93765B-4502-0B41-9C9C-3CB5B8AE8DC2}"/>
              </a:ext>
            </a:extLst>
          </p:cNvPr>
          <p:cNvPicPr>
            <a:picLocks noChangeAspect="1"/>
          </p:cNvPicPr>
          <p:nvPr/>
        </p:nvPicPr>
        <p:blipFill>
          <a:blip r:embed="rId2"/>
          <a:stretch>
            <a:fillRect/>
          </a:stretch>
        </p:blipFill>
        <p:spPr>
          <a:xfrm>
            <a:off x="774526" y="4610471"/>
            <a:ext cx="509382" cy="498162"/>
          </a:xfrm>
          <a:prstGeom prst="rect">
            <a:avLst/>
          </a:prstGeom>
        </p:spPr>
      </p:pic>
    </p:spTree>
    <p:extLst>
      <p:ext uri="{BB962C8B-B14F-4D97-AF65-F5344CB8AC3E}">
        <p14:creationId xmlns:p14="http://schemas.microsoft.com/office/powerpoint/2010/main" val="60734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0D5B20-3D66-6842-A783-5BEF0AB92778}"/>
              </a:ext>
            </a:extLst>
          </p:cNvPr>
          <p:cNvGraphicFramePr>
            <a:graphicFrameLocks noGrp="1"/>
          </p:cNvGraphicFramePr>
          <p:nvPr>
            <p:extLst>
              <p:ext uri="{D42A27DB-BD31-4B8C-83A1-F6EECF244321}">
                <p14:modId xmlns:p14="http://schemas.microsoft.com/office/powerpoint/2010/main" val="2098083067"/>
              </p:ext>
            </p:extLst>
          </p:nvPr>
        </p:nvGraphicFramePr>
        <p:xfrm>
          <a:off x="679622" y="3991752"/>
          <a:ext cx="10354962" cy="2509584"/>
        </p:xfrm>
        <a:graphic>
          <a:graphicData uri="http://schemas.openxmlformats.org/drawingml/2006/table">
            <a:tbl>
              <a:tblPr firstRow="1" firstCol="1" bandRow="1"/>
              <a:tblGrid>
                <a:gridCol w="5177481">
                  <a:extLst>
                    <a:ext uri="{9D8B030D-6E8A-4147-A177-3AD203B41FA5}">
                      <a16:colId xmlns:a16="http://schemas.microsoft.com/office/drawing/2014/main" val="944806041"/>
                    </a:ext>
                  </a:extLst>
                </a:gridCol>
                <a:gridCol w="5177481">
                  <a:extLst>
                    <a:ext uri="{9D8B030D-6E8A-4147-A177-3AD203B41FA5}">
                      <a16:colId xmlns:a16="http://schemas.microsoft.com/office/drawing/2014/main" val="1215604875"/>
                    </a:ext>
                  </a:extLst>
                </a:gridCol>
              </a:tblGrid>
              <a:tr h="0">
                <a:tc>
                  <a:txBody>
                    <a:bodyPr/>
                    <a:lstStyle/>
                    <a:p>
                      <a:pPr marL="457200" indent="-228600" algn="ctr">
                        <a:lnSpc>
                          <a:spcPct val="120000"/>
                        </a:lnSpc>
                        <a:spcAft>
                          <a:spcPts val="600"/>
                        </a:spcAft>
                      </a:pPr>
                      <a:r>
                        <a:rPr lang="en-US" sz="20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Type I</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w="38100" cap="flat" cmpd="sng" algn="ctr">
                      <a:solidFill>
                        <a:srgbClr val="C0504D"/>
                      </a:solidFill>
                      <a:prstDash val="solid"/>
                      <a:round/>
                      <a:headEnd type="none" w="med" len="med"/>
                      <a:tailEnd type="none" w="med" len="med"/>
                    </a:lnB>
                    <a:solidFill>
                      <a:srgbClr val="FFFFFF"/>
                    </a:solidFill>
                  </a:tcPr>
                </a:tc>
                <a:tc>
                  <a:txBody>
                    <a:bodyPr/>
                    <a:lstStyle/>
                    <a:p>
                      <a:pPr marL="457200" indent="-228600" algn="ctr">
                        <a:lnSpc>
                          <a:spcPct val="120000"/>
                        </a:lnSpc>
                        <a:spcAft>
                          <a:spcPts val="600"/>
                        </a:spcAft>
                      </a:pPr>
                      <a:r>
                        <a:rPr lang="en-US" sz="2000" b="1"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Type II</a:t>
                      </a:r>
                      <a:endParaRPr lang="en-US" sz="20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w="38100" cap="flat" cmpd="sng" algn="ctr">
                      <a:solidFill>
                        <a:srgbClr val="C0504D"/>
                      </a:solidFill>
                      <a:prstDash val="solid"/>
                      <a:round/>
                      <a:headEnd type="none" w="med" len="med"/>
                      <a:tailEnd type="none" w="med" len="med"/>
                    </a:lnB>
                    <a:solidFill>
                      <a:srgbClr val="FFFFFF"/>
                    </a:solidFill>
                  </a:tcPr>
                </a:tc>
                <a:extLst>
                  <a:ext uri="{0D108BD9-81ED-4DB2-BD59-A6C34878D82A}">
                    <a16:rowId xmlns:a16="http://schemas.microsoft.com/office/drawing/2014/main" val="3243615814"/>
                  </a:ext>
                </a:extLst>
              </a:tr>
              <a:tr h="0">
                <a:tc>
                  <a:txBody>
                    <a:bodyPr/>
                    <a:lstStyle/>
                    <a:p>
                      <a:pPr marL="342900" lvl="0" indent="-342900" rtl="0">
                        <a:lnSpc>
                          <a:spcPct val="120000"/>
                        </a:lnSpc>
                        <a:spcAft>
                          <a:spcPts val="0"/>
                        </a:spcAft>
                        <a:buFont typeface="Wingdings" pitchFamily="2" charset="2"/>
                        <a:buChar char=""/>
                      </a:pPr>
                      <a:r>
                        <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Elevated Serum IgG4 </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Wingdings" pitchFamily="2" charset="2"/>
                        <a:buChar char=""/>
                      </a:pPr>
                      <a:r>
                        <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Systemic disease</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Wingdings" pitchFamily="2" charset="2"/>
                        <a:buChar char=""/>
                      </a:pPr>
                      <a:r>
                        <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85% are men</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Wingdings" pitchFamily="2" charset="2"/>
                        <a:buChar char=""/>
                      </a:pPr>
                      <a:r>
                        <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Relapse in 50% </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Wingdings" pitchFamily="2" charset="2"/>
                        <a:buChar char=""/>
                      </a:pPr>
                      <a:r>
                        <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Require long term immunosuppression</a:t>
                      </a:r>
                      <a:endPar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FFFFFF"/>
                      </a:solidFill>
                      <a:prstDash val="solid"/>
                      <a:round/>
                      <a:headEnd type="none" w="med" len="med"/>
                      <a:tailEnd type="none" w="med" len="med"/>
                    </a:lnR>
                    <a:lnT w="38100" cap="flat" cmpd="sng" algn="ctr">
                      <a:solidFill>
                        <a:srgbClr val="C0504D"/>
                      </a:solidFill>
                      <a:prstDash val="solid"/>
                      <a:round/>
                      <a:headEnd type="none" w="med" len="med"/>
                      <a:tailEnd type="none" w="med" len="med"/>
                    </a:lnT>
                    <a:lnB>
                      <a:noFill/>
                    </a:lnB>
                    <a:solidFill>
                      <a:srgbClr val="2C4C74"/>
                    </a:solidFill>
                  </a:tcPr>
                </a:tc>
                <a:tc>
                  <a:txBody>
                    <a:bodyPr/>
                    <a:lstStyle/>
                    <a:p>
                      <a:pPr marL="342900" lvl="0" indent="-342900" rtl="0">
                        <a:lnSpc>
                          <a:spcPct val="120000"/>
                        </a:lnSpc>
                        <a:spcAft>
                          <a:spcPts val="0"/>
                        </a:spcAft>
                        <a:buFont typeface="Wingdings" pitchFamily="2" charset="2"/>
                        <a:buChar char=""/>
                      </a:pP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Normal serum IgG4</a:t>
                      </a:r>
                    </a:p>
                    <a:p>
                      <a:pPr marL="342900" lvl="0" indent="-342900">
                        <a:lnSpc>
                          <a:spcPct val="120000"/>
                        </a:lnSpc>
                        <a:spcAft>
                          <a:spcPts val="0"/>
                        </a:spcAft>
                        <a:buFont typeface="Wingdings" pitchFamily="2" charset="2"/>
                        <a:buChar char=""/>
                      </a:pPr>
                      <a:r>
                        <a:rPr lang="en-US" sz="2000" i="1"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Pancrease</a:t>
                      </a: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specific</a:t>
                      </a:r>
                    </a:p>
                    <a:p>
                      <a:pPr marL="342900" lvl="0" indent="-342900">
                        <a:lnSpc>
                          <a:spcPct val="120000"/>
                        </a:lnSpc>
                        <a:spcAft>
                          <a:spcPts val="0"/>
                        </a:spcAft>
                        <a:buFont typeface="Wingdings" pitchFamily="2" charset="2"/>
                        <a:buChar char=""/>
                      </a:pP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20-30% with concurrent IBD</a:t>
                      </a:r>
                    </a:p>
                    <a:p>
                      <a:pPr marL="342900" lvl="0" indent="-342900">
                        <a:lnSpc>
                          <a:spcPct val="120000"/>
                        </a:lnSpc>
                        <a:spcAft>
                          <a:spcPts val="0"/>
                        </a:spcAft>
                        <a:buFont typeface="Wingdings" pitchFamily="2" charset="2"/>
                        <a:buChar char=""/>
                      </a:pP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Young patient</a:t>
                      </a:r>
                    </a:p>
                    <a:p>
                      <a:pPr marL="342900" lvl="0" indent="-342900">
                        <a:lnSpc>
                          <a:spcPct val="120000"/>
                        </a:lnSpc>
                        <a:spcAft>
                          <a:spcPts val="0"/>
                        </a:spcAft>
                        <a:buFont typeface="Wingdings" pitchFamily="2" charset="2"/>
                        <a:buChar char=""/>
                      </a:pP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Doesn’t relapse</a:t>
                      </a:r>
                    </a:p>
                    <a:p>
                      <a:pPr marL="457200" indent="-228600">
                        <a:lnSpc>
                          <a:spcPct val="120000"/>
                        </a:lnSpc>
                        <a:spcAft>
                          <a:spcPts val="0"/>
                        </a:spcAft>
                      </a:pPr>
                      <a:r>
                        <a:rPr lang="en-US" sz="20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4F81BD"/>
                      </a:solidFill>
                      <a:prstDash val="solid"/>
                      <a:round/>
                      <a:headEnd type="none" w="med" len="med"/>
                      <a:tailEnd type="none" w="med" len="med"/>
                    </a:lnR>
                    <a:lnT w="38100" cap="flat" cmpd="sng" algn="ctr">
                      <a:solidFill>
                        <a:srgbClr val="C0504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533709807"/>
                  </a:ext>
                </a:extLst>
              </a:tr>
            </a:tbl>
          </a:graphicData>
        </a:graphic>
      </p:graphicFrame>
      <p:sp>
        <p:nvSpPr>
          <p:cNvPr id="5" name="Rectangle 2">
            <a:extLst>
              <a:ext uri="{FF2B5EF4-FFF2-40B4-BE49-F238E27FC236}">
                <a16:creationId xmlns:a16="http://schemas.microsoft.com/office/drawing/2014/main" id="{C27EBE7F-38C3-5046-AD9E-6F76CCD40C78}"/>
              </a:ext>
            </a:extLst>
          </p:cNvPr>
          <p:cNvSpPr>
            <a:spLocks noChangeArrowheads="1"/>
          </p:cNvSpPr>
          <p:nvPr/>
        </p:nvSpPr>
        <p:spPr bwMode="auto">
          <a:xfrm>
            <a:off x="138241" y="163938"/>
            <a:ext cx="1143772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Prominent lymphocyte infiltration with associated fibrosis of the pancreas  that causes organ dysfunction.</a:t>
            </a:r>
            <a:endParaRPr kumimoji="0" lang="en-US"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More </a:t>
            </a:r>
            <a:r>
              <a:rPr kumimoji="0" lang="en-US" altLang="en-US" sz="2400" b="1" i="1"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common in men</a:t>
            </a: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with age &gt; 50</a:t>
            </a:r>
            <a:endParaRPr kumimoji="0" lang="en-US"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The most common presentation is painless </a:t>
            </a:r>
            <a:r>
              <a:rPr kumimoji="0" lang="en-US" altLang="en-US" sz="2000" b="1" i="1" u="none" strike="noStrike" cap="none" normalizeH="0" baseline="0" dirty="0">
                <a:ln>
                  <a:noFill/>
                </a:ln>
                <a:solidFill>
                  <a:srgbClr val="FF0000"/>
                </a:solidFill>
                <a:effectLst/>
                <a:latin typeface="Elephant" charset="0"/>
                <a:ea typeface="Times New Roman" panose="02020603050405020304" pitchFamily="18" charset="0"/>
                <a:cs typeface="Arial" panose="020B0604020202020204" pitchFamily="34" charset="0"/>
              </a:rPr>
              <a:t>JAUNDICE</a:t>
            </a:r>
            <a:endParaRPr kumimoji="0" lang="en-US"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Commonly patients are sent for evaluation after being found to have a mass, or fullness in the pancreas and there is a suspicion of pancreatic cancer</a:t>
            </a:r>
            <a:endParaRPr kumimoji="0" lang="en-US"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Associated features may include; </a:t>
            </a:r>
            <a:r>
              <a:rPr kumimoji="0" lang="en-US" altLang="en-US" sz="2400" b="0" i="1"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sclerosing</a:t>
            </a: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cholangitis </a:t>
            </a:r>
            <a:r>
              <a:rPr kumimoji="0" lang="en-US" altLang="en-US" sz="2400" b="0" i="1"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retroperitoneal fibrosis</a:t>
            </a: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sz="2400" b="0" i="1"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fibrosis of the salivary glands,</a:t>
            </a: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bile ducts and kidneys.</a:t>
            </a:r>
            <a:endParaRPr kumimoji="0" lang="en-US"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Two types exist of AIP</a:t>
            </a: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78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Which is true in regard to chronic pancreatitis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Smoking is not a precipitating factor</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No easy laboratory test is available to diagnose Chronic pancreatitis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Surgery is never a treatment option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Chronic pancreatitis is  not a risk factor for pancreatic cancer</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Steatorrhea occurs early in the course of the disease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E0E92255-F3F4-E849-BFCF-E3331E51F180}"/>
              </a:ext>
            </a:extLst>
          </p:cNvPr>
          <p:cNvPicPr>
            <a:picLocks noChangeAspect="1"/>
          </p:cNvPicPr>
          <p:nvPr/>
        </p:nvPicPr>
        <p:blipFill>
          <a:blip r:embed="rId2"/>
          <a:stretch>
            <a:fillRect/>
          </a:stretch>
        </p:blipFill>
        <p:spPr>
          <a:xfrm>
            <a:off x="730696" y="2130318"/>
            <a:ext cx="509382" cy="498162"/>
          </a:xfrm>
          <a:prstGeom prst="rect">
            <a:avLst/>
          </a:prstGeom>
        </p:spPr>
      </p:pic>
    </p:spTree>
    <p:extLst>
      <p:ext uri="{BB962C8B-B14F-4D97-AF65-F5344CB8AC3E}">
        <p14:creationId xmlns:p14="http://schemas.microsoft.com/office/powerpoint/2010/main" val="123544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D200E-3DA3-D646-976D-561B9114D401}"/>
              </a:ext>
            </a:extLst>
          </p:cNvPr>
          <p:cNvSpPr>
            <a:spLocks noGrp="1"/>
          </p:cNvSpPr>
          <p:nvPr>
            <p:ph idx="1"/>
          </p:nvPr>
        </p:nvSpPr>
        <p:spPr>
          <a:xfrm>
            <a:off x="541638" y="404598"/>
            <a:ext cx="10515600" cy="4351338"/>
          </a:xfrm>
        </p:spPr>
        <p:txBody>
          <a:bodyPr/>
          <a:lstStyle/>
          <a:p>
            <a:r>
              <a:rPr lang="en-US" i="1" dirty="0"/>
              <a:t>The pancreas has great functional reserve (example, 90% of the pancreas has to be destroyed before steatorrhea occurs.)</a:t>
            </a:r>
          </a:p>
          <a:p>
            <a:r>
              <a:rPr lang="en-US" i="1" dirty="0"/>
              <a:t>Invasive tests of pancreatic function (</a:t>
            </a:r>
            <a:r>
              <a:rPr lang="en-US" i="1" dirty="0" err="1"/>
              <a:t>eg</a:t>
            </a:r>
            <a:r>
              <a:rPr lang="en-US" i="1" dirty="0"/>
              <a:t>, the “tubed” secretin test) can demonstrate functional derangements even in the absence of steatorrhea</a:t>
            </a:r>
          </a:p>
          <a:p>
            <a:endParaRPr lang="en-US" dirty="0"/>
          </a:p>
        </p:txBody>
      </p:sp>
      <p:pic>
        <p:nvPicPr>
          <p:cNvPr id="4" name="Picture 3">
            <a:extLst>
              <a:ext uri="{FF2B5EF4-FFF2-40B4-BE49-F238E27FC236}">
                <a16:creationId xmlns:a16="http://schemas.microsoft.com/office/drawing/2014/main" id="{BD238640-AE01-274F-B0A9-013B0BE944D0}"/>
              </a:ext>
            </a:extLst>
          </p:cNvPr>
          <p:cNvPicPr/>
          <p:nvPr/>
        </p:nvPicPr>
        <p:blipFill>
          <a:blip r:embed="rId2" cstate="print"/>
          <a:srcRect l="23197" t="21948" r="6985" b="15552"/>
          <a:stretch>
            <a:fillRect/>
          </a:stretch>
        </p:blipFill>
        <p:spPr bwMode="auto">
          <a:xfrm>
            <a:off x="1663455" y="2580267"/>
            <a:ext cx="8271966" cy="41661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354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3CE5C-BFD2-424B-AD3F-8F955E84134E}"/>
              </a:ext>
            </a:extLst>
          </p:cNvPr>
          <p:cNvSpPr>
            <a:spLocks noGrp="1"/>
          </p:cNvSpPr>
          <p:nvPr>
            <p:ph idx="1"/>
          </p:nvPr>
        </p:nvSpPr>
        <p:spPr>
          <a:xfrm>
            <a:off x="838200" y="620486"/>
            <a:ext cx="10243457" cy="5556477"/>
          </a:xfrm>
        </p:spPr>
        <p:txBody>
          <a:bodyPr>
            <a:normAutofit/>
          </a:bodyPr>
          <a:lstStyle/>
          <a:p>
            <a:r>
              <a:rPr lang="en-US" sz="2400" dirty="0"/>
              <a:t>21 year old man with history of progressive dysphagia, mainly to solids. With history of repeated attacks of food impaction. </a:t>
            </a:r>
          </a:p>
          <a:p>
            <a:pPr marL="0" indent="0">
              <a:buNone/>
            </a:pPr>
            <a:r>
              <a:rPr lang="en-US" sz="2400" dirty="0"/>
              <a:t>He has strong personal and family history of atopy.</a:t>
            </a:r>
          </a:p>
          <a:p>
            <a:pPr marL="0" indent="0">
              <a:buNone/>
            </a:pPr>
            <a:r>
              <a:rPr lang="en-US" sz="2400" dirty="0"/>
              <a:t>He underwent gastroscopy and his esophagus showed </a:t>
            </a:r>
          </a:p>
          <a:p>
            <a:pPr marL="0" indent="0">
              <a:buNone/>
            </a:pPr>
            <a:r>
              <a:rPr lang="en-US" sz="2400" dirty="0"/>
              <a:t>this picture. </a:t>
            </a:r>
            <a:r>
              <a:rPr lang="en-US" sz="2400" u="sng" dirty="0"/>
              <a:t>Which is true </a:t>
            </a:r>
            <a:r>
              <a:rPr lang="en-US" sz="2400" dirty="0"/>
              <a:t>?</a:t>
            </a:r>
          </a:p>
          <a:p>
            <a:pPr marL="0" indent="0">
              <a:buNone/>
            </a:pPr>
            <a:endParaRPr lang="en-US" sz="2400" dirty="0"/>
          </a:p>
          <a:p>
            <a:pPr marL="514350" indent="-514350">
              <a:buFont typeface="+mj-lt"/>
              <a:buAutoNum type="arabicPeriod"/>
            </a:pPr>
            <a:r>
              <a:rPr lang="en-US" sz="2400" dirty="0"/>
              <a:t>It has very clear temporal relation with </a:t>
            </a:r>
            <a:r>
              <a:rPr lang="en-US" sz="2400" dirty="0" err="1"/>
              <a:t>hypereosinophilic</a:t>
            </a:r>
            <a:r>
              <a:rPr lang="en-US" sz="2400" dirty="0"/>
              <a:t> syndrome</a:t>
            </a:r>
          </a:p>
          <a:p>
            <a:pPr marL="514350" indent="-514350">
              <a:buFont typeface="+mj-lt"/>
              <a:buAutoNum type="arabicPeriod"/>
            </a:pPr>
            <a:r>
              <a:rPr lang="en-US" sz="2400" dirty="0"/>
              <a:t>Diagnosis require biopsies with at least 50 eosinophils </a:t>
            </a:r>
            <a:r>
              <a:rPr lang="en-US" sz="2400" i="1" dirty="0"/>
              <a:t>per high power field .</a:t>
            </a:r>
          </a:p>
          <a:p>
            <a:pPr marL="514350" indent="-514350">
              <a:buFont typeface="+mj-lt"/>
              <a:buAutoNum type="arabicPeriod"/>
            </a:pPr>
            <a:r>
              <a:rPr lang="en-US" sz="2400" i="1" dirty="0"/>
              <a:t>This is a well known pre-malignant condition</a:t>
            </a:r>
          </a:p>
          <a:p>
            <a:pPr marL="514350" indent="-514350">
              <a:buFont typeface="+mj-lt"/>
              <a:buAutoNum type="arabicPeriod"/>
            </a:pPr>
            <a:r>
              <a:rPr lang="en-US" sz="2400" i="1" dirty="0"/>
              <a:t>PPI are first line of therapy for inducing and maintaining remission</a:t>
            </a:r>
          </a:p>
          <a:p>
            <a:pPr marL="514350" indent="-514350">
              <a:buFont typeface="+mj-lt"/>
              <a:buAutoNum type="arabicPeriod"/>
            </a:pPr>
            <a:r>
              <a:rPr lang="en-US" sz="2400" dirty="0"/>
              <a:t>Systemic steroids are first line therapy.</a:t>
            </a:r>
            <a:endParaRPr lang="en-US" sz="2400" i="1" dirty="0"/>
          </a:p>
          <a:p>
            <a:pPr marL="514350" indent="-514350">
              <a:buFont typeface="+mj-lt"/>
              <a:buAutoNum type="arabicPeriod"/>
            </a:pPr>
            <a:endParaRPr lang="en-US" sz="2400" dirty="0"/>
          </a:p>
        </p:txBody>
      </p:sp>
      <p:pic>
        <p:nvPicPr>
          <p:cNvPr id="4" name="Picture 3">
            <a:extLst>
              <a:ext uri="{FF2B5EF4-FFF2-40B4-BE49-F238E27FC236}">
                <a16:creationId xmlns:a16="http://schemas.microsoft.com/office/drawing/2014/main" id="{5265A8DA-400B-B645-9FAB-940263C9A52A}"/>
              </a:ext>
            </a:extLst>
          </p:cNvPr>
          <p:cNvPicPr/>
          <p:nvPr/>
        </p:nvPicPr>
        <p:blipFill>
          <a:blip r:embed="rId2" cstate="print"/>
          <a:srcRect l="10836" t="18769" r="62457" b="32582"/>
          <a:stretch>
            <a:fillRect/>
          </a:stretch>
        </p:blipFill>
        <p:spPr bwMode="auto">
          <a:xfrm>
            <a:off x="8170364" y="1102428"/>
            <a:ext cx="1909807" cy="1958839"/>
          </a:xfrm>
          <a:prstGeom prst="rect">
            <a:avLst/>
          </a:prstGeom>
          <a:noFill/>
          <a:ln w="9525">
            <a:noFill/>
            <a:miter lim="800000"/>
            <a:headEnd/>
            <a:tailEnd/>
          </a:ln>
        </p:spPr>
      </p:pic>
      <p:pic>
        <p:nvPicPr>
          <p:cNvPr id="7" name="Picture 6">
            <a:extLst>
              <a:ext uri="{FF2B5EF4-FFF2-40B4-BE49-F238E27FC236}">
                <a16:creationId xmlns:a16="http://schemas.microsoft.com/office/drawing/2014/main" id="{1CDAB5EC-BCA0-7B4F-8BD2-1014E4BC5067}"/>
              </a:ext>
            </a:extLst>
          </p:cNvPr>
          <p:cNvPicPr>
            <a:picLocks noChangeAspect="1"/>
          </p:cNvPicPr>
          <p:nvPr/>
        </p:nvPicPr>
        <p:blipFill>
          <a:blip r:embed="rId3"/>
          <a:stretch>
            <a:fillRect/>
          </a:stretch>
        </p:blipFill>
        <p:spPr>
          <a:xfrm>
            <a:off x="718169" y="4449336"/>
            <a:ext cx="661338" cy="646771"/>
          </a:xfrm>
          <a:prstGeom prst="rect">
            <a:avLst/>
          </a:prstGeom>
        </p:spPr>
      </p:pic>
    </p:spTree>
    <p:extLst>
      <p:ext uri="{BB962C8B-B14F-4D97-AF65-F5344CB8AC3E}">
        <p14:creationId xmlns:p14="http://schemas.microsoft.com/office/powerpoint/2010/main" val="17350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19 year old lady is visiting you in the clinic for the first time. She was diagnosed with isolated </a:t>
            </a:r>
            <a:r>
              <a:rPr lang="en-CA" dirty="0" err="1">
                <a:latin typeface="Calibri" panose="020F0502020204030204" pitchFamily="34" charset="0"/>
                <a:ea typeface="Calibri" panose="020F0502020204030204" pitchFamily="34" charset="0"/>
                <a:cs typeface="Arial" panose="020B0604020202020204" pitchFamily="34" charset="0"/>
              </a:rPr>
              <a:t>ileal</a:t>
            </a:r>
            <a:r>
              <a:rPr lang="en-CA" dirty="0">
                <a:latin typeface="Calibri" panose="020F0502020204030204" pitchFamily="34" charset="0"/>
                <a:ea typeface="Calibri" panose="020F0502020204030204" pitchFamily="34" charset="0"/>
                <a:cs typeface="Arial" panose="020B0604020202020204" pitchFamily="34" charset="0"/>
              </a:rPr>
              <a:t> Crohn’s disease 6 years ago. She is now doing well on Azathioprine. She is not a smoker.</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What do you tell her in regard to prognosis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The risk of complication is higher as she never smoked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The risk of complication is increased because she was diagnosed at a young age.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She has a risk of increased colon cancer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The risk of complication is higher as she is female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622DB58-7607-EC49-92FA-AAC483C52EDC}"/>
              </a:ext>
            </a:extLst>
          </p:cNvPr>
          <p:cNvPicPr>
            <a:picLocks noChangeAspect="1"/>
          </p:cNvPicPr>
          <p:nvPr/>
        </p:nvPicPr>
        <p:blipFill>
          <a:blip r:embed="rId2"/>
          <a:stretch>
            <a:fillRect/>
          </a:stretch>
        </p:blipFill>
        <p:spPr>
          <a:xfrm>
            <a:off x="705644" y="3545759"/>
            <a:ext cx="509382" cy="498162"/>
          </a:xfrm>
          <a:prstGeom prst="rect">
            <a:avLst/>
          </a:prstGeom>
        </p:spPr>
      </p:pic>
    </p:spTree>
    <p:extLst>
      <p:ext uri="{BB962C8B-B14F-4D97-AF65-F5344CB8AC3E}">
        <p14:creationId xmlns:p14="http://schemas.microsoft.com/office/powerpoint/2010/main" val="269591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23A4DB06-F391-9743-A765-5D4843A6F5C6}"/>
              </a:ext>
            </a:extLst>
          </p:cNvPr>
          <p:cNvGraphicFramePr>
            <a:graphicFrameLocks noGrp="1"/>
          </p:cNvGraphicFramePr>
          <p:nvPr>
            <p:extLst>
              <p:ext uri="{D42A27DB-BD31-4B8C-83A1-F6EECF244321}">
                <p14:modId xmlns:p14="http://schemas.microsoft.com/office/powerpoint/2010/main" val="3411132826"/>
              </p:ext>
            </p:extLst>
          </p:nvPr>
        </p:nvGraphicFramePr>
        <p:xfrm>
          <a:off x="531342" y="1306759"/>
          <a:ext cx="10935729" cy="2487486"/>
        </p:xfrm>
        <a:graphic>
          <a:graphicData uri="http://schemas.openxmlformats.org/drawingml/2006/table">
            <a:tbl>
              <a:tblPr firstRow="1" firstCol="1" bandRow="1"/>
              <a:tblGrid>
                <a:gridCol w="3645243">
                  <a:extLst>
                    <a:ext uri="{9D8B030D-6E8A-4147-A177-3AD203B41FA5}">
                      <a16:colId xmlns:a16="http://schemas.microsoft.com/office/drawing/2014/main" val="1193241700"/>
                    </a:ext>
                  </a:extLst>
                </a:gridCol>
                <a:gridCol w="3645243">
                  <a:extLst>
                    <a:ext uri="{9D8B030D-6E8A-4147-A177-3AD203B41FA5}">
                      <a16:colId xmlns:a16="http://schemas.microsoft.com/office/drawing/2014/main" val="2909763404"/>
                    </a:ext>
                  </a:extLst>
                </a:gridCol>
                <a:gridCol w="3645243">
                  <a:extLst>
                    <a:ext uri="{9D8B030D-6E8A-4147-A177-3AD203B41FA5}">
                      <a16:colId xmlns:a16="http://schemas.microsoft.com/office/drawing/2014/main" val="941750906"/>
                    </a:ext>
                  </a:extLst>
                </a:gridCol>
              </a:tblGrid>
              <a:tr h="0">
                <a:tc>
                  <a:txBody>
                    <a:bodyPr/>
                    <a:lstStyle/>
                    <a:p>
                      <a:pPr marL="228600" algn="ctr">
                        <a:lnSpc>
                          <a:spcPct val="120000"/>
                        </a:lnSpc>
                        <a:spcAft>
                          <a:spcPts val="0"/>
                        </a:spcAft>
                      </a:pPr>
                      <a:r>
                        <a:rPr lang="en-US" sz="2000" b="1" i="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Age at diagnosis</a:t>
                      </a:r>
                      <a:endParaRPr lang="en-US" sz="2400" i="1" dirty="0">
                        <a:solidFill>
                          <a:srgbClr val="FFFF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97E"/>
                    </a:solidFill>
                  </a:tcPr>
                </a:tc>
                <a:tc>
                  <a:txBody>
                    <a:bodyPr/>
                    <a:lstStyle/>
                    <a:p>
                      <a:pPr marL="228600" algn="ctr">
                        <a:lnSpc>
                          <a:spcPct val="120000"/>
                        </a:lnSpc>
                        <a:spcAft>
                          <a:spcPts val="0"/>
                        </a:spcAft>
                      </a:pPr>
                      <a:r>
                        <a:rPr lang="en-US" sz="2000" b="1" i="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Location</a:t>
                      </a:r>
                      <a:endParaRPr lang="en-US" sz="2400" i="1" dirty="0">
                        <a:solidFill>
                          <a:srgbClr val="FFFF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97E"/>
                    </a:solidFill>
                  </a:tcPr>
                </a:tc>
                <a:tc>
                  <a:txBody>
                    <a:bodyPr/>
                    <a:lstStyle/>
                    <a:p>
                      <a:pPr marL="228600" algn="ctr">
                        <a:lnSpc>
                          <a:spcPct val="120000"/>
                        </a:lnSpc>
                        <a:spcAft>
                          <a:spcPts val="0"/>
                        </a:spcAft>
                      </a:pPr>
                      <a:r>
                        <a:rPr lang="en-US" sz="2000" b="1" i="0"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Behaviour</a:t>
                      </a:r>
                      <a:endParaRPr lang="en-US" sz="2400" i="1" dirty="0">
                        <a:solidFill>
                          <a:srgbClr val="FFFF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97E"/>
                    </a:solidFill>
                  </a:tcPr>
                </a:tc>
                <a:extLst>
                  <a:ext uri="{0D108BD9-81ED-4DB2-BD59-A6C34878D82A}">
                    <a16:rowId xmlns:a16="http://schemas.microsoft.com/office/drawing/2014/main" val="203013242"/>
                  </a:ext>
                </a:extLst>
              </a:tr>
              <a:tr h="0">
                <a:tc>
                  <a:txBody>
                    <a:bodyPr/>
                    <a:lstStyle/>
                    <a:p>
                      <a:pPr marL="228600">
                        <a:lnSpc>
                          <a:spcPct val="120000"/>
                        </a:lnSpc>
                        <a:spcAft>
                          <a:spcPts val="0"/>
                        </a:spcAft>
                      </a:pPr>
                      <a:r>
                        <a:rPr lang="en-US" sz="2000" b="1"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A1</a:t>
                      </a:r>
                      <a:r>
                        <a:rPr lang="en-US" sz="2000" b="1"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below 16 y</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L1</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ileal</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C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B1</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non‐stricturing, non‐penetrating</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CFF"/>
                    </a:solidFill>
                  </a:tcPr>
                </a:tc>
                <a:extLst>
                  <a:ext uri="{0D108BD9-81ED-4DB2-BD59-A6C34878D82A}">
                    <a16:rowId xmlns:a16="http://schemas.microsoft.com/office/drawing/2014/main" val="2575197375"/>
                  </a:ext>
                </a:extLst>
              </a:tr>
              <a:tr h="0">
                <a:tc>
                  <a:txBody>
                    <a:bodyPr/>
                    <a:lstStyle/>
                    <a:p>
                      <a:pPr marL="228600">
                        <a:lnSpc>
                          <a:spcPct val="120000"/>
                        </a:lnSpc>
                        <a:spcAft>
                          <a:spcPts val="0"/>
                        </a:spcAft>
                      </a:pPr>
                      <a:r>
                        <a:rPr lang="en-US" sz="2000" i="0" dirty="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A2</a:t>
                      </a:r>
                      <a:r>
                        <a:rPr lang="en-US"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between 17 and 40 y</a:t>
                      </a:r>
                      <a:endPar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L2</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colonic</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B2</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stricturing</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extLst>
                  <a:ext uri="{0D108BD9-81ED-4DB2-BD59-A6C34878D82A}">
                    <a16:rowId xmlns:a16="http://schemas.microsoft.com/office/drawing/2014/main" val="547203598"/>
                  </a:ext>
                </a:extLst>
              </a:tr>
              <a:tr h="0">
                <a:tc>
                  <a:txBody>
                    <a:bodyPr/>
                    <a:lstStyle/>
                    <a:p>
                      <a:pPr marL="228600">
                        <a:lnSpc>
                          <a:spcPct val="120000"/>
                        </a:lnSpc>
                        <a:spcAft>
                          <a:spcPts val="0"/>
                        </a:spcAft>
                      </a:pPr>
                      <a:r>
                        <a:rPr lang="en-US" sz="2000" i="0" dirty="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A3</a:t>
                      </a:r>
                      <a:r>
                        <a:rPr lang="en-US"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above 40 y</a:t>
                      </a:r>
                      <a:endPar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CFF"/>
                    </a:solidFill>
                  </a:tcPr>
                </a:tc>
                <a:tc>
                  <a:txBody>
                    <a:bodyPr/>
                    <a:lstStyle/>
                    <a:p>
                      <a:pPr marL="228600">
                        <a:lnSpc>
                          <a:spcPct val="120000"/>
                        </a:lnSpc>
                        <a:spcAft>
                          <a:spcPts val="0"/>
                        </a:spcAft>
                      </a:pPr>
                      <a:r>
                        <a:rPr lang="en-US" sz="2000" b="1"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L3</a:t>
                      </a:r>
                      <a:r>
                        <a:rPr lang="en-US" sz="2000" b="1" i="0">
                          <a:solidFill>
                            <a:srgbClr val="000000"/>
                          </a:solidFill>
                          <a:effectLst/>
                          <a:latin typeface="Britannic Bold" panose="020B0903060703020204" pitchFamily="34" charset="77"/>
                          <a:ea typeface="Times New Roman" panose="02020603050405020304" pitchFamily="18" charset="0"/>
                          <a:cs typeface="Calibri" panose="020F0502020204030204" pitchFamily="34" charset="0"/>
                        </a:rPr>
                        <a:t> </a:t>
                      </a:r>
                      <a:r>
                        <a:rPr lang="en-US" sz="2000" b="1"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ileocolonic</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B3</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penetrating</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CFF"/>
                    </a:solidFill>
                  </a:tcPr>
                </a:tc>
                <a:extLst>
                  <a:ext uri="{0D108BD9-81ED-4DB2-BD59-A6C34878D82A}">
                    <a16:rowId xmlns:a16="http://schemas.microsoft.com/office/drawing/2014/main" val="3848555081"/>
                  </a:ext>
                </a:extLst>
              </a:tr>
              <a:tr h="0">
                <a:tc>
                  <a:txBody>
                    <a:bodyPr/>
                    <a:lstStyle/>
                    <a:p>
                      <a:pPr marL="228600">
                        <a:lnSpc>
                          <a:spcPct val="120000"/>
                        </a:lnSpc>
                        <a:spcAft>
                          <a:spcPts val="0"/>
                        </a:spcAft>
                      </a:pP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L4</a:t>
                      </a:r>
                      <a:r>
                        <a:rPr lang="en-US" sz="20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isolated upper disease</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tc>
                  <a:txBody>
                    <a:bodyPr/>
                    <a:lstStyle/>
                    <a:p>
                      <a:pPr marL="228600">
                        <a:lnSpc>
                          <a:spcPct val="120000"/>
                        </a:lnSpc>
                        <a:spcAft>
                          <a:spcPts val="0"/>
                        </a:spcAft>
                      </a:pPr>
                      <a:r>
                        <a:rPr lang="en-US" sz="2000" b="1" i="0">
                          <a:solidFill>
                            <a:srgbClr val="FF0000"/>
                          </a:solidFill>
                          <a:effectLst/>
                          <a:latin typeface="Britannic Bold" panose="020B0903060703020204" pitchFamily="34" charset="77"/>
                          <a:ea typeface="Times New Roman" panose="02020603050405020304" pitchFamily="18" charset="0"/>
                          <a:cs typeface="Calibri" panose="020F0502020204030204" pitchFamily="34" charset="0"/>
                        </a:rPr>
                        <a:t>P</a:t>
                      </a:r>
                      <a:r>
                        <a:rPr lang="en-US" sz="2000" b="1"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perianal disease</a:t>
                      </a:r>
                      <a:endParaRPr lang="en-US" sz="2400" i="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EFF"/>
                    </a:solidFill>
                  </a:tcPr>
                </a:tc>
                <a:extLst>
                  <a:ext uri="{0D108BD9-81ED-4DB2-BD59-A6C34878D82A}">
                    <a16:rowId xmlns:a16="http://schemas.microsoft.com/office/drawing/2014/main" val="825389730"/>
                  </a:ext>
                </a:extLst>
              </a:tr>
              <a:tr h="0">
                <a:tc gridSpan="3">
                  <a:txBody>
                    <a:bodyPr/>
                    <a:lstStyle/>
                    <a:p>
                      <a:pPr marL="228600">
                        <a:lnSpc>
                          <a:spcPct val="120000"/>
                        </a:lnSpc>
                        <a:spcAft>
                          <a:spcPts val="0"/>
                        </a:spcAft>
                      </a:pPr>
                      <a:r>
                        <a:rPr lang="en-US" sz="2400" i="0" dirty="0">
                          <a:solidFill>
                            <a:srgbClr val="000000"/>
                          </a:solidFill>
                          <a:effectLst/>
                          <a:latin typeface="Monotype Corsiva" panose="03010101010201010101" pitchFamily="66" charset="0"/>
                          <a:ea typeface="Times New Roman" panose="02020603050405020304" pitchFamily="18" charset="0"/>
                          <a:cs typeface="Calibri" panose="020F0502020204030204" pitchFamily="34" charset="0"/>
                        </a:rPr>
                        <a:t>indicate modifiers that are added to other classes  </a:t>
                      </a:r>
                      <a:r>
                        <a:rPr lang="en-US" sz="2400" i="0" dirty="0" err="1">
                          <a:solidFill>
                            <a:srgbClr val="000000"/>
                          </a:solidFill>
                          <a:effectLst/>
                          <a:latin typeface="Monotype Corsiva" panose="03010101010201010101" pitchFamily="66" charset="0"/>
                          <a:ea typeface="Times New Roman" panose="02020603050405020304" pitchFamily="18" charset="0"/>
                          <a:cs typeface="Calibri" panose="020F0502020204030204" pitchFamily="34" charset="0"/>
                        </a:rPr>
                        <a:t>e.g</a:t>
                      </a:r>
                      <a:r>
                        <a:rPr lang="en-US" sz="2400" i="0" dirty="0">
                          <a:solidFill>
                            <a:srgbClr val="000000"/>
                          </a:solidFill>
                          <a:effectLst/>
                          <a:latin typeface="Monotype Corsiva" panose="03010101010201010101" pitchFamily="66" charset="0"/>
                          <a:ea typeface="Times New Roman" panose="02020603050405020304" pitchFamily="18" charset="0"/>
                          <a:cs typeface="Calibri" panose="020F0502020204030204" pitchFamily="34" charset="0"/>
                        </a:rPr>
                        <a:t>: Location L2+L4 , Behavior B2 + P</a:t>
                      </a:r>
                      <a:endParaRPr lang="en-US" sz="2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C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3450758"/>
                  </a:ext>
                </a:extLst>
              </a:tr>
            </a:tbl>
          </a:graphicData>
        </a:graphic>
      </p:graphicFrame>
      <p:graphicFrame>
        <p:nvGraphicFramePr>
          <p:cNvPr id="12" name="Table 11">
            <a:extLst>
              <a:ext uri="{FF2B5EF4-FFF2-40B4-BE49-F238E27FC236}">
                <a16:creationId xmlns:a16="http://schemas.microsoft.com/office/drawing/2014/main" id="{A84A815F-5502-4948-BB6F-2C1D633025F9}"/>
              </a:ext>
            </a:extLst>
          </p:cNvPr>
          <p:cNvGraphicFramePr>
            <a:graphicFrameLocks noGrp="1"/>
          </p:cNvGraphicFramePr>
          <p:nvPr>
            <p:extLst>
              <p:ext uri="{D42A27DB-BD31-4B8C-83A1-F6EECF244321}">
                <p14:modId xmlns:p14="http://schemas.microsoft.com/office/powerpoint/2010/main" val="386908213"/>
              </p:ext>
            </p:extLst>
          </p:nvPr>
        </p:nvGraphicFramePr>
        <p:xfrm>
          <a:off x="3625883" y="4477805"/>
          <a:ext cx="6778506" cy="1780032"/>
        </p:xfrm>
        <a:graphic>
          <a:graphicData uri="http://schemas.openxmlformats.org/drawingml/2006/table">
            <a:tbl>
              <a:tblPr firstRow="1" firstCol="1" bandRow="1"/>
              <a:tblGrid>
                <a:gridCol w="2331485">
                  <a:extLst>
                    <a:ext uri="{9D8B030D-6E8A-4147-A177-3AD203B41FA5}">
                      <a16:colId xmlns:a16="http://schemas.microsoft.com/office/drawing/2014/main" val="2714299189"/>
                    </a:ext>
                  </a:extLst>
                </a:gridCol>
                <a:gridCol w="4447021">
                  <a:extLst>
                    <a:ext uri="{9D8B030D-6E8A-4147-A177-3AD203B41FA5}">
                      <a16:colId xmlns:a16="http://schemas.microsoft.com/office/drawing/2014/main" val="4143372513"/>
                    </a:ext>
                  </a:extLst>
                </a:gridCol>
              </a:tblGrid>
              <a:tr h="158750">
                <a:tc gridSpan="2">
                  <a:txBody>
                    <a:bodyPr/>
                    <a:lstStyle/>
                    <a:p>
                      <a:pPr marL="457200">
                        <a:lnSpc>
                          <a:spcPct val="120000"/>
                        </a:lnSpc>
                        <a:spcAft>
                          <a:spcPts val="0"/>
                        </a:spcAft>
                      </a:pPr>
                      <a:r>
                        <a:rPr lang="en-US" sz="2000" b="1" i="0">
                          <a:solidFill>
                            <a:srgbClr val="FFFFFF"/>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Predictors of poor prognosis in Crohns disease</a:t>
                      </a:r>
                      <a:endParaRPr lang="en-US" sz="28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0000"/>
                    </a:solidFill>
                  </a:tcPr>
                </a:tc>
                <a:tc hMerge="1">
                  <a:txBody>
                    <a:bodyPr/>
                    <a:lstStyle/>
                    <a:p>
                      <a:endParaRPr lang="en-US"/>
                    </a:p>
                  </a:txBody>
                  <a:tcPr/>
                </a:tc>
                <a:extLst>
                  <a:ext uri="{0D108BD9-81ED-4DB2-BD59-A6C34878D82A}">
                    <a16:rowId xmlns:a16="http://schemas.microsoft.com/office/drawing/2014/main" val="3512663675"/>
                  </a:ext>
                </a:extLst>
              </a:tr>
              <a:tr h="512445">
                <a:tc>
                  <a:txBody>
                    <a:bodyPr/>
                    <a:lstStyle/>
                    <a:p>
                      <a:pPr marL="342900" lvl="0" indent="-342900" rtl="0">
                        <a:lnSpc>
                          <a:spcPct val="120000"/>
                        </a:lnSpc>
                        <a:spcAft>
                          <a:spcPts val="0"/>
                        </a:spcAft>
                        <a:buFont typeface="+mj-lt"/>
                        <a:buAutoNum type="arabicPeriod"/>
                      </a:pPr>
                      <a:r>
                        <a:rPr lang="en-US" sz="2000" b="1" i="0" u="heavy" dirty="0">
                          <a:solidFill>
                            <a:srgbClr val="FFFF00"/>
                          </a:solidFill>
                          <a:effectLst/>
                          <a:highlight>
                            <a:srgbClr val="FF0000"/>
                          </a:highlight>
                          <a:latin typeface="Elephant"/>
                          <a:ea typeface="Times New Roman" panose="02020603050405020304" pitchFamily="18" charset="0"/>
                          <a:cs typeface="Calibri" panose="020F0502020204030204" pitchFamily="34" charset="0"/>
                        </a:rPr>
                        <a:t>A1</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mj-lt"/>
                        <a:buAutoNum type="arabicPeriod"/>
                      </a:pPr>
                      <a:r>
                        <a:rPr lang="en-US" sz="2000" b="1" i="0" u="heavy" dirty="0">
                          <a:solidFill>
                            <a:srgbClr val="FFFF00"/>
                          </a:solidFill>
                          <a:effectLst/>
                          <a:highlight>
                            <a:srgbClr val="FF0000"/>
                          </a:highlight>
                          <a:latin typeface="Elephant"/>
                          <a:ea typeface="Times New Roman" panose="02020603050405020304" pitchFamily="18" charset="0"/>
                          <a:cs typeface="Calibri" panose="020F0502020204030204" pitchFamily="34" charset="0"/>
                        </a:rPr>
                        <a:t>L3</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mj-lt"/>
                        <a:buAutoNum type="arabicPeriod"/>
                      </a:pPr>
                      <a:r>
                        <a:rPr lang="en-US" sz="2000" b="1" i="0" u="heavy" dirty="0">
                          <a:solidFill>
                            <a:srgbClr val="FFFF00"/>
                          </a:solidFill>
                          <a:effectLst/>
                          <a:highlight>
                            <a:srgbClr val="FF0000"/>
                          </a:highlight>
                          <a:latin typeface="Elephant"/>
                          <a:ea typeface="Times New Roman" panose="02020603050405020304" pitchFamily="18" charset="0"/>
                          <a:cs typeface="Calibri" panose="020F0502020204030204" pitchFamily="34" charset="0"/>
                        </a:rPr>
                        <a:t>B2 &amp; 3</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mj-lt"/>
                        <a:buAutoNum type="arabicPeriod"/>
                      </a:pPr>
                      <a:r>
                        <a:rPr lang="en-US" sz="2000" b="1" i="0" u="heavy" dirty="0">
                          <a:solidFill>
                            <a:srgbClr val="FFFF00"/>
                          </a:solidFill>
                          <a:effectLst/>
                          <a:highlight>
                            <a:srgbClr val="FF0000"/>
                          </a:highlight>
                          <a:latin typeface="Elephant"/>
                          <a:ea typeface="Times New Roman" panose="02020603050405020304" pitchFamily="18" charset="0"/>
                          <a:cs typeface="Calibri" panose="020F0502020204030204" pitchFamily="34" charset="0"/>
                        </a:rPr>
                        <a:t>P</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0000"/>
                    </a:solidFill>
                  </a:tcPr>
                </a:tc>
                <a:tc>
                  <a:txBody>
                    <a:bodyPr/>
                    <a:lstStyle/>
                    <a:p>
                      <a:pPr marL="342900" lvl="0" indent="-342900" rtl="0">
                        <a:lnSpc>
                          <a:spcPct val="120000"/>
                        </a:lnSpc>
                        <a:spcAft>
                          <a:spcPts val="0"/>
                        </a:spcAft>
                        <a:buFont typeface="+mj-lt"/>
                        <a:buAutoNum type="arabicPeriod"/>
                      </a:pPr>
                      <a:r>
                        <a:rPr lang="en-US" sz="2000" b="1" i="0" dirty="0">
                          <a:solidFill>
                            <a:srgbClr val="FFFFFF"/>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Deep ulcerations</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mj-lt"/>
                        <a:buAutoNum type="arabicPeriod"/>
                      </a:pPr>
                      <a:r>
                        <a:rPr lang="en-US" sz="2000" b="1" i="0" dirty="0">
                          <a:solidFill>
                            <a:srgbClr val="FFFFFF"/>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Requiring Steroid for the first attack </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20000"/>
                        </a:lnSpc>
                        <a:spcAft>
                          <a:spcPts val="0"/>
                        </a:spcAft>
                        <a:buFont typeface="+mj-lt"/>
                        <a:buAutoNum type="arabicPeriod"/>
                      </a:pPr>
                      <a:r>
                        <a:rPr lang="en-US" sz="2000" b="1" i="0" dirty="0">
                          <a:solidFill>
                            <a:srgbClr val="FFFFFF"/>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+ve ASCA</a:t>
                      </a:r>
                      <a:endParaRPr lang="en-US" sz="28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0000"/>
                    </a:solidFill>
                  </a:tcPr>
                </a:tc>
                <a:extLst>
                  <a:ext uri="{0D108BD9-81ED-4DB2-BD59-A6C34878D82A}">
                    <a16:rowId xmlns:a16="http://schemas.microsoft.com/office/drawing/2014/main" val="61448035"/>
                  </a:ext>
                </a:extLst>
              </a:tr>
            </a:tbl>
          </a:graphicData>
        </a:graphic>
      </p:graphicFrame>
      <p:sp>
        <p:nvSpPr>
          <p:cNvPr id="13" name="AutoShape 7">
            <a:extLst>
              <a:ext uri="{FF2B5EF4-FFF2-40B4-BE49-F238E27FC236}">
                <a16:creationId xmlns:a16="http://schemas.microsoft.com/office/drawing/2014/main" id="{A33F7D2E-E3B5-0741-94B1-D2348C05C2C7}"/>
              </a:ext>
            </a:extLst>
          </p:cNvPr>
          <p:cNvSpPr>
            <a:spLocks noChangeArrowheads="1"/>
          </p:cNvSpPr>
          <p:nvPr/>
        </p:nvSpPr>
        <p:spPr bwMode="auto">
          <a:xfrm>
            <a:off x="5710238" y="3632200"/>
            <a:ext cx="106362" cy="90488"/>
          </a:xfrm>
          <a:prstGeom prst="star5">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8">
            <a:extLst>
              <a:ext uri="{FF2B5EF4-FFF2-40B4-BE49-F238E27FC236}">
                <a16:creationId xmlns:a16="http://schemas.microsoft.com/office/drawing/2014/main" id="{351ED277-1B9A-F340-9E47-5952C34E9BFB}"/>
              </a:ext>
            </a:extLst>
          </p:cNvPr>
          <p:cNvSpPr>
            <a:spLocks noChangeArrowheads="1"/>
          </p:cNvSpPr>
          <p:nvPr/>
        </p:nvSpPr>
        <p:spPr bwMode="auto">
          <a:xfrm>
            <a:off x="5937250" y="3632200"/>
            <a:ext cx="106363" cy="90488"/>
          </a:xfrm>
          <a:prstGeom prst="star5">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AutoShape 6">
            <a:extLst>
              <a:ext uri="{FF2B5EF4-FFF2-40B4-BE49-F238E27FC236}">
                <a16:creationId xmlns:a16="http://schemas.microsoft.com/office/drawing/2014/main" id="{B849E5D1-46D3-794A-96F5-F85C270F30CD}"/>
              </a:ext>
            </a:extLst>
          </p:cNvPr>
          <p:cNvSpPr>
            <a:spLocks noChangeArrowheads="1"/>
          </p:cNvSpPr>
          <p:nvPr/>
        </p:nvSpPr>
        <p:spPr bwMode="auto">
          <a:xfrm>
            <a:off x="4425950" y="3670300"/>
            <a:ext cx="106363" cy="90488"/>
          </a:xfrm>
          <a:prstGeom prst="star5">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9">
            <a:extLst>
              <a:ext uri="{FF2B5EF4-FFF2-40B4-BE49-F238E27FC236}">
                <a16:creationId xmlns:a16="http://schemas.microsoft.com/office/drawing/2014/main" id="{B3A75C79-B57E-7345-A4CD-748E8A7F60FF}"/>
              </a:ext>
            </a:extLst>
          </p:cNvPr>
          <p:cNvSpPr>
            <a:spLocks noChangeArrowheads="1"/>
          </p:cNvSpPr>
          <p:nvPr/>
        </p:nvSpPr>
        <p:spPr bwMode="auto">
          <a:xfrm>
            <a:off x="1076085" y="230615"/>
            <a:ext cx="7042304" cy="90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69F7"/>
                </a:solidFill>
                <a:effectLst/>
                <a:latin typeface="Cambria" panose="02040503050406030204" pitchFamily="18" charset="0"/>
                <a:ea typeface="Times New Roman" panose="02020603050405020304" pitchFamily="18" charset="0"/>
                <a:cs typeface="Times New Roman" panose="02020603050405020304" pitchFamily="18" charset="0"/>
              </a:rPr>
              <a:t>The Montreal classification of Crohn’s Disease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0">
            <a:extLst>
              <a:ext uri="{FF2B5EF4-FFF2-40B4-BE49-F238E27FC236}">
                <a16:creationId xmlns:a16="http://schemas.microsoft.com/office/drawing/2014/main" id="{59E55E6E-E454-A64E-B492-BACA8809C7A2}"/>
              </a:ext>
            </a:extLst>
          </p:cNvPr>
          <p:cNvSpPr>
            <a:spLocks noChangeArrowheads="1"/>
          </p:cNvSpPr>
          <p:nvPr/>
        </p:nvSpPr>
        <p:spPr bwMode="auto">
          <a:xfrm>
            <a:off x="4403725" y="4090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8393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normAutofit fontScale="92500" lnSpcReduction="1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Patient was labeled as Ulcerative colitis in another hospital recently. She came to you for a second opinion as her brother was recently diagnosed with Crohn’s disease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What is </a:t>
            </a:r>
            <a:r>
              <a:rPr lang="en-CA" b="1" u="sng" dirty="0">
                <a:latin typeface="Calibri" panose="020F0502020204030204" pitchFamily="34" charset="0"/>
                <a:ea typeface="Calibri" panose="020F0502020204030204" pitchFamily="34" charset="0"/>
                <a:cs typeface="Arial" panose="020B0604020202020204" pitchFamily="34" charset="0"/>
              </a:rPr>
              <a:t>true</a:t>
            </a:r>
            <a:r>
              <a:rPr lang="en-CA" dirty="0">
                <a:latin typeface="Calibri" panose="020F0502020204030204" pitchFamily="34" charset="0"/>
                <a:ea typeface="Calibri" panose="020F0502020204030204" pitchFamily="34" charset="0"/>
                <a:cs typeface="Arial" panose="020B0604020202020204" pitchFamily="34" charset="0"/>
              </a:rPr>
              <a:t> in regard to the difference between </a:t>
            </a:r>
            <a:r>
              <a:rPr lang="en-CA" dirty="0" err="1">
                <a:latin typeface="Calibri" panose="020F0502020204030204" pitchFamily="34" charset="0"/>
                <a:ea typeface="Calibri" panose="020F0502020204030204" pitchFamily="34" charset="0"/>
                <a:cs typeface="Arial" panose="020B0604020202020204" pitchFamily="34" charset="0"/>
              </a:rPr>
              <a:t>Crohns</a:t>
            </a:r>
            <a:r>
              <a:rPr lang="en-CA" dirty="0">
                <a:latin typeface="Calibri" panose="020F0502020204030204" pitchFamily="34" charset="0"/>
                <a:ea typeface="Calibri" panose="020F0502020204030204" pitchFamily="34" charset="0"/>
                <a:cs typeface="Arial" panose="020B0604020202020204" pitchFamily="34" charset="0"/>
              </a:rPr>
              <a:t> and Ulcerative colitis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p-ANCA is more common with Crohn’s disease while ASCA is more with U.C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The rectum is involved in more than 99% of the patients with Crohn’s disease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Presence of perianal abscess favors the diagnosis of Ulcerative colitis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In up to 15 %, the differentiation of U.C and Crohn’s can not be made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Presence of  inflammation of the whole colon with minor/moderate inflammation in the terminal ileum is pathognomonic for Crohn’s disease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EE91178E-6D38-E545-B082-12B97E3C8568}"/>
              </a:ext>
            </a:extLst>
          </p:cNvPr>
          <p:cNvPicPr>
            <a:picLocks noChangeAspect="1"/>
          </p:cNvPicPr>
          <p:nvPr/>
        </p:nvPicPr>
        <p:blipFill>
          <a:blip r:embed="rId2"/>
          <a:stretch>
            <a:fillRect/>
          </a:stretch>
        </p:blipFill>
        <p:spPr>
          <a:xfrm>
            <a:off x="718170" y="4860992"/>
            <a:ext cx="509382" cy="498162"/>
          </a:xfrm>
          <a:prstGeom prst="rect">
            <a:avLst/>
          </a:prstGeom>
        </p:spPr>
      </p:pic>
    </p:spTree>
    <p:extLst>
      <p:ext uri="{BB962C8B-B14F-4D97-AF65-F5344CB8AC3E}">
        <p14:creationId xmlns:p14="http://schemas.microsoft.com/office/powerpoint/2010/main" val="377350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5E42-8704-A84A-B8AB-9560E408F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90A264-8DE0-8244-B142-D8510FD259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5DAD5C-B825-214A-93B8-A2AD970CA723}"/>
              </a:ext>
            </a:extLst>
          </p:cNvPr>
          <p:cNvPicPr/>
          <p:nvPr/>
        </p:nvPicPr>
        <p:blipFill>
          <a:blip r:embed="rId2" cstate="print"/>
          <a:srcRect/>
          <a:stretch>
            <a:fillRect/>
          </a:stretch>
        </p:blipFill>
        <p:spPr bwMode="auto">
          <a:xfrm>
            <a:off x="0" y="111210"/>
            <a:ext cx="12199861" cy="6610865"/>
          </a:xfrm>
          <a:prstGeom prst="rect">
            <a:avLst/>
          </a:prstGeom>
          <a:noFill/>
          <a:ln w="9525">
            <a:noFill/>
            <a:miter lim="800000"/>
            <a:headEnd/>
            <a:tailEnd/>
          </a:ln>
        </p:spPr>
      </p:pic>
    </p:spTree>
    <p:extLst>
      <p:ext uri="{BB962C8B-B14F-4D97-AF65-F5344CB8AC3E}">
        <p14:creationId xmlns:p14="http://schemas.microsoft.com/office/powerpoint/2010/main" val="131362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normAutofit fontScale="92500" lnSpcReduction="1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A patient with known Crohn’s disease has been maintained on 5-ASA. The patient is losing weight and has diarrhea. CT abdomen shows evidence of active </a:t>
            </a:r>
            <a:r>
              <a:rPr lang="en-CA" dirty="0" err="1">
                <a:latin typeface="Calibri" panose="020F0502020204030204" pitchFamily="34" charset="0"/>
                <a:ea typeface="Calibri" panose="020F0502020204030204" pitchFamily="34" charset="0"/>
                <a:cs typeface="Arial" panose="020B0604020202020204" pitchFamily="34" charset="0"/>
              </a:rPr>
              <a:t>ileal</a:t>
            </a:r>
            <a:r>
              <a:rPr lang="en-CA" dirty="0">
                <a:latin typeface="Calibri" panose="020F0502020204030204" pitchFamily="34" charset="0"/>
                <a:ea typeface="Calibri" panose="020F0502020204030204" pitchFamily="34" charset="0"/>
                <a:cs typeface="Arial" panose="020B0604020202020204" pitchFamily="34" charset="0"/>
              </a:rPr>
              <a:t> disease with </a:t>
            </a:r>
            <a:r>
              <a:rPr lang="en-CA" dirty="0" err="1">
                <a:latin typeface="Calibri" panose="020F0502020204030204" pitchFamily="34" charset="0"/>
                <a:ea typeface="Calibri" panose="020F0502020204030204" pitchFamily="34" charset="0"/>
                <a:cs typeface="Arial" panose="020B0604020202020204" pitchFamily="34" charset="0"/>
              </a:rPr>
              <a:t>entero</a:t>
            </a:r>
            <a:r>
              <a:rPr lang="en-CA" dirty="0">
                <a:latin typeface="Calibri" panose="020F0502020204030204" pitchFamily="34" charset="0"/>
                <a:ea typeface="Calibri" panose="020F0502020204030204" pitchFamily="34" charset="0"/>
                <a:cs typeface="Arial" panose="020B0604020202020204" pitchFamily="34" charset="0"/>
              </a:rPr>
              <a:t>-enteric fistula. The patient will be started on Infliximab.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CA" dirty="0">
                <a:latin typeface="Calibri" panose="020F0502020204030204" pitchFamily="34" charset="0"/>
                <a:ea typeface="Calibri" panose="020F0502020204030204" pitchFamily="34" charset="0"/>
                <a:cs typeface="Arial" panose="020B0604020202020204" pitchFamily="34" charset="0"/>
              </a:rPr>
              <a:t>Which is </a:t>
            </a:r>
            <a:r>
              <a:rPr lang="en-CA" b="1" u="sng" dirty="0">
                <a:latin typeface="Calibri" panose="020F0502020204030204" pitchFamily="34" charset="0"/>
                <a:ea typeface="Calibri" panose="020F0502020204030204" pitchFamily="34" charset="0"/>
                <a:cs typeface="Arial" panose="020B0604020202020204" pitchFamily="34" charset="0"/>
              </a:rPr>
              <a:t>true</a:t>
            </a: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Anti-TNF should always be restricted for evidence of fistulising disease.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Azathioprine has a benefit when combined with Infliximab in term of response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Infliximab should never be used in patient’s with isolated Anti-Core for HBV</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All Anti-TNFs are received as Intravenous injections.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err="1">
                <a:latin typeface="Calibri" panose="020F0502020204030204" pitchFamily="34" charset="0"/>
                <a:ea typeface="Calibri" panose="020F0502020204030204" pitchFamily="34" charset="0"/>
                <a:cs typeface="Arial" panose="020B0604020202020204" pitchFamily="34" charset="0"/>
              </a:rPr>
              <a:t>Entero</a:t>
            </a:r>
            <a:r>
              <a:rPr lang="en-CA" dirty="0">
                <a:latin typeface="Calibri" panose="020F0502020204030204" pitchFamily="34" charset="0"/>
                <a:ea typeface="Calibri" panose="020F0502020204030204" pitchFamily="34" charset="0"/>
                <a:cs typeface="Arial" panose="020B0604020202020204" pitchFamily="34" charset="0"/>
              </a:rPr>
              <a:t>-vaginal and </a:t>
            </a:r>
            <a:r>
              <a:rPr lang="en-CA" dirty="0" err="1">
                <a:latin typeface="Calibri" panose="020F0502020204030204" pitchFamily="34" charset="0"/>
                <a:ea typeface="Calibri" panose="020F0502020204030204" pitchFamily="34" charset="0"/>
                <a:cs typeface="Arial" panose="020B0604020202020204" pitchFamily="34" charset="0"/>
              </a:rPr>
              <a:t>entero</a:t>
            </a:r>
            <a:r>
              <a:rPr lang="en-CA" dirty="0">
                <a:latin typeface="Calibri" panose="020F0502020204030204" pitchFamily="34" charset="0"/>
                <a:ea typeface="Calibri" panose="020F0502020204030204" pitchFamily="34" charset="0"/>
                <a:cs typeface="Arial" panose="020B0604020202020204" pitchFamily="34" charset="0"/>
              </a:rPr>
              <a:t>-vesical fistulas have an excellent response to Anti-TNF compared with </a:t>
            </a:r>
            <a:r>
              <a:rPr lang="en-CA" i="1" u="sng" dirty="0">
                <a:latin typeface="Calibri" panose="020F0502020204030204" pitchFamily="34" charset="0"/>
                <a:ea typeface="Calibri" panose="020F0502020204030204" pitchFamily="34" charset="0"/>
                <a:cs typeface="Arial" panose="020B0604020202020204" pitchFamily="34" charset="0"/>
              </a:rPr>
              <a:t>perianal fistulas</a:t>
            </a:r>
            <a:endParaRPr lang="en-US" sz="2400" i="1" u="sng"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B2B43FB9-CE89-7349-B9B0-E9508F4FEA02}"/>
              </a:ext>
            </a:extLst>
          </p:cNvPr>
          <p:cNvPicPr>
            <a:picLocks noChangeAspect="1"/>
          </p:cNvPicPr>
          <p:nvPr/>
        </p:nvPicPr>
        <p:blipFill>
          <a:blip r:embed="rId3"/>
          <a:stretch>
            <a:fillRect/>
          </a:stretch>
        </p:blipFill>
        <p:spPr>
          <a:xfrm>
            <a:off x="733821" y="4109430"/>
            <a:ext cx="509382" cy="498162"/>
          </a:xfrm>
          <a:prstGeom prst="rect">
            <a:avLst/>
          </a:prstGeom>
        </p:spPr>
      </p:pic>
    </p:spTree>
    <p:extLst>
      <p:ext uri="{BB962C8B-B14F-4D97-AF65-F5344CB8AC3E}">
        <p14:creationId xmlns:p14="http://schemas.microsoft.com/office/powerpoint/2010/main" val="392880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0F1570-C51E-644C-B515-7CA70E7A4CAB}"/>
              </a:ext>
            </a:extLst>
          </p:cNvPr>
          <p:cNvGraphicFramePr>
            <a:graphicFrameLocks noGrp="1"/>
          </p:cNvGraphicFramePr>
          <p:nvPr>
            <p:extLst>
              <p:ext uri="{D42A27DB-BD31-4B8C-83A1-F6EECF244321}">
                <p14:modId xmlns:p14="http://schemas.microsoft.com/office/powerpoint/2010/main" val="3162024382"/>
              </p:ext>
            </p:extLst>
          </p:nvPr>
        </p:nvGraphicFramePr>
        <p:xfrm>
          <a:off x="123565" y="98855"/>
          <a:ext cx="11516500" cy="6669024"/>
        </p:xfrm>
        <a:graphic>
          <a:graphicData uri="http://schemas.openxmlformats.org/drawingml/2006/table">
            <a:tbl>
              <a:tblPr firstRow="1" firstCol="1" bandRow="1"/>
              <a:tblGrid>
                <a:gridCol w="2273646">
                  <a:extLst>
                    <a:ext uri="{9D8B030D-6E8A-4147-A177-3AD203B41FA5}">
                      <a16:colId xmlns:a16="http://schemas.microsoft.com/office/drawing/2014/main" val="2041453545"/>
                    </a:ext>
                  </a:extLst>
                </a:gridCol>
                <a:gridCol w="2324439">
                  <a:extLst>
                    <a:ext uri="{9D8B030D-6E8A-4147-A177-3AD203B41FA5}">
                      <a16:colId xmlns:a16="http://schemas.microsoft.com/office/drawing/2014/main" val="2117616152"/>
                    </a:ext>
                  </a:extLst>
                </a:gridCol>
                <a:gridCol w="2660928">
                  <a:extLst>
                    <a:ext uri="{9D8B030D-6E8A-4147-A177-3AD203B41FA5}">
                      <a16:colId xmlns:a16="http://schemas.microsoft.com/office/drawing/2014/main" val="2466024489"/>
                    </a:ext>
                  </a:extLst>
                </a:gridCol>
                <a:gridCol w="2022306">
                  <a:extLst>
                    <a:ext uri="{9D8B030D-6E8A-4147-A177-3AD203B41FA5}">
                      <a16:colId xmlns:a16="http://schemas.microsoft.com/office/drawing/2014/main" val="2805773278"/>
                    </a:ext>
                  </a:extLst>
                </a:gridCol>
                <a:gridCol w="2235181">
                  <a:extLst>
                    <a:ext uri="{9D8B030D-6E8A-4147-A177-3AD203B41FA5}">
                      <a16:colId xmlns:a16="http://schemas.microsoft.com/office/drawing/2014/main" val="1608058008"/>
                    </a:ext>
                  </a:extLst>
                </a:gridCol>
              </a:tblGrid>
              <a:tr h="300045">
                <a:tc>
                  <a:txBody>
                    <a:bodyPr/>
                    <a:lstStyle/>
                    <a:p>
                      <a:pPr marL="457200">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449E"/>
                    </a:solidFill>
                  </a:tcPr>
                </a:tc>
                <a:tc>
                  <a:txBody>
                    <a:bodyPr/>
                    <a:lstStyle/>
                    <a:p>
                      <a:pPr marL="457200" algn="ctr">
                        <a:lnSpc>
                          <a:spcPct val="120000"/>
                        </a:lnSpc>
                        <a:spcAft>
                          <a:spcPts val="0"/>
                        </a:spcAft>
                      </a:pPr>
                      <a:r>
                        <a:rPr lang="en-US" sz="2000" b="1" i="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Infliximab</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449E"/>
                    </a:solidFill>
                  </a:tcPr>
                </a:tc>
                <a:tc>
                  <a:txBody>
                    <a:bodyPr/>
                    <a:lstStyle/>
                    <a:p>
                      <a:pPr marL="457200" algn="ctr">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Adalimumab</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449E"/>
                    </a:solidFill>
                  </a:tcPr>
                </a:tc>
                <a:tc>
                  <a:txBody>
                    <a:bodyPr/>
                    <a:lstStyle/>
                    <a:p>
                      <a:pPr marL="457200" algn="ctr">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Certolizumab pegol</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449E"/>
                    </a:solidFill>
                  </a:tcPr>
                </a:tc>
                <a:tc>
                  <a:txBody>
                    <a:bodyPr/>
                    <a:lstStyle/>
                    <a:p>
                      <a:pPr marL="457200" algn="ctr">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Golimumab</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449E"/>
                    </a:solidFill>
                  </a:tcPr>
                </a:tc>
                <a:extLst>
                  <a:ext uri="{0D108BD9-81ED-4DB2-BD59-A6C34878D82A}">
                    <a16:rowId xmlns:a16="http://schemas.microsoft.com/office/drawing/2014/main" val="3499552278"/>
                  </a:ext>
                </a:extLst>
              </a:tr>
              <a:tr h="455255">
                <a:tc>
                  <a:txBody>
                    <a:bodyPr/>
                    <a:lstStyle/>
                    <a:p>
                      <a:pPr marL="457200" algn="l">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Induction</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00449E"/>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5mg/ kg @ IV</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0,2,6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160mg D1</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80mg D15 s/c</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400mg @</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0,2,4 weeks s/c</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200 mg  s/c @ week 0</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 100 mg @Week 2</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extLst>
                  <a:ext uri="{0D108BD9-81ED-4DB2-BD59-A6C34878D82A}">
                    <a16:rowId xmlns:a16="http://schemas.microsoft.com/office/drawing/2014/main" val="2899219842"/>
                  </a:ext>
                </a:extLst>
              </a:tr>
              <a:tr h="332683">
                <a:tc>
                  <a:txBody>
                    <a:bodyPr/>
                    <a:lstStyle/>
                    <a:p>
                      <a:pPr marL="457200" algn="l">
                        <a:lnSpc>
                          <a:spcPct val="120000"/>
                        </a:lnSpc>
                        <a:spcAft>
                          <a:spcPts val="0"/>
                        </a:spcAft>
                      </a:pPr>
                      <a:r>
                        <a:rPr lang="en-US" sz="2000" b="1" i="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Maintenance</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00449E"/>
                    </a:solidFill>
                  </a:tcPr>
                </a:tc>
                <a:tc>
                  <a:txBody>
                    <a:bodyPr/>
                    <a:lstStyle/>
                    <a:p>
                      <a:pPr marL="457200" algn="ctr">
                        <a:lnSpc>
                          <a:spcPct val="120000"/>
                        </a:lnSpc>
                        <a:spcAft>
                          <a:spcPts val="0"/>
                        </a:spcAf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5mg/kg every 8 weeks</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40 mg every 2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400mg every 4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100mg every 4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4083002493"/>
                  </a:ext>
                </a:extLst>
              </a:tr>
              <a:tr h="332683">
                <a:tc>
                  <a:txBody>
                    <a:bodyPr/>
                    <a:lstStyle/>
                    <a:p>
                      <a:pPr marL="457200" algn="l">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Intensification</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00449E"/>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Up to 10m/kg g every </a:t>
                      </a:r>
                      <a:r>
                        <a:rPr lang="en-US" sz="2000" b="1" i="1" u="sng">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6</a:t>
                      </a:r>
                      <a:r>
                        <a:rPr lang="en-US" sz="2000" i="1">
                          <a:effectLst/>
                          <a:latin typeface="Calibri" panose="020F0502020204030204" pitchFamily="34" charset="0"/>
                          <a:ea typeface="Times New Roman" panose="02020603050405020304" pitchFamily="18" charset="0"/>
                          <a:cs typeface="Calibri" panose="020F0502020204030204" pitchFamily="34" charset="0"/>
                        </a:rPr>
                        <a:t>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80mg every 2 weeks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Or 40 mg every week</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D8D8D8"/>
                    </a:solidFill>
                  </a:tcPr>
                </a:tc>
                <a:tc>
                  <a:txBody>
                    <a:bodyPr/>
                    <a:lstStyle/>
                    <a:p>
                      <a:pPr marL="457200" algn="ctr">
                        <a:lnSpc>
                          <a:spcPct val="120000"/>
                        </a:lnSpc>
                        <a:spcAft>
                          <a:spcPts val="0"/>
                        </a:spcAft>
                      </a:pPr>
                      <a:r>
                        <a:rPr lang="en-US" sz="4000" i="1">
                          <a:effectLst/>
                          <a:latin typeface="MV Boli"/>
                          <a:ea typeface="Times New Roman" panose="02020603050405020304" pitchFamily="18" charset="0"/>
                          <a:cs typeface="Arial" panose="020B0604020202020204" pitchFamily="34" charset="0"/>
                        </a:rPr>
                        <a:t>?</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D8D8D8"/>
                    </a:solidFill>
                  </a:tcPr>
                </a:tc>
                <a:tc>
                  <a:txBody>
                    <a:bodyPr/>
                    <a:lstStyle/>
                    <a:p>
                      <a:pPr marL="457200" algn="ctr">
                        <a:lnSpc>
                          <a:spcPct val="120000"/>
                        </a:lnSpc>
                        <a:spcAft>
                          <a:spcPts val="0"/>
                        </a:spcAft>
                      </a:pPr>
                      <a:r>
                        <a:rPr lang="en-US" sz="4000" i="1">
                          <a:effectLst/>
                          <a:latin typeface="MV Boli"/>
                          <a:ea typeface="Times New Roman" panose="02020603050405020304" pitchFamily="18" charset="0"/>
                          <a:cs typeface="Arial" panose="020B0604020202020204" pitchFamily="34" charset="0"/>
                        </a:rPr>
                        <a:t>?</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solidFill>
                      <a:srgbClr val="D8D8D8"/>
                    </a:solidFill>
                  </a:tcPr>
                </a:tc>
                <a:extLst>
                  <a:ext uri="{0D108BD9-81ED-4DB2-BD59-A6C34878D82A}">
                    <a16:rowId xmlns:a16="http://schemas.microsoft.com/office/drawing/2014/main" val="3417929908"/>
                  </a:ext>
                </a:extLst>
              </a:tr>
              <a:tr h="878640">
                <a:tc>
                  <a:txBody>
                    <a:bodyPr/>
                    <a:lstStyle/>
                    <a:p>
                      <a:pPr marL="457200" algn="l">
                        <a:lnSpc>
                          <a:spcPct val="120000"/>
                        </a:lnSpc>
                        <a:spcAft>
                          <a:spcPts val="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Antibodies</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solidFill>
                      <a:srgbClr val="00449E"/>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ATI</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Human Antihuman Antibodies</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p>
                      <a:pPr marL="457200" algn="ctr">
                        <a:lnSpc>
                          <a:spcPct val="120000"/>
                        </a:lnSpc>
                        <a:spcAft>
                          <a:spcPts val="0"/>
                        </a:spcAf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(HAHAs) </a:t>
                      </a:r>
                      <a:r>
                        <a:rPr lang="en-US" sz="1600" b="1" i="1" dirty="0">
                          <a:solidFill>
                            <a:srgbClr val="FF0000"/>
                          </a:solidFill>
                          <a:effectLst/>
                          <a:latin typeface="Bradley Hand ITC" pitchFamily="2" charset="77"/>
                          <a:ea typeface="Times New Roman" panose="02020603050405020304" pitchFamily="18" charset="0"/>
                          <a:cs typeface="Calibri" panose="020F0502020204030204" pitchFamily="34" charset="0"/>
                        </a:rPr>
                        <a:t>immeasurable commercially</a:t>
                      </a:r>
                      <a:r>
                        <a:rPr lang="en-US" sz="16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4000" i="1" dirty="0">
                          <a:effectLst/>
                          <a:latin typeface="MV Boli"/>
                          <a:ea typeface="Times New Roman" panose="02020603050405020304" pitchFamily="18" charset="0"/>
                          <a:cs typeface="Arial" panose="020B0604020202020204" pitchFamily="34" charset="0"/>
                        </a:rPr>
                        <a:t> </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457200" algn="ctr">
                        <a:lnSpc>
                          <a:spcPct val="120000"/>
                        </a:lnSpc>
                        <a:spcAft>
                          <a:spcPts val="0"/>
                        </a:spcAft>
                      </a:pPr>
                      <a:r>
                        <a:rPr lang="en-US" sz="2400" b="1" i="1" dirty="0">
                          <a:solidFill>
                            <a:srgbClr val="C00000"/>
                          </a:solidFill>
                          <a:effectLst/>
                          <a:highlight>
                            <a:srgbClr val="FFFF00"/>
                          </a:highlight>
                          <a:latin typeface="Lucida Handwriting" panose="03010101010101010101" pitchFamily="66" charset="77"/>
                          <a:ea typeface="Times New Roman" panose="02020603050405020304" pitchFamily="18" charset="0"/>
                          <a:cs typeface="MV Boli"/>
                        </a:rPr>
                        <a:t>Ulcerative colitis ONLY</a:t>
                      </a:r>
                      <a:endParaRPr lang="en-US" sz="16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092351886"/>
                  </a:ext>
                </a:extLst>
              </a:tr>
              <a:tr h="332683">
                <a:tc>
                  <a:txBody>
                    <a:bodyPr/>
                    <a:lstStyle/>
                    <a:p>
                      <a:pPr marL="457200" algn="l">
                        <a:lnSpc>
                          <a:spcPct val="120000"/>
                        </a:lnSpc>
                        <a:spcAft>
                          <a:spcPts val="0"/>
                        </a:spcAft>
                      </a:pPr>
                      <a:r>
                        <a:rPr lang="en-US" sz="2000" b="1" i="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Antibodies incidence</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00449E"/>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13%</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2.6%</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marL="457200" algn="ctr">
                        <a:lnSpc>
                          <a:spcPct val="120000"/>
                        </a:lnSpc>
                        <a:spcAft>
                          <a:spcPts val="0"/>
                        </a:spcAft>
                      </a:pPr>
                      <a:r>
                        <a:rPr lang="en-US" sz="2000" i="1">
                          <a:effectLst/>
                          <a:latin typeface="Calibri" panose="020F0502020204030204" pitchFamily="34" charset="0"/>
                          <a:ea typeface="Times New Roman" panose="02020603050405020304" pitchFamily="18" charset="0"/>
                          <a:cs typeface="Calibri" panose="020F0502020204030204" pitchFamily="34" charset="0"/>
                        </a:rPr>
                        <a:t>10%</a:t>
                      </a:r>
                      <a:endParaRPr lang="en-US" sz="24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marL="457200" algn="ctr">
                        <a:lnSpc>
                          <a:spcPct val="120000"/>
                        </a:lnSpc>
                        <a:spcAft>
                          <a:spcPts val="0"/>
                        </a:spcAf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439171030"/>
                  </a:ext>
                </a:extLst>
              </a:tr>
            </a:tbl>
          </a:graphicData>
        </a:graphic>
      </p:graphicFrame>
    </p:spTree>
    <p:extLst>
      <p:ext uri="{BB962C8B-B14F-4D97-AF65-F5344CB8AC3E}">
        <p14:creationId xmlns:p14="http://schemas.microsoft.com/office/powerpoint/2010/main" val="32501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775672E-2E71-8A4C-A9C2-15639A5716F0}"/>
              </a:ext>
            </a:extLst>
          </p:cNvPr>
          <p:cNvGraphicFramePr>
            <a:graphicFrameLocks noGrp="1"/>
          </p:cNvGraphicFramePr>
          <p:nvPr>
            <p:extLst>
              <p:ext uri="{D42A27DB-BD31-4B8C-83A1-F6EECF244321}">
                <p14:modId xmlns:p14="http://schemas.microsoft.com/office/powerpoint/2010/main" val="2884989866"/>
              </p:ext>
            </p:extLst>
          </p:nvPr>
        </p:nvGraphicFramePr>
        <p:xfrm>
          <a:off x="370703" y="1682110"/>
          <a:ext cx="10997514" cy="1871726"/>
        </p:xfrm>
        <a:graphic>
          <a:graphicData uri="http://schemas.openxmlformats.org/drawingml/2006/table">
            <a:tbl>
              <a:tblPr firstRow="1" firstCol="1" bandRow="1"/>
              <a:tblGrid>
                <a:gridCol w="5405540">
                  <a:extLst>
                    <a:ext uri="{9D8B030D-6E8A-4147-A177-3AD203B41FA5}">
                      <a16:colId xmlns:a16="http://schemas.microsoft.com/office/drawing/2014/main" val="245505990"/>
                    </a:ext>
                  </a:extLst>
                </a:gridCol>
                <a:gridCol w="5591974">
                  <a:extLst>
                    <a:ext uri="{9D8B030D-6E8A-4147-A177-3AD203B41FA5}">
                      <a16:colId xmlns:a16="http://schemas.microsoft.com/office/drawing/2014/main" val="1605137086"/>
                    </a:ext>
                  </a:extLst>
                </a:gridCol>
              </a:tblGrid>
              <a:tr h="216535">
                <a:tc>
                  <a:txBody>
                    <a:bodyPr/>
                    <a:lstStyle/>
                    <a:p>
                      <a:pPr marL="228600" indent="-228600" algn="ctr">
                        <a:lnSpc>
                          <a:spcPct val="120000"/>
                        </a:lnSpc>
                        <a:spcAft>
                          <a:spcPts val="60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Week 26</a:t>
                      </a:r>
                      <a:endParaRPr lang="en-US" sz="20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5BD3"/>
                      </a:solidFill>
                      <a:prstDash val="solid"/>
                      <a:round/>
                      <a:headEnd type="none" w="med" len="med"/>
                      <a:tailEnd type="none" w="med" len="med"/>
                    </a:lnL>
                    <a:lnR>
                      <a:noFill/>
                    </a:lnR>
                    <a:lnT w="12700" cap="flat" cmpd="sng" algn="ctr">
                      <a:solidFill>
                        <a:srgbClr val="005BD3"/>
                      </a:solidFill>
                      <a:prstDash val="solid"/>
                      <a:round/>
                      <a:headEnd type="none" w="med" len="med"/>
                      <a:tailEnd type="none" w="med" len="med"/>
                    </a:lnT>
                    <a:lnB w="12700" cap="flat" cmpd="sng" algn="ctr">
                      <a:solidFill>
                        <a:srgbClr val="005BD3"/>
                      </a:solidFill>
                      <a:prstDash val="solid"/>
                      <a:round/>
                      <a:headEnd type="none" w="med" len="med"/>
                      <a:tailEnd type="none" w="med" len="med"/>
                    </a:lnB>
                    <a:solidFill>
                      <a:srgbClr val="005BD3"/>
                    </a:solidFill>
                  </a:tcPr>
                </a:tc>
                <a:tc>
                  <a:txBody>
                    <a:bodyPr/>
                    <a:lstStyle/>
                    <a:p>
                      <a:pPr marL="228600" indent="-228600" algn="ctr">
                        <a:lnSpc>
                          <a:spcPct val="120000"/>
                        </a:lnSpc>
                        <a:spcAft>
                          <a:spcPts val="600"/>
                        </a:spcAft>
                      </a:pPr>
                      <a:r>
                        <a:rPr lang="en-US" sz="2000" b="1" i="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Week 50</a:t>
                      </a:r>
                      <a:endParaRPr lang="en-US" sz="2000" i="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5BD3"/>
                      </a:solidFill>
                      <a:prstDash val="solid"/>
                      <a:round/>
                      <a:headEnd type="none" w="med" len="med"/>
                      <a:tailEnd type="none" w="med" len="med"/>
                    </a:lnR>
                    <a:lnT w="12700" cap="flat" cmpd="sng" algn="ctr">
                      <a:solidFill>
                        <a:srgbClr val="005BD3"/>
                      </a:solidFill>
                      <a:prstDash val="solid"/>
                      <a:round/>
                      <a:headEnd type="none" w="med" len="med"/>
                      <a:tailEnd type="none" w="med" len="med"/>
                    </a:lnT>
                    <a:lnB w="12700" cap="flat" cmpd="sng" algn="ctr">
                      <a:solidFill>
                        <a:srgbClr val="005BD3"/>
                      </a:solidFill>
                      <a:prstDash val="solid"/>
                      <a:round/>
                      <a:headEnd type="none" w="med" len="med"/>
                      <a:tailEnd type="none" w="med" len="med"/>
                    </a:lnB>
                    <a:solidFill>
                      <a:srgbClr val="005BD3"/>
                    </a:solidFill>
                  </a:tcPr>
                </a:tc>
                <a:extLst>
                  <a:ext uri="{0D108BD9-81ED-4DB2-BD59-A6C34878D82A}">
                    <a16:rowId xmlns:a16="http://schemas.microsoft.com/office/drawing/2014/main" val="3891922205"/>
                  </a:ext>
                </a:extLst>
              </a:tr>
              <a:tr h="1530350">
                <a:tc>
                  <a:txBody>
                    <a:bodyPr/>
                    <a:lstStyle/>
                    <a:p>
                      <a:pPr marL="457200" indent="-228600">
                        <a:lnSpc>
                          <a:spcPct val="120000"/>
                        </a:lnSpc>
                        <a:spcAft>
                          <a:spcPts val="600"/>
                        </a:spcAft>
                      </a:pPr>
                      <a:endParaRPr lang="en-US" sz="2000" i="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5BD3"/>
                      </a:solidFill>
                      <a:prstDash val="solid"/>
                      <a:round/>
                      <a:headEnd type="none" w="med" len="med"/>
                      <a:tailEnd type="none" w="med" len="med"/>
                    </a:lnL>
                    <a:lnR>
                      <a:noFill/>
                    </a:lnR>
                    <a:lnT w="12700" cap="flat" cmpd="sng" algn="ctr">
                      <a:solidFill>
                        <a:srgbClr val="005BD3"/>
                      </a:solidFill>
                      <a:prstDash val="solid"/>
                      <a:round/>
                      <a:headEnd type="none" w="med" len="med"/>
                      <a:tailEnd type="none" w="med" len="med"/>
                    </a:lnT>
                    <a:lnB w="12700" cap="flat" cmpd="sng" algn="ctr">
                      <a:solidFill>
                        <a:srgbClr val="005BD3"/>
                      </a:solidFill>
                      <a:prstDash val="solid"/>
                      <a:round/>
                      <a:headEnd type="none" w="med" len="med"/>
                      <a:tailEnd type="none" w="med" len="med"/>
                    </a:lnB>
                  </a:tcPr>
                </a:tc>
                <a:tc>
                  <a:txBody>
                    <a:bodyPr/>
                    <a:lstStyle/>
                    <a:p>
                      <a:pPr marL="457200" indent="-228600">
                        <a:lnSpc>
                          <a:spcPct val="120000"/>
                        </a:lnSpc>
                        <a:spcAft>
                          <a:spcPts val="600"/>
                        </a:spcAft>
                      </a:pPr>
                      <a:endParaRPr lang="en-US" sz="2000" i="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w="12700" cap="flat" cmpd="sng" algn="ctr">
                      <a:solidFill>
                        <a:srgbClr val="005BD3"/>
                      </a:solidFill>
                      <a:prstDash val="solid"/>
                      <a:round/>
                      <a:headEnd type="none" w="med" len="med"/>
                      <a:tailEnd type="none" w="med" len="med"/>
                    </a:lnR>
                    <a:lnT w="12700" cap="flat" cmpd="sng" algn="ctr">
                      <a:solidFill>
                        <a:srgbClr val="005BD3"/>
                      </a:solidFill>
                      <a:prstDash val="solid"/>
                      <a:round/>
                      <a:headEnd type="none" w="med" len="med"/>
                      <a:tailEnd type="none" w="med" len="med"/>
                    </a:lnT>
                    <a:lnB w="12700" cap="flat" cmpd="sng" algn="ctr">
                      <a:solidFill>
                        <a:srgbClr val="005BD3"/>
                      </a:solidFill>
                      <a:prstDash val="solid"/>
                      <a:round/>
                      <a:headEnd type="none" w="med" len="med"/>
                      <a:tailEnd type="none" w="med" len="med"/>
                    </a:lnB>
                  </a:tcPr>
                </a:tc>
                <a:extLst>
                  <a:ext uri="{0D108BD9-81ED-4DB2-BD59-A6C34878D82A}">
                    <a16:rowId xmlns:a16="http://schemas.microsoft.com/office/drawing/2014/main" val="1676523077"/>
                  </a:ext>
                </a:extLst>
              </a:tr>
            </a:tbl>
          </a:graphicData>
        </a:graphic>
      </p:graphicFrame>
      <p:pic>
        <p:nvPicPr>
          <p:cNvPr id="6148" name="Picture 14">
            <a:extLst>
              <a:ext uri="{FF2B5EF4-FFF2-40B4-BE49-F238E27FC236}">
                <a16:creationId xmlns:a16="http://schemas.microsoft.com/office/drawing/2014/main" id="{891AC429-863C-8B4C-8DC1-761C65887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9" y="2102359"/>
            <a:ext cx="5945502" cy="312785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15">
            <a:extLst>
              <a:ext uri="{FF2B5EF4-FFF2-40B4-BE49-F238E27FC236}">
                <a16:creationId xmlns:a16="http://schemas.microsoft.com/office/drawing/2014/main" id="{82CB7617-7154-284D-B6BE-B6DDE06E7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998" y="2102359"/>
            <a:ext cx="6204002" cy="312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342900" lvl="0" indent="-342900">
              <a:buFont typeface="+mj-lt"/>
              <a:buAutoNum type="arabicPeriod"/>
            </a:pPr>
            <a:r>
              <a:rPr lang="en-CA" dirty="0">
                <a:latin typeface="Calibri" panose="020F0502020204030204" pitchFamily="34" charset="0"/>
                <a:ea typeface="Calibri" panose="020F0502020204030204" pitchFamily="34" charset="0"/>
                <a:cs typeface="Arial" panose="020B0604020202020204" pitchFamily="34" charset="0"/>
              </a:rPr>
              <a:t>Which is true of the extra-intestinal manifestations of Ulcerative colitis and Crohn’s disease ?</a:t>
            </a:r>
          </a:p>
          <a:p>
            <a:pPr marL="342900" lvl="0" indent="-342900">
              <a:buFont typeface="+mj-lt"/>
              <a:buAutoNum type="arabicPeriod"/>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Patients with isolated </a:t>
            </a:r>
            <a:r>
              <a:rPr lang="en-CA" dirty="0" err="1">
                <a:latin typeface="Calibri" panose="020F0502020204030204" pitchFamily="34" charset="0"/>
                <a:ea typeface="Calibri" panose="020F0502020204030204" pitchFamily="34" charset="0"/>
                <a:cs typeface="Arial" panose="020B0604020202020204" pitchFamily="34" charset="0"/>
              </a:rPr>
              <a:t>ileal</a:t>
            </a:r>
            <a:r>
              <a:rPr lang="en-CA" dirty="0">
                <a:latin typeface="Calibri" panose="020F0502020204030204" pitchFamily="34" charset="0"/>
                <a:ea typeface="Calibri" panose="020F0502020204030204" pitchFamily="34" charset="0"/>
                <a:cs typeface="Arial" panose="020B0604020202020204" pitchFamily="34" charset="0"/>
              </a:rPr>
              <a:t> Crohn’s disease have an increased risk of Primary </a:t>
            </a:r>
            <a:r>
              <a:rPr lang="en-CA" dirty="0" err="1">
                <a:latin typeface="Calibri" panose="020F0502020204030204" pitchFamily="34" charset="0"/>
                <a:ea typeface="Calibri" panose="020F0502020204030204" pitchFamily="34" charset="0"/>
                <a:cs typeface="Arial" panose="020B0604020202020204" pitchFamily="34" charset="0"/>
              </a:rPr>
              <a:t>Sclerosing</a:t>
            </a:r>
            <a:r>
              <a:rPr lang="en-CA" dirty="0">
                <a:latin typeface="Calibri" panose="020F0502020204030204" pitchFamily="34" charset="0"/>
                <a:ea typeface="Calibri" panose="020F0502020204030204" pitchFamily="34" charset="0"/>
                <a:cs typeface="Arial" panose="020B0604020202020204" pitchFamily="34" charset="0"/>
              </a:rPr>
              <a:t> Cholangitis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err="1">
                <a:latin typeface="Calibri" panose="020F0502020204030204" pitchFamily="34" charset="0"/>
                <a:ea typeface="Calibri" panose="020F0502020204030204" pitchFamily="34" charset="0"/>
                <a:cs typeface="Arial" panose="020B0604020202020204" pitchFamily="34" charset="0"/>
              </a:rPr>
              <a:t>Uvietis</a:t>
            </a:r>
            <a:r>
              <a:rPr lang="en-CA" dirty="0">
                <a:latin typeface="Calibri" panose="020F0502020204030204" pitchFamily="34" charset="0"/>
                <a:ea typeface="Calibri" panose="020F0502020204030204" pitchFamily="34" charset="0"/>
                <a:cs typeface="Arial" panose="020B0604020202020204" pitchFamily="34" charset="0"/>
              </a:rPr>
              <a:t> is considered a mild and self limiting complication is the setting of IBD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Pyoderma </a:t>
            </a:r>
            <a:r>
              <a:rPr lang="en-CA" dirty="0" err="1">
                <a:latin typeface="Calibri" panose="020F0502020204030204" pitchFamily="34" charset="0"/>
                <a:ea typeface="Calibri" panose="020F0502020204030204" pitchFamily="34" charset="0"/>
                <a:cs typeface="Arial" panose="020B0604020202020204" pitchFamily="34" charset="0"/>
              </a:rPr>
              <a:t>gangrenosum</a:t>
            </a:r>
            <a:r>
              <a:rPr lang="en-CA" dirty="0">
                <a:latin typeface="Calibri" panose="020F0502020204030204" pitchFamily="34" charset="0"/>
                <a:ea typeface="Calibri" panose="020F0502020204030204" pitchFamily="34" charset="0"/>
                <a:cs typeface="Arial" panose="020B0604020202020204" pitchFamily="34" charset="0"/>
              </a:rPr>
              <a:t> correlate well with the disease activity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Patients presenting with acute flare of U.C with frequent PR bleeding will require prophylactic anticoagulation as the VTE risk is high.</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Ankylosing spondylitis is the most articular complication of IBD.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DE083C1-722D-2C4A-B17B-24DDFA638B04}"/>
              </a:ext>
            </a:extLst>
          </p:cNvPr>
          <p:cNvPicPr>
            <a:picLocks noChangeAspect="1"/>
          </p:cNvPicPr>
          <p:nvPr/>
        </p:nvPicPr>
        <p:blipFill>
          <a:blip r:embed="rId2"/>
          <a:stretch>
            <a:fillRect/>
          </a:stretch>
        </p:blipFill>
        <p:spPr>
          <a:xfrm>
            <a:off x="774526" y="4372477"/>
            <a:ext cx="509382" cy="498162"/>
          </a:xfrm>
          <a:prstGeom prst="rect">
            <a:avLst/>
          </a:prstGeom>
        </p:spPr>
      </p:pic>
    </p:spTree>
    <p:extLst>
      <p:ext uri="{BB962C8B-B14F-4D97-AF65-F5344CB8AC3E}">
        <p14:creationId xmlns:p14="http://schemas.microsoft.com/office/powerpoint/2010/main" val="31921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3A9AE8-062E-D848-922D-F954167CC236}"/>
              </a:ext>
            </a:extLst>
          </p:cNvPr>
          <p:cNvGraphicFramePr>
            <a:graphicFrameLocks noGrp="1"/>
          </p:cNvGraphicFramePr>
          <p:nvPr>
            <p:extLst>
              <p:ext uri="{D42A27DB-BD31-4B8C-83A1-F6EECF244321}">
                <p14:modId xmlns:p14="http://schemas.microsoft.com/office/powerpoint/2010/main" val="3244752916"/>
              </p:ext>
            </p:extLst>
          </p:nvPr>
        </p:nvGraphicFramePr>
        <p:xfrm>
          <a:off x="0" y="0"/>
          <a:ext cx="12191999" cy="6857999"/>
        </p:xfrm>
        <a:graphic>
          <a:graphicData uri="http://schemas.openxmlformats.org/drawingml/2006/table">
            <a:tbl>
              <a:tblPr firstRow="1" firstCol="1" bandRow="1"/>
              <a:tblGrid>
                <a:gridCol w="2584653">
                  <a:extLst>
                    <a:ext uri="{9D8B030D-6E8A-4147-A177-3AD203B41FA5}">
                      <a16:colId xmlns:a16="http://schemas.microsoft.com/office/drawing/2014/main" val="3669264074"/>
                    </a:ext>
                  </a:extLst>
                </a:gridCol>
                <a:gridCol w="1399495">
                  <a:extLst>
                    <a:ext uri="{9D8B030D-6E8A-4147-A177-3AD203B41FA5}">
                      <a16:colId xmlns:a16="http://schemas.microsoft.com/office/drawing/2014/main" val="2526747220"/>
                    </a:ext>
                  </a:extLst>
                </a:gridCol>
                <a:gridCol w="6770531">
                  <a:extLst>
                    <a:ext uri="{9D8B030D-6E8A-4147-A177-3AD203B41FA5}">
                      <a16:colId xmlns:a16="http://schemas.microsoft.com/office/drawing/2014/main" val="2386744948"/>
                    </a:ext>
                  </a:extLst>
                </a:gridCol>
                <a:gridCol w="1437320">
                  <a:extLst>
                    <a:ext uri="{9D8B030D-6E8A-4147-A177-3AD203B41FA5}">
                      <a16:colId xmlns:a16="http://schemas.microsoft.com/office/drawing/2014/main" val="1886034842"/>
                    </a:ext>
                  </a:extLst>
                </a:gridCol>
              </a:tblGrid>
              <a:tr h="643667">
                <a:tc>
                  <a:txBody>
                    <a:bodyPr/>
                    <a:lstStyle/>
                    <a:p>
                      <a:pPr algn="ctr">
                        <a:lnSpc>
                          <a:spcPct val="120000"/>
                        </a:lnSpc>
                        <a:spcAft>
                          <a:spcPts val="0"/>
                        </a:spcAft>
                      </a:pPr>
                      <a:r>
                        <a:rPr lang="en-US" sz="1200" i="0" dirty="0">
                          <a:solidFill>
                            <a:srgbClr val="C00000"/>
                          </a:solidFill>
                          <a:effectLst/>
                          <a:latin typeface="Impact" panose="020B0806030902050204" pitchFamily="34" charset="0"/>
                          <a:ea typeface="Times New Roman" panose="02020603050405020304" pitchFamily="18" charset="0"/>
                          <a:cs typeface="Arial" panose="020B0604020202020204" pitchFamily="34" charset="0"/>
                        </a:rPr>
                        <a:t>( ECCO 2012 )</a:t>
                      </a:r>
                      <a:endParaRPr lang="en-US" sz="16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a:lnSpc>
                          <a:spcPct val="120000"/>
                        </a:lnSpc>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Incidence</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ctr">
                        <a:lnSpc>
                          <a:spcPct val="120000"/>
                        </a:lnSpc>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Description</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ctr">
                        <a:lnSpc>
                          <a:spcPct val="120000"/>
                        </a:lnSpc>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Activity with colitis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w="28575"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293364649"/>
                  </a:ext>
                </a:extLst>
              </a:tr>
              <a:tr h="621509">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Oral aphthous ulcers.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3600" b="1" i="1">
                          <a:solidFill>
                            <a:srgbClr val="92D05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w="28575" cap="flat" cmpd="sng" algn="ctr">
                      <a:solidFill>
                        <a:srgbClr val="FFFFFF"/>
                      </a:solidFill>
                      <a:prstDash val="solid"/>
                      <a:round/>
                      <a:headEnd type="none" w="med" len="med"/>
                      <a:tailEnd type="none" w="med" len="med"/>
                    </a:lnT>
                    <a:lnB>
                      <a:noFill/>
                    </a:lnB>
                    <a:solidFill>
                      <a:srgbClr val="003276"/>
                    </a:solidFill>
                  </a:tcPr>
                </a:tc>
                <a:extLst>
                  <a:ext uri="{0D108BD9-81ED-4DB2-BD59-A6C34878D82A}">
                    <a16:rowId xmlns:a16="http://schemas.microsoft.com/office/drawing/2014/main" val="2792795025"/>
                  </a:ext>
                </a:extLst>
              </a:tr>
              <a:tr h="837751">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Erythema nodosum </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4.2–7.5%        </a:t>
                      </a:r>
                      <a:r>
                        <a:rPr lang="en-US" sz="1400" i="1" dirty="0">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 More with CD )</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May also be drug reaction to the sulfapyridine</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gn="ctr">
                        <a:lnSpc>
                          <a:spcPct val="120000"/>
                        </a:lnSpc>
                        <a:spcAft>
                          <a:spcPts val="0"/>
                        </a:spcAft>
                      </a:pPr>
                      <a:r>
                        <a:rPr lang="en-US" sz="3600" b="1" i="1">
                          <a:solidFill>
                            <a:srgbClr val="92D05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449E"/>
                    </a:solidFill>
                  </a:tcPr>
                </a:tc>
                <a:extLst>
                  <a:ext uri="{0D108BD9-81ED-4DB2-BD59-A6C34878D82A}">
                    <a16:rowId xmlns:a16="http://schemas.microsoft.com/office/drawing/2014/main" val="266582771"/>
                  </a:ext>
                </a:extLst>
              </a:tr>
              <a:tr h="966319">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Pyoderma gangrenosum</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 to 2%</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 sterile abscess with neutrophilic infiltration. Avoid biopsy as </a:t>
                      </a:r>
                      <a:r>
                        <a:rPr lang="en-US" sz="1800" i="1" dirty="0" err="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pathergy</a:t>
                      </a: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effect may occur. Usually respond to </a:t>
                      </a:r>
                      <a:r>
                        <a:rPr lang="en-US" sz="1800" i="1" dirty="0" err="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intralesional</a:t>
                      </a: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glucocorticoid,</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36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3276"/>
                    </a:solidFill>
                  </a:tcPr>
                </a:tc>
                <a:extLst>
                  <a:ext uri="{0D108BD9-81ED-4DB2-BD59-A6C34878D82A}">
                    <a16:rowId xmlns:a16="http://schemas.microsoft.com/office/drawing/2014/main" val="4082250623"/>
                  </a:ext>
                </a:extLst>
              </a:tr>
              <a:tr h="636892">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Episcleritis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rowSpan="2">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5% to 8%</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painless hyperemia of the sclera and conjunctiva without loss of vision</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gn="ctr">
                        <a:lnSpc>
                          <a:spcPct val="120000"/>
                        </a:lnSpc>
                        <a:spcAft>
                          <a:spcPts val="0"/>
                        </a:spcAft>
                      </a:pPr>
                      <a:r>
                        <a:rPr lang="en-US" sz="3600" b="1" i="1">
                          <a:solidFill>
                            <a:srgbClr val="92D05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449E"/>
                    </a:solidFill>
                  </a:tcPr>
                </a:tc>
                <a:extLst>
                  <a:ext uri="{0D108BD9-81ED-4DB2-BD59-A6C34878D82A}">
                    <a16:rowId xmlns:a16="http://schemas.microsoft.com/office/drawing/2014/main" val="1973273505"/>
                  </a:ext>
                </a:extLst>
              </a:tr>
              <a:tr h="643667">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Uveitis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vMerge="1">
                  <a:txBody>
                    <a:bodyPr/>
                    <a:lstStyle/>
                    <a:p>
                      <a:endParaRPr lang="en-US"/>
                    </a:p>
                  </a:txBody>
                  <a:tcPr/>
                </a:tc>
                <a:tc>
                  <a:txBody>
                    <a:bodyPr/>
                    <a:lstStyle/>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painful eye with visual blurring</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photophobia and headache are common</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36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3276"/>
                    </a:solidFill>
                  </a:tcPr>
                </a:tc>
                <a:extLst>
                  <a:ext uri="{0D108BD9-81ED-4DB2-BD59-A6C34878D82A}">
                    <a16:rowId xmlns:a16="http://schemas.microsoft.com/office/drawing/2014/main" val="2202887091"/>
                  </a:ext>
                </a:extLst>
              </a:tr>
              <a:tr h="621509">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Isolated sacroiliitis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10% - 15%</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gn="ctr">
                        <a:lnSpc>
                          <a:spcPct val="120000"/>
                        </a:lnSpc>
                        <a:spcAft>
                          <a:spcPts val="0"/>
                        </a:spcAft>
                      </a:pPr>
                      <a:r>
                        <a:rPr lang="en-US" sz="36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449E"/>
                    </a:solidFill>
                  </a:tcPr>
                </a:tc>
                <a:extLst>
                  <a:ext uri="{0D108BD9-81ED-4DB2-BD59-A6C34878D82A}">
                    <a16:rowId xmlns:a16="http://schemas.microsoft.com/office/drawing/2014/main" val="1067948297"/>
                  </a:ext>
                </a:extLst>
              </a:tr>
              <a:tr h="621509">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Ankylosing spondylitis</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 to 2%</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36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3276"/>
                    </a:solidFill>
                  </a:tcPr>
                </a:tc>
                <a:extLst>
                  <a:ext uri="{0D108BD9-81ED-4DB2-BD59-A6C34878D82A}">
                    <a16:rowId xmlns:a16="http://schemas.microsoft.com/office/drawing/2014/main" val="3977818079"/>
                  </a:ext>
                </a:extLst>
              </a:tr>
              <a:tr h="621509">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PSC</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3%</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Ursodeoxycholic acid can slow the progression.</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49E"/>
                    </a:solidFill>
                  </a:tcPr>
                </a:tc>
                <a:tc>
                  <a:txBody>
                    <a:bodyPr/>
                    <a:lstStyle/>
                    <a:p>
                      <a:pPr algn="ctr">
                        <a:lnSpc>
                          <a:spcPct val="120000"/>
                        </a:lnSpc>
                        <a:spcAft>
                          <a:spcPts val="0"/>
                        </a:spcAft>
                      </a:pPr>
                      <a:r>
                        <a:rPr lang="en-US" sz="36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449E"/>
                    </a:solidFill>
                  </a:tcPr>
                </a:tc>
                <a:extLst>
                  <a:ext uri="{0D108BD9-81ED-4DB2-BD59-A6C34878D82A}">
                    <a16:rowId xmlns:a16="http://schemas.microsoft.com/office/drawing/2014/main" val="860453280"/>
                  </a:ext>
                </a:extLst>
              </a:tr>
              <a:tr h="643667">
                <a:tc>
                  <a:txBody>
                    <a:bodyPr/>
                    <a:lstStyle/>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Hypercoagulability</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1800"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000" i="1">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VTE is the most common</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120000"/>
                        </a:lnSpc>
                        <a:spcAft>
                          <a:spcPts val="0"/>
                        </a:spcAft>
                      </a:pPr>
                      <a:r>
                        <a:rPr lang="en-US" sz="18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Renal artery, mesenteric, portal, hepatic and cerebral thrombi</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276"/>
                    </a:solidFill>
                  </a:tcPr>
                </a:tc>
                <a:tc>
                  <a:txBody>
                    <a:bodyPr/>
                    <a:lstStyle/>
                    <a:p>
                      <a:pPr algn="ctr">
                        <a:lnSpc>
                          <a:spcPct val="120000"/>
                        </a:lnSpc>
                        <a:spcAft>
                          <a:spcPts val="0"/>
                        </a:spcAft>
                      </a:pPr>
                      <a:r>
                        <a:rPr lang="en-US" sz="3600" b="1" i="1" dirty="0">
                          <a:solidFill>
                            <a:srgbClr val="92D05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000"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a:noFill/>
                    </a:lnT>
                    <a:lnB>
                      <a:noFill/>
                    </a:lnB>
                    <a:solidFill>
                      <a:srgbClr val="003276"/>
                    </a:solidFill>
                  </a:tcPr>
                </a:tc>
                <a:extLst>
                  <a:ext uri="{0D108BD9-81ED-4DB2-BD59-A6C34878D82A}">
                    <a16:rowId xmlns:a16="http://schemas.microsoft.com/office/drawing/2014/main" val="3130682904"/>
                  </a:ext>
                </a:extLst>
              </a:tr>
            </a:tbl>
          </a:graphicData>
        </a:graphic>
      </p:graphicFrame>
    </p:spTree>
    <p:extLst>
      <p:ext uri="{BB962C8B-B14F-4D97-AF65-F5344CB8AC3E}">
        <p14:creationId xmlns:p14="http://schemas.microsoft.com/office/powerpoint/2010/main" val="280573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915A-D6A7-E343-A6AC-E5AB5A23437C}"/>
              </a:ext>
            </a:extLst>
          </p:cNvPr>
          <p:cNvPicPr/>
          <p:nvPr/>
        </p:nvPicPr>
        <p:blipFill>
          <a:blip r:embed="rId2" cstate="print"/>
          <a:srcRect l="12800" t="28859" r="10553" b="20960"/>
          <a:stretch>
            <a:fillRect/>
          </a:stretch>
        </p:blipFill>
        <p:spPr bwMode="auto">
          <a:xfrm>
            <a:off x="252977" y="545559"/>
            <a:ext cx="11513425" cy="4239383"/>
          </a:xfrm>
          <a:prstGeom prst="rect">
            <a:avLst/>
          </a:prstGeom>
          <a:noFill/>
          <a:ln w="9525">
            <a:noFill/>
            <a:miter lim="800000"/>
            <a:headEnd/>
            <a:tailEnd/>
          </a:ln>
        </p:spPr>
      </p:pic>
    </p:spTree>
    <p:extLst>
      <p:ext uri="{BB962C8B-B14F-4D97-AF65-F5344CB8AC3E}">
        <p14:creationId xmlns:p14="http://schemas.microsoft.com/office/powerpoint/2010/main" val="149168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A943D-1C38-5D4D-8A41-1916701D8DA0}"/>
              </a:ext>
            </a:extLst>
          </p:cNvPr>
          <p:cNvPicPr>
            <a:picLocks noChangeAspect="1"/>
          </p:cNvPicPr>
          <p:nvPr/>
        </p:nvPicPr>
        <p:blipFill>
          <a:blip r:embed="rId2"/>
          <a:stretch>
            <a:fillRect/>
          </a:stretch>
        </p:blipFill>
        <p:spPr>
          <a:xfrm>
            <a:off x="171562" y="0"/>
            <a:ext cx="8539619" cy="6858000"/>
          </a:xfrm>
          <a:prstGeom prst="rect">
            <a:avLst/>
          </a:prstGeom>
        </p:spPr>
      </p:pic>
    </p:spTree>
    <p:extLst>
      <p:ext uri="{BB962C8B-B14F-4D97-AF65-F5344CB8AC3E}">
        <p14:creationId xmlns:p14="http://schemas.microsoft.com/office/powerpoint/2010/main" val="2367431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425885" y="375782"/>
            <a:ext cx="10927915" cy="5801182"/>
          </a:xfrm>
        </p:spPr>
        <p:txBody>
          <a:bodyPr>
            <a:normAutofit fontScale="92500" lnSpcReduction="1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Patient with Ulcerative colitis, diagnosed 6 years ago and maintained on </a:t>
            </a:r>
            <a:r>
              <a:rPr lang="en-CA" dirty="0" err="1">
                <a:latin typeface="Calibri" panose="020F0502020204030204" pitchFamily="34" charset="0"/>
                <a:ea typeface="Calibri" panose="020F0502020204030204" pitchFamily="34" charset="0"/>
                <a:cs typeface="Arial" panose="020B0604020202020204" pitchFamily="34" charset="0"/>
              </a:rPr>
              <a:t>Pentasa</a:t>
            </a:r>
            <a:r>
              <a:rPr lang="en-CA" dirty="0">
                <a:latin typeface="Calibri" panose="020F0502020204030204" pitchFamily="34" charset="0"/>
                <a:ea typeface="Calibri" panose="020F0502020204030204" pitchFamily="34" charset="0"/>
                <a:cs typeface="Arial" panose="020B0604020202020204" pitchFamily="34" charset="0"/>
              </a:rPr>
              <a:t> 3 g per day. He present to the emergency room with 7 stools/day with blood.</a:t>
            </a:r>
          </a:p>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 Temp 38.8 HR 110  </a:t>
            </a:r>
            <a:r>
              <a:rPr lang="en-CA" dirty="0" err="1">
                <a:latin typeface="Calibri" panose="020F0502020204030204" pitchFamily="34" charset="0"/>
                <a:ea typeface="Calibri" panose="020F0502020204030204" pitchFamily="34" charset="0"/>
                <a:cs typeface="Arial" panose="020B0604020202020204" pitchFamily="34" charset="0"/>
              </a:rPr>
              <a:t>Hgb</a:t>
            </a:r>
            <a:r>
              <a:rPr lang="en-CA" dirty="0">
                <a:latin typeface="Calibri" panose="020F0502020204030204" pitchFamily="34" charset="0"/>
                <a:ea typeface="Calibri" panose="020F0502020204030204" pitchFamily="34" charset="0"/>
                <a:cs typeface="Arial" panose="020B0604020202020204" pitchFamily="34" charset="0"/>
              </a:rPr>
              <a:t> of 9.5 and ESR of 130. The patient has a septic screen, and started on Prednisolone 60mg per day.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CA" dirty="0">
                <a:latin typeface="Calibri" panose="020F0502020204030204" pitchFamily="34" charset="0"/>
                <a:ea typeface="Calibri" panose="020F0502020204030204" pitchFamily="34" charset="0"/>
                <a:cs typeface="Arial" panose="020B0604020202020204" pitchFamily="34" charset="0"/>
              </a:rPr>
              <a:t>After 3 days, his condition remain the same, cultures are negative, as well as </a:t>
            </a:r>
            <a:r>
              <a:rPr lang="en-CA" dirty="0" err="1">
                <a:latin typeface="Calibri" panose="020F0502020204030204" pitchFamily="34" charset="0"/>
                <a:ea typeface="Calibri" panose="020F0502020204030204" pitchFamily="34" charset="0"/>
                <a:cs typeface="Arial" panose="020B0604020202020204" pitchFamily="34" charset="0"/>
              </a:rPr>
              <a:t>C.Diff</a:t>
            </a:r>
            <a:r>
              <a:rPr lang="en-CA" dirty="0">
                <a:latin typeface="Calibri" panose="020F0502020204030204" pitchFamily="34" charset="0"/>
                <a:ea typeface="Calibri" panose="020F0502020204030204" pitchFamily="34" charset="0"/>
                <a:cs typeface="Arial" panose="020B0604020202020204" pitchFamily="34" charset="0"/>
              </a:rPr>
              <a:t>, CT abdomen show no evidence to mega-colon.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CA" dirty="0">
                <a:latin typeface="Calibri" panose="020F0502020204030204" pitchFamily="34" charset="0"/>
                <a:ea typeface="Calibri" panose="020F0502020204030204" pitchFamily="34" charset="0"/>
                <a:cs typeface="Arial" panose="020B0604020202020204" pitchFamily="34" charset="0"/>
              </a:rPr>
              <a:t>The best approach will be: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Urgent sigmoidoscopy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Add Azathioprine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Start Pulse Steroids at Methylprednisolone 1 gram per day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Request CMV IgM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Total Colectomy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21E22A1-9C46-6A4C-9B0B-2278263C6E2C}"/>
              </a:ext>
            </a:extLst>
          </p:cNvPr>
          <p:cNvPicPr>
            <a:picLocks noChangeAspect="1"/>
          </p:cNvPicPr>
          <p:nvPr/>
        </p:nvPicPr>
        <p:blipFill>
          <a:blip r:embed="rId2"/>
          <a:stretch>
            <a:fillRect/>
          </a:stretch>
        </p:blipFill>
        <p:spPr>
          <a:xfrm>
            <a:off x="317337" y="3846384"/>
            <a:ext cx="509382" cy="498162"/>
          </a:xfrm>
          <a:prstGeom prst="rect">
            <a:avLst/>
          </a:prstGeom>
        </p:spPr>
      </p:pic>
    </p:spTree>
    <p:extLst>
      <p:ext uri="{BB962C8B-B14F-4D97-AF65-F5344CB8AC3E}">
        <p14:creationId xmlns:p14="http://schemas.microsoft.com/office/powerpoint/2010/main" val="405272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171C-9B6B-3746-8A49-70A7A9F082B1}"/>
              </a:ext>
            </a:extLst>
          </p:cNvPr>
          <p:cNvSpPr>
            <a:spLocks noGrp="1"/>
          </p:cNvSpPr>
          <p:nvPr>
            <p:ph type="title"/>
          </p:nvPr>
        </p:nvSpPr>
        <p:spPr>
          <a:xfrm>
            <a:off x="3835400" y="365125"/>
            <a:ext cx="8084507" cy="1325563"/>
          </a:xfrm>
        </p:spPr>
        <p:txBody>
          <a:bodyPr/>
          <a:lstStyle/>
          <a:p>
            <a:r>
              <a:rPr lang="en-US" dirty="0"/>
              <a:t>2012 Guidelines</a:t>
            </a:r>
          </a:p>
        </p:txBody>
      </p:sp>
      <p:sp>
        <p:nvSpPr>
          <p:cNvPr id="3" name="Content Placeholder 2">
            <a:extLst>
              <a:ext uri="{FF2B5EF4-FFF2-40B4-BE49-F238E27FC236}">
                <a16:creationId xmlns:a16="http://schemas.microsoft.com/office/drawing/2014/main" id="{8CD4A15B-F754-8D4B-99CA-B3A895DEFD8A}"/>
              </a:ext>
            </a:extLst>
          </p:cNvPr>
          <p:cNvSpPr>
            <a:spLocks noGrp="1"/>
          </p:cNvSpPr>
          <p:nvPr>
            <p:ph idx="1"/>
          </p:nvPr>
        </p:nvSpPr>
        <p:spPr>
          <a:xfrm>
            <a:off x="838200" y="2292263"/>
            <a:ext cx="10515600" cy="3884700"/>
          </a:xfrm>
        </p:spPr>
        <p:txBody>
          <a:bodyPr/>
          <a:lstStyle/>
          <a:p>
            <a:r>
              <a:rPr lang="en-US" dirty="0"/>
              <a:t>In patients with acute steroid-resistant colitis, CMV should be excluded, preferably by tissue PCR or immunohistochemistry, before increasing </a:t>
            </a:r>
            <a:r>
              <a:rPr lang="en-US" dirty="0" err="1"/>
              <a:t>immunomodulator</a:t>
            </a:r>
            <a:r>
              <a:rPr lang="en-US" dirty="0"/>
              <a:t> therapy</a:t>
            </a:r>
          </a:p>
          <a:p>
            <a:endParaRPr lang="en-US" dirty="0"/>
          </a:p>
          <a:p>
            <a:r>
              <a:rPr lang="en-US" dirty="0"/>
              <a:t>IgM for CMV results do not correlate well with CMV colitis </a:t>
            </a:r>
          </a:p>
        </p:txBody>
      </p:sp>
      <p:pic>
        <p:nvPicPr>
          <p:cNvPr id="5" name="Picture 4">
            <a:extLst>
              <a:ext uri="{FF2B5EF4-FFF2-40B4-BE49-F238E27FC236}">
                <a16:creationId xmlns:a16="http://schemas.microsoft.com/office/drawing/2014/main" id="{8934D818-176F-A442-8D99-4B2648C1F0E3}"/>
              </a:ext>
            </a:extLst>
          </p:cNvPr>
          <p:cNvPicPr>
            <a:picLocks noChangeAspect="1"/>
          </p:cNvPicPr>
          <p:nvPr/>
        </p:nvPicPr>
        <p:blipFill>
          <a:blip r:embed="rId2"/>
          <a:stretch>
            <a:fillRect/>
          </a:stretch>
        </p:blipFill>
        <p:spPr>
          <a:xfrm>
            <a:off x="838200" y="365125"/>
            <a:ext cx="2997200" cy="1282700"/>
          </a:xfrm>
          <a:prstGeom prst="rect">
            <a:avLst/>
          </a:prstGeom>
        </p:spPr>
      </p:pic>
    </p:spTree>
    <p:extLst>
      <p:ext uri="{BB962C8B-B14F-4D97-AF65-F5344CB8AC3E}">
        <p14:creationId xmlns:p14="http://schemas.microsoft.com/office/powerpoint/2010/main" val="153320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468085" y="674914"/>
            <a:ext cx="11451771" cy="5502049"/>
          </a:xfrm>
        </p:spPr>
        <p:txBody>
          <a:bodyPr>
            <a:normAutofit fontScale="85000" lnSpcReduction="1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Patients with Crohn’s disease is maintained on Azathioprine and </a:t>
            </a:r>
            <a:r>
              <a:rPr lang="en-CA" dirty="0" err="1">
                <a:latin typeface="Calibri" panose="020F0502020204030204" pitchFamily="34" charset="0"/>
                <a:ea typeface="Calibri" panose="020F0502020204030204" pitchFamily="34" charset="0"/>
                <a:cs typeface="Arial" panose="020B0604020202020204" pitchFamily="34" charset="0"/>
              </a:rPr>
              <a:t>Pentasa</a:t>
            </a:r>
            <a:r>
              <a:rPr lang="en-CA" dirty="0">
                <a:latin typeface="Calibri" panose="020F0502020204030204" pitchFamily="34" charset="0"/>
                <a:ea typeface="Calibri" panose="020F0502020204030204" pitchFamily="34" charset="0"/>
                <a:cs typeface="Arial" panose="020B0604020202020204" pitchFamily="34" charset="0"/>
              </a:rPr>
              <a:t>. However, the patent is not well controlled as he complain of weight loss and diarrhea. Endoscopy show evidence of active moderate to severe active disease in the ileum. With no strictures of fistulas. Patient underwent extensive biopsies for Tuberculosis that were negative and IGRAs were negative. Infliximab is started at 5 mg/kg  at 0, 2 and 6 weeks.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CA" dirty="0">
                <a:latin typeface="Calibri" panose="020F0502020204030204" pitchFamily="34" charset="0"/>
                <a:ea typeface="Calibri" panose="020F0502020204030204" pitchFamily="34" charset="0"/>
                <a:cs typeface="Arial" panose="020B0604020202020204" pitchFamily="34" charset="0"/>
              </a:rPr>
              <a:t>After 8 weeks, the patient is reporting no significant improvement in the symptoms. Colonoscopy is repeated and the results are basically the same. Infliximab levels are checked and found to be high, and the antibodies to Infliximab are negative.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CA" dirty="0">
                <a:latin typeface="Calibri" panose="020F0502020204030204" pitchFamily="34" charset="0"/>
                <a:ea typeface="Calibri" panose="020F0502020204030204" pitchFamily="34" charset="0"/>
                <a:cs typeface="Arial" panose="020B0604020202020204" pitchFamily="34" charset="0"/>
              </a:rPr>
              <a:t>The best course of action 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Switch Infliximab to another Anti-TNF ( Adalimumab)</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Surgical resection of the diseased part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Start Anti-Tuberculous treatment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Switch to a Biologic with a different mechanism of action ( Vedolizumab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Double the dose of Infliximab and decrease the interval of the dosing.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0F51100-14B9-7247-A90B-B45C4FCE8091}"/>
              </a:ext>
            </a:extLst>
          </p:cNvPr>
          <p:cNvPicPr>
            <a:picLocks noChangeAspect="1"/>
          </p:cNvPicPr>
          <p:nvPr/>
        </p:nvPicPr>
        <p:blipFill>
          <a:blip r:embed="rId2"/>
          <a:stretch>
            <a:fillRect/>
          </a:stretch>
        </p:blipFill>
        <p:spPr>
          <a:xfrm>
            <a:off x="379967" y="5224247"/>
            <a:ext cx="509382" cy="498162"/>
          </a:xfrm>
          <a:prstGeom prst="rect">
            <a:avLst/>
          </a:prstGeom>
        </p:spPr>
      </p:pic>
    </p:spTree>
    <p:extLst>
      <p:ext uri="{BB962C8B-B14F-4D97-AF65-F5344CB8AC3E}">
        <p14:creationId xmlns:p14="http://schemas.microsoft.com/office/powerpoint/2010/main" val="285919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BFFE-7ED5-DA40-9637-82E423668E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AE1122-6276-3E4D-8ADF-581A67E4557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D1B572-6E0B-8B49-8D81-610F83B856FD}"/>
              </a:ext>
            </a:extLst>
          </p:cNvPr>
          <p:cNvPicPr/>
          <p:nvPr/>
        </p:nvPicPr>
        <p:blipFill>
          <a:blip r:embed="rId2" cstate="print"/>
          <a:srcRect/>
          <a:stretch>
            <a:fillRect/>
          </a:stretch>
        </p:blipFill>
        <p:spPr bwMode="auto">
          <a:xfrm>
            <a:off x="3048756" y="0"/>
            <a:ext cx="6058174" cy="6858000"/>
          </a:xfrm>
          <a:prstGeom prst="rect">
            <a:avLst/>
          </a:prstGeom>
          <a:noFill/>
          <a:ln w="9525">
            <a:noFill/>
            <a:miter lim="800000"/>
            <a:headEnd/>
            <a:tailEnd/>
          </a:ln>
        </p:spPr>
      </p:pic>
    </p:spTree>
    <p:extLst>
      <p:ext uri="{BB962C8B-B14F-4D97-AF65-F5344CB8AC3E}">
        <p14:creationId xmlns:p14="http://schemas.microsoft.com/office/powerpoint/2010/main" val="317258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250521" y="450938"/>
            <a:ext cx="11103279" cy="5851286"/>
          </a:xfrm>
        </p:spPr>
        <p:txBody>
          <a:bodyPr>
            <a:normAutofit fontScale="92500" lnSpcReduction="20000"/>
          </a:bodyPr>
          <a:lstStyle/>
          <a:p>
            <a:pPr marL="0" lvl="0" indent="0">
              <a:buNone/>
            </a:pPr>
            <a:r>
              <a:rPr lang="en-CA" dirty="0"/>
              <a:t>65 ear old patient with dilated cardiomyopathy, atrial fibrillation, diabetes, HTN and chronic constipation, he present to the ER with acute severe abdominal pain, he denies and blood per rectum and did not pass stool today.</a:t>
            </a:r>
          </a:p>
          <a:p>
            <a:pPr marL="0" lvl="0" indent="0">
              <a:buNone/>
            </a:pPr>
            <a:r>
              <a:rPr lang="en-CA" dirty="0"/>
              <a:t> On examination, he has normal blood pressure with no fever, but with tachycardia. he has unremarkable abdominal examination. </a:t>
            </a:r>
            <a:endParaRPr lang="en-US" dirty="0"/>
          </a:p>
          <a:p>
            <a:pPr marL="0" indent="0">
              <a:buNone/>
            </a:pPr>
            <a:r>
              <a:rPr lang="en-CA" dirty="0"/>
              <a:t>CT abdomen with oral contrast shows some stool in the colon and U/S abdomen is unremarkable</a:t>
            </a:r>
            <a:endParaRPr lang="en-US" dirty="0"/>
          </a:p>
          <a:p>
            <a:pPr marL="0" indent="0">
              <a:buNone/>
            </a:pPr>
            <a:r>
              <a:rPr lang="en-CA" dirty="0"/>
              <a:t>Patient is screaming of pain.</a:t>
            </a:r>
            <a:endParaRPr lang="en-US" dirty="0"/>
          </a:p>
          <a:p>
            <a:pPr marL="0" indent="0">
              <a:buNone/>
            </a:pPr>
            <a:r>
              <a:rPr lang="en-CA" dirty="0"/>
              <a:t>The best approach is :</a:t>
            </a:r>
            <a:endParaRPr lang="en-US" dirty="0"/>
          </a:p>
          <a:p>
            <a:pPr marL="0" indent="0">
              <a:buNone/>
            </a:pPr>
            <a:r>
              <a:rPr lang="en-CA" dirty="0"/>
              <a:t> </a:t>
            </a:r>
            <a:endParaRPr lang="en-US" dirty="0"/>
          </a:p>
          <a:p>
            <a:pPr marL="571500" lvl="0" indent="-571500">
              <a:buFont typeface="+mj-lt"/>
              <a:buAutoNum type="romanUcPeriod"/>
            </a:pPr>
            <a:r>
              <a:rPr lang="en-CA" dirty="0"/>
              <a:t>Give fleet enema and book </a:t>
            </a:r>
            <a:r>
              <a:rPr lang="en-CA" dirty="0" err="1"/>
              <a:t>Colnoscopy</a:t>
            </a:r>
            <a:r>
              <a:rPr lang="en-CA" dirty="0"/>
              <a:t> the next day</a:t>
            </a:r>
            <a:endParaRPr lang="en-US" dirty="0"/>
          </a:p>
          <a:p>
            <a:pPr marL="571500" lvl="0" indent="-571500">
              <a:buFont typeface="+mj-lt"/>
              <a:buAutoNum type="romanUcPeriod"/>
            </a:pPr>
            <a:r>
              <a:rPr lang="en-CA" dirty="0"/>
              <a:t>Start PPI and request an urgent Gastroscopy</a:t>
            </a:r>
            <a:endParaRPr lang="en-US" dirty="0"/>
          </a:p>
          <a:p>
            <a:pPr marL="571500" lvl="0" indent="-571500">
              <a:buFont typeface="+mj-lt"/>
              <a:buAutoNum type="romanUcPeriod"/>
            </a:pPr>
            <a:r>
              <a:rPr lang="en-CA" dirty="0"/>
              <a:t>Repeat CT abdomen with CTA protocol</a:t>
            </a:r>
            <a:endParaRPr lang="en-US" dirty="0"/>
          </a:p>
          <a:p>
            <a:pPr marL="571500" lvl="0" indent="-571500">
              <a:buFont typeface="+mj-lt"/>
              <a:buAutoNum type="romanUcPeriod"/>
            </a:pPr>
            <a:r>
              <a:rPr lang="en-CA" dirty="0"/>
              <a:t>Psychological referral </a:t>
            </a:r>
            <a:endParaRPr lang="en-US" dirty="0"/>
          </a:p>
          <a:p>
            <a:pPr marL="571500" lvl="0" indent="-571500">
              <a:buFont typeface="+mj-lt"/>
              <a:buAutoNum type="romanUcPeriod"/>
            </a:pPr>
            <a:r>
              <a:rPr lang="en-CA" dirty="0"/>
              <a:t>MRCP to R/O gallstones</a:t>
            </a:r>
            <a:endParaRPr lang="en-US" dirty="0"/>
          </a:p>
          <a:p>
            <a:endParaRPr lang="en-US" dirty="0"/>
          </a:p>
        </p:txBody>
      </p:sp>
      <p:pic>
        <p:nvPicPr>
          <p:cNvPr id="4" name="Picture 3">
            <a:extLst>
              <a:ext uri="{FF2B5EF4-FFF2-40B4-BE49-F238E27FC236}">
                <a16:creationId xmlns:a16="http://schemas.microsoft.com/office/drawing/2014/main" id="{36E5349D-23CA-344A-B6D4-1DD04F009393}"/>
              </a:ext>
            </a:extLst>
          </p:cNvPr>
          <p:cNvPicPr>
            <a:picLocks noChangeAspect="1"/>
          </p:cNvPicPr>
          <p:nvPr/>
        </p:nvPicPr>
        <p:blipFill>
          <a:blip r:embed="rId2"/>
          <a:stretch>
            <a:fillRect/>
          </a:stretch>
        </p:blipFill>
        <p:spPr>
          <a:xfrm>
            <a:off x="250521" y="4735732"/>
            <a:ext cx="509382" cy="498162"/>
          </a:xfrm>
          <a:prstGeom prst="rect">
            <a:avLst/>
          </a:prstGeom>
        </p:spPr>
      </p:pic>
    </p:spTree>
    <p:extLst>
      <p:ext uri="{BB962C8B-B14F-4D97-AF65-F5344CB8AC3E}">
        <p14:creationId xmlns:p14="http://schemas.microsoft.com/office/powerpoint/2010/main" val="21648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BF5-3796-4241-B315-DE55C3312F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14C0D9-131D-D04F-BCD6-539DBB2B438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4C0165F-EAA8-6A47-A3D2-5BD2BC54F587}"/>
              </a:ext>
            </a:extLst>
          </p:cNvPr>
          <p:cNvPicPr/>
          <p:nvPr/>
        </p:nvPicPr>
        <p:blipFill>
          <a:blip r:embed="rId2" cstate="print"/>
          <a:srcRect l="19098" t="2842" r="25442" b="8119"/>
          <a:stretch>
            <a:fillRect/>
          </a:stretch>
        </p:blipFill>
        <p:spPr bwMode="auto">
          <a:xfrm>
            <a:off x="2842055" y="195393"/>
            <a:ext cx="5820032" cy="5258097"/>
          </a:xfrm>
          <a:prstGeom prst="rect">
            <a:avLst/>
          </a:prstGeom>
          <a:noFill/>
          <a:ln w="9525">
            <a:noFill/>
            <a:miter lim="800000"/>
            <a:headEnd/>
            <a:tailEnd/>
          </a:ln>
        </p:spPr>
      </p:pic>
      <p:sp>
        <p:nvSpPr>
          <p:cNvPr id="5" name="Rectangle 4">
            <a:extLst>
              <a:ext uri="{FF2B5EF4-FFF2-40B4-BE49-F238E27FC236}">
                <a16:creationId xmlns:a16="http://schemas.microsoft.com/office/drawing/2014/main" id="{9B1B0FBF-5D0A-C64B-AE55-6F6DDDB9F83E}"/>
              </a:ext>
            </a:extLst>
          </p:cNvPr>
          <p:cNvSpPr/>
          <p:nvPr/>
        </p:nvSpPr>
        <p:spPr>
          <a:xfrm>
            <a:off x="3756454" y="2879776"/>
            <a:ext cx="4275438" cy="74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681BF8-3A75-5A48-8EFE-E85AD2F9C98F}"/>
              </a:ext>
            </a:extLst>
          </p:cNvPr>
          <p:cNvSpPr/>
          <p:nvPr/>
        </p:nvSpPr>
        <p:spPr>
          <a:xfrm>
            <a:off x="3756454" y="3603249"/>
            <a:ext cx="4275438" cy="1166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1981A4-29E7-6F4C-90C2-4685A7DC6310}"/>
              </a:ext>
            </a:extLst>
          </p:cNvPr>
          <p:cNvSpPr/>
          <p:nvPr/>
        </p:nvSpPr>
        <p:spPr>
          <a:xfrm>
            <a:off x="3756454" y="4648767"/>
            <a:ext cx="4275438" cy="1166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0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1086-6B17-D942-B0F8-A992E3EAE717}"/>
              </a:ext>
            </a:extLst>
          </p:cNvPr>
          <p:cNvSpPr>
            <a:spLocks noGrp="1"/>
          </p:cNvSpPr>
          <p:nvPr>
            <p:ph type="title"/>
          </p:nvPr>
        </p:nvSpPr>
        <p:spPr/>
        <p:txBody>
          <a:bodyPr/>
          <a:lstStyle/>
          <a:p>
            <a:r>
              <a:rPr lang="en-US" b="1" i="1" dirty="0"/>
              <a:t>Management</a:t>
            </a:r>
            <a:endParaRPr lang="en-US" dirty="0"/>
          </a:p>
        </p:txBody>
      </p:sp>
      <p:sp>
        <p:nvSpPr>
          <p:cNvPr id="3" name="Content Placeholder 2">
            <a:extLst>
              <a:ext uri="{FF2B5EF4-FFF2-40B4-BE49-F238E27FC236}">
                <a16:creationId xmlns:a16="http://schemas.microsoft.com/office/drawing/2014/main" id="{E28EA921-0941-4049-BDCD-14E1F5B2C41A}"/>
              </a:ext>
            </a:extLst>
          </p:cNvPr>
          <p:cNvSpPr>
            <a:spLocks noGrp="1"/>
          </p:cNvSpPr>
          <p:nvPr>
            <p:ph idx="1"/>
          </p:nvPr>
        </p:nvSpPr>
        <p:spPr>
          <a:xfrm>
            <a:off x="430427" y="1516706"/>
            <a:ext cx="10515600" cy="4351338"/>
          </a:xfrm>
        </p:spPr>
        <p:txBody>
          <a:bodyPr/>
          <a:lstStyle/>
          <a:p>
            <a:pPr lvl="0"/>
            <a:r>
              <a:rPr lang="en-US" i="1" dirty="0"/>
              <a:t>Do not use vasopressors</a:t>
            </a:r>
          </a:p>
          <a:p>
            <a:pPr lvl="0"/>
            <a:r>
              <a:rPr lang="en-US" i="1" dirty="0"/>
              <a:t>Do not do angiography with vasodilatation in the presence of hypotension or hypovolemia (otherwise profound hypotension and death)</a:t>
            </a:r>
          </a:p>
          <a:p>
            <a:pPr lvl="0"/>
            <a:r>
              <a:rPr lang="en-US" i="1" dirty="0"/>
              <a:t>intra-arterial </a:t>
            </a:r>
            <a:r>
              <a:rPr lang="en-US" b="1" dirty="0" err="1">
                <a:solidFill>
                  <a:srgbClr val="C00000"/>
                </a:solidFill>
                <a:highlight>
                  <a:srgbClr val="FFFF00"/>
                </a:highlight>
              </a:rPr>
              <a:t>papaverine</a:t>
            </a:r>
            <a:r>
              <a:rPr lang="en-US" i="1" dirty="0"/>
              <a:t> before and for 24 hours after embolectomy 30-60 mg/</a:t>
            </a:r>
            <a:r>
              <a:rPr lang="en-US" i="1" dirty="0" err="1"/>
              <a:t>hr</a:t>
            </a:r>
            <a:endParaRPr lang="en-US" i="1" dirty="0"/>
          </a:p>
          <a:p>
            <a:endParaRPr lang="en-US" dirty="0"/>
          </a:p>
        </p:txBody>
      </p:sp>
      <p:pic>
        <p:nvPicPr>
          <p:cNvPr id="4" name="Picture 3">
            <a:extLst>
              <a:ext uri="{FF2B5EF4-FFF2-40B4-BE49-F238E27FC236}">
                <a16:creationId xmlns:a16="http://schemas.microsoft.com/office/drawing/2014/main" id="{5616C3A5-D187-A749-8DAF-F0D7C1BFFFCD}"/>
              </a:ext>
            </a:extLst>
          </p:cNvPr>
          <p:cNvPicPr/>
          <p:nvPr/>
        </p:nvPicPr>
        <p:blipFill>
          <a:blip r:embed="rId2" cstate="print"/>
          <a:srcRect l="12538" t="38000" r="12989" b="31231"/>
          <a:stretch>
            <a:fillRect/>
          </a:stretch>
        </p:blipFill>
        <p:spPr bwMode="auto">
          <a:xfrm>
            <a:off x="31468" y="3692375"/>
            <a:ext cx="12160532" cy="2827681"/>
          </a:xfrm>
          <a:prstGeom prst="rect">
            <a:avLst/>
          </a:prstGeom>
          <a:noFill/>
          <a:ln w="9525">
            <a:noFill/>
            <a:miter lim="800000"/>
            <a:headEnd/>
            <a:tailEnd/>
          </a:ln>
        </p:spPr>
      </p:pic>
    </p:spTree>
    <p:extLst>
      <p:ext uri="{BB962C8B-B14F-4D97-AF65-F5344CB8AC3E}">
        <p14:creationId xmlns:p14="http://schemas.microsoft.com/office/powerpoint/2010/main" val="37302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1">
            <a:extLst>
              <a:ext uri="{FF2B5EF4-FFF2-40B4-BE49-F238E27FC236}">
                <a16:creationId xmlns:a16="http://schemas.microsoft.com/office/drawing/2014/main" id="{31D9661D-4565-6844-A250-ECCACA750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257" y="258989"/>
            <a:ext cx="2990396" cy="5894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311385D-8888-254F-B45A-9E250A989D25}"/>
              </a:ext>
            </a:extLst>
          </p:cNvPr>
          <p:cNvSpPr/>
          <p:nvPr/>
        </p:nvSpPr>
        <p:spPr>
          <a:xfrm>
            <a:off x="301624" y="519061"/>
            <a:ext cx="8987519" cy="6001643"/>
          </a:xfrm>
          <a:prstGeom prst="rect">
            <a:avLst/>
          </a:prstGeom>
        </p:spPr>
        <p:txBody>
          <a:bodyPr wrap="square">
            <a:spAutoFit/>
          </a:bodyPr>
          <a:lstStyle/>
          <a:p>
            <a:r>
              <a:rPr lang="en-US" sz="2400" dirty="0"/>
              <a:t>69 year old man present with a recent history of dysphagia to solids but no liquids. </a:t>
            </a:r>
          </a:p>
          <a:p>
            <a:r>
              <a:rPr lang="en-US" sz="2400" dirty="0"/>
              <a:t>The patient has no problem in initiating swallowing, but has problem with regurgitation of old food that he swallowed. The patient also report weight loss of 10 kg over the last 3 months. He underwent barium swallow as shown. </a:t>
            </a:r>
          </a:p>
          <a:p>
            <a:endParaRPr lang="en-US" sz="2400" dirty="0"/>
          </a:p>
          <a:p>
            <a:r>
              <a:rPr lang="en-US" sz="2400" dirty="0"/>
              <a:t>What is the next step in management :</a:t>
            </a:r>
          </a:p>
          <a:p>
            <a:endParaRPr lang="en-US" sz="2400" dirty="0"/>
          </a:p>
          <a:p>
            <a:endParaRPr lang="en-US" sz="2400" dirty="0"/>
          </a:p>
          <a:p>
            <a:r>
              <a:rPr lang="en-US" sz="2400" dirty="0"/>
              <a:t>I.	Refer the patient to Surgical </a:t>
            </a:r>
            <a:r>
              <a:rPr lang="en-US" sz="2400" dirty="0" err="1"/>
              <a:t>Myotomy</a:t>
            </a:r>
            <a:endParaRPr lang="en-US" sz="2400" dirty="0"/>
          </a:p>
          <a:p>
            <a:r>
              <a:rPr lang="en-US" sz="2400" dirty="0"/>
              <a:t>II.	Start </a:t>
            </a:r>
            <a:r>
              <a:rPr lang="en-US" sz="2400" dirty="0" err="1"/>
              <a:t>Nifedipine</a:t>
            </a:r>
            <a:r>
              <a:rPr lang="en-US" sz="2400" dirty="0"/>
              <a:t> 10-30mg, 30-45min before meal</a:t>
            </a:r>
          </a:p>
          <a:p>
            <a:r>
              <a:rPr lang="en-US" sz="2400" dirty="0"/>
              <a:t>III.	Endoscopy, preferably with endoscopic ultrasound.</a:t>
            </a:r>
          </a:p>
          <a:p>
            <a:r>
              <a:rPr lang="en-US" sz="2400" dirty="0"/>
              <a:t>IV.	Referral to Gastrostomy tube via interventional radiology</a:t>
            </a:r>
          </a:p>
          <a:p>
            <a:r>
              <a:rPr lang="en-US" sz="2400" dirty="0"/>
              <a:t>V.	Reassurance	 </a:t>
            </a:r>
          </a:p>
          <a:p>
            <a:endParaRPr lang="en-US" sz="2400" dirty="0"/>
          </a:p>
        </p:txBody>
      </p:sp>
      <p:pic>
        <p:nvPicPr>
          <p:cNvPr id="4" name="Picture 3">
            <a:extLst>
              <a:ext uri="{FF2B5EF4-FFF2-40B4-BE49-F238E27FC236}">
                <a16:creationId xmlns:a16="http://schemas.microsoft.com/office/drawing/2014/main" id="{404F8F6D-5164-D645-AA40-BF64D9821822}"/>
              </a:ext>
            </a:extLst>
          </p:cNvPr>
          <p:cNvPicPr>
            <a:picLocks noChangeAspect="1"/>
          </p:cNvPicPr>
          <p:nvPr/>
        </p:nvPicPr>
        <p:blipFill>
          <a:blip r:embed="rId3"/>
          <a:stretch>
            <a:fillRect/>
          </a:stretch>
        </p:blipFill>
        <p:spPr>
          <a:xfrm>
            <a:off x="301624" y="4873518"/>
            <a:ext cx="509382" cy="498162"/>
          </a:xfrm>
          <a:prstGeom prst="rect">
            <a:avLst/>
          </a:prstGeom>
        </p:spPr>
      </p:pic>
    </p:spTree>
    <p:extLst>
      <p:ext uri="{BB962C8B-B14F-4D97-AF65-F5344CB8AC3E}">
        <p14:creationId xmlns:p14="http://schemas.microsoft.com/office/powerpoint/2010/main" val="107045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ACFD-1FBB-CD4C-A1EC-8795E4EF7231}"/>
              </a:ext>
            </a:extLst>
          </p:cNvPr>
          <p:cNvSpPr>
            <a:spLocks noGrp="1"/>
          </p:cNvSpPr>
          <p:nvPr>
            <p:ph type="title"/>
          </p:nvPr>
        </p:nvSpPr>
        <p:spPr/>
        <p:txBody>
          <a:bodyPr/>
          <a:lstStyle/>
          <a:p>
            <a:r>
              <a:rPr lang="en-US" b="1" i="1" dirty="0"/>
              <a:t>Achalasia  “failure to relax.”  </a:t>
            </a:r>
            <a:endParaRPr lang="en-US" dirty="0"/>
          </a:p>
        </p:txBody>
      </p:sp>
      <p:sp>
        <p:nvSpPr>
          <p:cNvPr id="3" name="Content Placeholder 2">
            <a:extLst>
              <a:ext uri="{FF2B5EF4-FFF2-40B4-BE49-F238E27FC236}">
                <a16:creationId xmlns:a16="http://schemas.microsoft.com/office/drawing/2014/main" id="{080E2037-106A-5042-9AF3-9605D2870D77}"/>
              </a:ext>
            </a:extLst>
          </p:cNvPr>
          <p:cNvSpPr>
            <a:spLocks noGrp="1"/>
          </p:cNvSpPr>
          <p:nvPr>
            <p:ph idx="1"/>
          </p:nvPr>
        </p:nvSpPr>
        <p:spPr/>
        <p:txBody>
          <a:bodyPr>
            <a:normAutofit/>
          </a:bodyPr>
          <a:lstStyle/>
          <a:p>
            <a:r>
              <a:rPr lang="en-US" i="1" dirty="0"/>
              <a:t>Achalasia results from a decreased number of </a:t>
            </a:r>
            <a:r>
              <a:rPr lang="en-US" i="1" dirty="0" err="1"/>
              <a:t>nonadrenergic</a:t>
            </a:r>
            <a:r>
              <a:rPr lang="en-US" i="1" dirty="0"/>
              <a:t>, </a:t>
            </a:r>
            <a:r>
              <a:rPr lang="en-US" i="1" dirty="0" err="1"/>
              <a:t>noncholinergic</a:t>
            </a:r>
            <a:r>
              <a:rPr lang="en-US" i="1" dirty="0"/>
              <a:t> </a:t>
            </a:r>
            <a:r>
              <a:rPr lang="en-US" i="1" u="sng" dirty="0"/>
              <a:t>inhibitory</a:t>
            </a:r>
            <a:r>
              <a:rPr lang="en-US" i="1" dirty="0"/>
              <a:t> ganglion cells. The cause of achalasia is </a:t>
            </a:r>
            <a:r>
              <a:rPr lang="en-US" i="1" dirty="0" err="1"/>
              <a:t>unknow</a:t>
            </a:r>
            <a:r>
              <a:rPr lang="en-US" i="1" dirty="0"/>
              <a:t>.</a:t>
            </a:r>
          </a:p>
          <a:p>
            <a:endParaRPr lang="en-US" i="1" dirty="0"/>
          </a:p>
          <a:p>
            <a:r>
              <a:rPr lang="en-US" i="1" dirty="0"/>
              <a:t>Barium swallow with fluoroscopy is an excellent for screening, but manometry is still required in all patients. Endoscopic evaluation is recommended to exclude the presence of </a:t>
            </a:r>
            <a:r>
              <a:rPr lang="en-US" i="1" dirty="0" err="1"/>
              <a:t>pseudoachalasia</a:t>
            </a:r>
            <a:endParaRPr lang="en-US" i="1" dirty="0"/>
          </a:p>
          <a:p>
            <a:endParaRPr lang="en-US" dirty="0"/>
          </a:p>
          <a:p>
            <a:r>
              <a:rPr lang="en-US" i="1" dirty="0"/>
              <a:t>Squamous cell carcinoma risk is increased in achalasia</a:t>
            </a:r>
            <a:r>
              <a:rPr lang="en-US" dirty="0"/>
              <a:t> </a:t>
            </a:r>
          </a:p>
        </p:txBody>
      </p:sp>
    </p:spTree>
    <p:extLst>
      <p:ext uri="{BB962C8B-B14F-4D97-AF65-F5344CB8AC3E}">
        <p14:creationId xmlns:p14="http://schemas.microsoft.com/office/powerpoint/2010/main" val="25191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ACF3D0D-9D4A-C34A-9205-5AC89EFB9D18}"/>
              </a:ext>
            </a:extLst>
          </p:cNvPr>
          <p:cNvSpPr>
            <a:spLocks noGrp="1"/>
          </p:cNvSpPr>
          <p:nvPr>
            <p:ph type="title"/>
          </p:nvPr>
        </p:nvSpPr>
        <p:spPr>
          <a:xfrm>
            <a:off x="535020" y="685800"/>
            <a:ext cx="2780271" cy="5105400"/>
          </a:xfrm>
        </p:spPr>
        <p:txBody>
          <a:bodyPr>
            <a:normAutofit/>
          </a:bodyPr>
          <a:lstStyle/>
          <a:p>
            <a:r>
              <a:rPr lang="en-US" sz="3100">
                <a:solidFill>
                  <a:srgbClr val="FFFFFF"/>
                </a:solidFill>
              </a:rPr>
              <a:t>Causes of Pseudoachalasia include</a:t>
            </a:r>
          </a:p>
        </p:txBody>
      </p:sp>
      <p:graphicFrame>
        <p:nvGraphicFramePr>
          <p:cNvPr id="5" name="Content Placeholder 2">
            <a:extLst>
              <a:ext uri="{FF2B5EF4-FFF2-40B4-BE49-F238E27FC236}">
                <a16:creationId xmlns:a16="http://schemas.microsoft.com/office/drawing/2014/main" id="{EB55D523-C16B-4ADE-A630-4FD87B35B57F}"/>
              </a:ext>
            </a:extLst>
          </p:cNvPr>
          <p:cNvGraphicFramePr>
            <a:graphicFrameLocks noGrp="1"/>
          </p:cNvGraphicFramePr>
          <p:nvPr>
            <p:ph idx="1"/>
            <p:extLst>
              <p:ext uri="{D42A27DB-BD31-4B8C-83A1-F6EECF244321}">
                <p14:modId xmlns:p14="http://schemas.microsoft.com/office/powerpoint/2010/main" val="308212608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1662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FF651E-6CA6-BF4A-AA9D-A4C59A68E50E}"/>
              </a:ext>
            </a:extLst>
          </p:cNvPr>
          <p:cNvPicPr>
            <a:picLocks noChangeAspect="1"/>
          </p:cNvPicPr>
          <p:nvPr/>
        </p:nvPicPr>
        <p:blipFill rotWithShape="1">
          <a:blip r:embed="rId2"/>
          <a:srcRect t="50548" b="31840"/>
          <a:stretch/>
        </p:blipFill>
        <p:spPr>
          <a:xfrm>
            <a:off x="125258" y="4917688"/>
            <a:ext cx="9363422" cy="1604095"/>
          </a:xfrm>
          <a:prstGeom prst="rect">
            <a:avLst/>
          </a:prstGeom>
        </p:spPr>
      </p:pic>
      <p:pic>
        <p:nvPicPr>
          <p:cNvPr id="6" name="Picture 5">
            <a:extLst>
              <a:ext uri="{FF2B5EF4-FFF2-40B4-BE49-F238E27FC236}">
                <a16:creationId xmlns:a16="http://schemas.microsoft.com/office/drawing/2014/main" id="{68CD4AA0-D03F-394B-A851-01E1201CB262}"/>
              </a:ext>
            </a:extLst>
          </p:cNvPr>
          <p:cNvPicPr>
            <a:picLocks noChangeAspect="1"/>
          </p:cNvPicPr>
          <p:nvPr/>
        </p:nvPicPr>
        <p:blipFill rotWithShape="1">
          <a:blip r:embed="rId2"/>
          <a:srcRect b="51338"/>
          <a:stretch/>
        </p:blipFill>
        <p:spPr>
          <a:xfrm>
            <a:off x="0" y="0"/>
            <a:ext cx="9363422" cy="4432168"/>
          </a:xfrm>
          <a:prstGeom prst="rect">
            <a:avLst/>
          </a:prstGeom>
        </p:spPr>
      </p:pic>
    </p:spTree>
    <p:extLst>
      <p:ext uri="{BB962C8B-B14F-4D97-AF65-F5344CB8AC3E}">
        <p14:creationId xmlns:p14="http://schemas.microsoft.com/office/powerpoint/2010/main" val="312482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Patient with cirrhosis and early decompensation features from HCV/NASH. He is post-SVR with CHILD-B 7 points. Which is true in regard to his medications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Patient is at higher chance of drug induced liver injury in general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Statins are safe and might be of benefit in general.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There is no safe dose of paracetamol in decompensated cirrhosis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NSAIDs at small doses are generally safe if taken with PPI</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PPI has a positive impact on survival in patients with Cirrhosis</a:t>
            </a:r>
            <a:endParaRPr lang="en-US" dirty="0"/>
          </a:p>
        </p:txBody>
      </p:sp>
      <p:pic>
        <p:nvPicPr>
          <p:cNvPr id="4" name="Picture 3">
            <a:extLst>
              <a:ext uri="{FF2B5EF4-FFF2-40B4-BE49-F238E27FC236}">
                <a16:creationId xmlns:a16="http://schemas.microsoft.com/office/drawing/2014/main" id="{A429563B-7851-8E43-BDEC-3BEACD4841A3}"/>
              </a:ext>
            </a:extLst>
          </p:cNvPr>
          <p:cNvPicPr>
            <a:picLocks noChangeAspect="1"/>
          </p:cNvPicPr>
          <p:nvPr/>
        </p:nvPicPr>
        <p:blipFill>
          <a:blip r:embed="rId2"/>
          <a:stretch>
            <a:fillRect/>
          </a:stretch>
        </p:blipFill>
        <p:spPr>
          <a:xfrm>
            <a:off x="718170" y="2927776"/>
            <a:ext cx="509382" cy="498162"/>
          </a:xfrm>
          <a:prstGeom prst="rect">
            <a:avLst/>
          </a:prstGeom>
        </p:spPr>
      </p:pic>
    </p:spTree>
    <p:extLst>
      <p:ext uri="{BB962C8B-B14F-4D97-AF65-F5344CB8AC3E}">
        <p14:creationId xmlns:p14="http://schemas.microsoft.com/office/powerpoint/2010/main" val="256698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54" y="431798"/>
            <a:ext cx="9919995" cy="6094261"/>
          </a:xfrm>
        </p:spPr>
      </p:pic>
    </p:spTree>
    <p:extLst>
      <p:ext uri="{BB962C8B-B14F-4D97-AF65-F5344CB8AC3E}">
        <p14:creationId xmlns:p14="http://schemas.microsoft.com/office/powerpoint/2010/main" val="141326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55" y="12526"/>
            <a:ext cx="10947242" cy="6858000"/>
          </a:xfrm>
          <a:prstGeom prst="rect">
            <a:avLst/>
          </a:prstGeom>
        </p:spPr>
      </p:pic>
    </p:spTree>
    <p:extLst>
      <p:ext uri="{BB962C8B-B14F-4D97-AF65-F5344CB8AC3E}">
        <p14:creationId xmlns:p14="http://schemas.microsoft.com/office/powerpoint/2010/main" val="112765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538619" y="674914"/>
            <a:ext cx="10815181" cy="5813568"/>
          </a:xfrm>
        </p:spPr>
        <p:txBody>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In regard to hemostasis with cirrhosis, all are true Except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INR does no reflect the true hemostasis in cirrhosis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err="1">
                <a:latin typeface="Calibri" panose="020F0502020204030204" pitchFamily="34" charset="0"/>
                <a:ea typeface="Calibri" panose="020F0502020204030204" pitchFamily="34" charset="0"/>
                <a:cs typeface="Arial" panose="020B0604020202020204" pitchFamily="34" charset="0"/>
              </a:rPr>
              <a:t>vWF</a:t>
            </a:r>
            <a:r>
              <a:rPr lang="en-US" dirty="0">
                <a:latin typeface="Calibri" panose="020F0502020204030204" pitchFamily="34" charset="0"/>
                <a:ea typeface="Calibri" panose="020F0502020204030204" pitchFamily="34" charset="0"/>
                <a:cs typeface="Arial" panose="020B0604020202020204" pitchFamily="34" charset="0"/>
              </a:rPr>
              <a:t> levels are increased in cirrhosis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Oral thrombopoietin-receptor agonist (</a:t>
            </a:r>
            <a:r>
              <a:rPr lang="en-US" dirty="0" err="1">
                <a:latin typeface="Calibri" panose="020F0502020204030204" pitchFamily="34" charset="0"/>
                <a:ea typeface="Calibri" panose="020F0502020204030204" pitchFamily="34" charset="0"/>
                <a:cs typeface="Arial" panose="020B0604020202020204" pitchFamily="34" charset="0"/>
              </a:rPr>
              <a:t>Eltrombopag</a:t>
            </a:r>
            <a:r>
              <a:rPr lang="en-US" dirty="0">
                <a:latin typeface="Calibri" panose="020F0502020204030204" pitchFamily="34" charset="0"/>
                <a:ea typeface="Calibri" panose="020F0502020204030204" pitchFamily="34" charset="0"/>
                <a:cs typeface="Arial" panose="020B0604020202020204" pitchFamily="34" charset="0"/>
              </a:rPr>
              <a:t> ) is an excellent choice for </a:t>
            </a:r>
            <a:r>
              <a:rPr lang="en-US" dirty="0" err="1">
                <a:latin typeface="Calibri" panose="020F0502020204030204" pitchFamily="34" charset="0"/>
                <a:ea typeface="Calibri" panose="020F0502020204030204" pitchFamily="34" charset="0"/>
                <a:cs typeface="Arial" panose="020B0604020202020204" pitchFamily="34" charset="0"/>
              </a:rPr>
              <a:t>thromboctyopenia</a:t>
            </a:r>
            <a:r>
              <a:rPr lang="en-US" dirty="0">
                <a:latin typeface="Calibri" panose="020F0502020204030204" pitchFamily="34" charset="0"/>
                <a:ea typeface="Calibri" panose="020F0502020204030204" pitchFamily="34" charset="0"/>
                <a:cs typeface="Arial" panose="020B0604020202020204" pitchFamily="34" charset="0"/>
              </a:rPr>
              <a:t> with no significant side effects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TIPS </a:t>
            </a:r>
            <a:r>
              <a:rPr lang="en-US" b="1" u="sng" dirty="0">
                <a:solidFill>
                  <a:srgbClr val="C00000"/>
                </a:solidFill>
                <a:latin typeface="Calibri" panose="020F0502020204030204" pitchFamily="34" charset="0"/>
                <a:ea typeface="Calibri" panose="020F0502020204030204" pitchFamily="34" charset="0"/>
                <a:cs typeface="Arial" panose="020B0604020202020204" pitchFamily="34" charset="0"/>
              </a:rPr>
              <a:t>should not </a:t>
            </a:r>
            <a:r>
              <a:rPr lang="en-US" dirty="0">
                <a:latin typeface="Calibri" panose="020F0502020204030204" pitchFamily="34" charset="0"/>
                <a:ea typeface="Calibri" panose="020F0502020204030204" pitchFamily="34" charset="0"/>
                <a:cs typeface="Arial" panose="020B0604020202020204" pitchFamily="34" charset="0"/>
              </a:rPr>
              <a:t>be used as a treatment strategy for thrombocytopenia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72B1A38-527A-F84E-8664-22C34A04D7E5}"/>
              </a:ext>
            </a:extLst>
          </p:cNvPr>
          <p:cNvPicPr>
            <a:picLocks noChangeAspect="1"/>
          </p:cNvPicPr>
          <p:nvPr/>
        </p:nvPicPr>
        <p:blipFill>
          <a:blip r:embed="rId2"/>
          <a:stretch>
            <a:fillRect/>
          </a:stretch>
        </p:blipFill>
        <p:spPr>
          <a:xfrm>
            <a:off x="450937" y="2656411"/>
            <a:ext cx="509382" cy="498162"/>
          </a:xfrm>
          <a:prstGeom prst="rect">
            <a:avLst/>
          </a:prstGeom>
        </p:spPr>
      </p:pic>
    </p:spTree>
    <p:extLst>
      <p:ext uri="{BB962C8B-B14F-4D97-AF65-F5344CB8AC3E}">
        <p14:creationId xmlns:p14="http://schemas.microsoft.com/office/powerpoint/2010/main" val="366247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28312" y="69783"/>
            <a:ext cx="10784075" cy="6596403"/>
          </a:xfrm>
          <a:prstGeom prst="rect">
            <a:avLst/>
          </a:prstGeom>
        </p:spPr>
      </p:pic>
    </p:spTree>
    <p:extLst>
      <p:ext uri="{BB962C8B-B14F-4D97-AF65-F5344CB8AC3E}">
        <p14:creationId xmlns:p14="http://schemas.microsoft.com/office/powerpoint/2010/main" val="36169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5055" t="16301" r="15955" b="20685"/>
          <a:stretch>
            <a:fillRect/>
          </a:stretch>
        </p:blipFill>
        <p:spPr bwMode="auto">
          <a:xfrm>
            <a:off x="1214499" y="389965"/>
            <a:ext cx="10902639" cy="5600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974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As per AASLD for patients with </a:t>
            </a:r>
            <a:r>
              <a:rPr lang="en-US" b="1" dirty="0">
                <a:latin typeface="Calibri" panose="020F0502020204030204" pitchFamily="34" charset="0"/>
                <a:ea typeface="Calibri" panose="020F0502020204030204" pitchFamily="34" charset="0"/>
                <a:cs typeface="Arial" panose="020B0604020202020204" pitchFamily="34" charset="0"/>
              </a:rPr>
              <a:t>SBP</a:t>
            </a:r>
            <a:r>
              <a:rPr lang="en-US" dirty="0">
                <a:latin typeface="Calibri" panose="020F0502020204030204" pitchFamily="34" charset="0"/>
                <a:ea typeface="Calibri" panose="020F0502020204030204" pitchFamily="34" charset="0"/>
                <a:cs typeface="Arial" panose="020B0604020202020204" pitchFamily="34" charset="0"/>
              </a:rPr>
              <a:t>, all are true </a:t>
            </a:r>
            <a:r>
              <a:rPr lang="en-US" b="1" u="sng" dirty="0">
                <a:latin typeface="Calibri" panose="020F0502020204030204" pitchFamily="34" charset="0"/>
                <a:ea typeface="Calibri" panose="020F0502020204030204" pitchFamily="34" charset="0"/>
                <a:cs typeface="Arial" panose="020B0604020202020204" pitchFamily="34" charset="0"/>
              </a:rPr>
              <a:t>Except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Uncomplicated SBP may be treated effectively in an outpatient setting with oral </a:t>
            </a:r>
            <a:r>
              <a:rPr lang="en-US" dirty="0" err="1">
                <a:latin typeface="Calibri" panose="020F0502020204030204" pitchFamily="34" charset="0"/>
                <a:ea typeface="Calibri" panose="020F0502020204030204" pitchFamily="34" charset="0"/>
                <a:cs typeface="Arial" panose="020B0604020202020204" pitchFamily="34" charset="0"/>
              </a:rPr>
              <a:t>ofloxacin</a:t>
            </a:r>
            <a:r>
              <a:rPr lang="en-US" dirty="0">
                <a:latin typeface="Calibri" panose="020F0502020204030204" pitchFamily="34" charset="0"/>
                <a:ea typeface="Calibri" panose="020F0502020204030204" pitchFamily="34" charset="0"/>
                <a:cs typeface="Arial" panose="020B0604020202020204" pitchFamily="34" charset="0"/>
              </a:rPr>
              <a:t> 8-10 days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Paracentesis after 48hrs  for patients who do not show clinical improvement is indicated.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Prophylaxis is always recommended after the 1</a:t>
            </a:r>
            <a:r>
              <a:rPr lang="en-US" baseline="30000" dirty="0">
                <a:latin typeface="Calibri" panose="020F0502020204030204" pitchFamily="34" charset="0"/>
                <a:ea typeface="Calibri" panose="020F0502020204030204" pitchFamily="34" charset="0"/>
                <a:cs typeface="Arial" panose="020B0604020202020204" pitchFamily="34" charset="0"/>
              </a:rPr>
              <a:t>st</a:t>
            </a:r>
            <a:r>
              <a:rPr lang="en-US" dirty="0">
                <a:latin typeface="Calibri" panose="020F0502020204030204" pitchFamily="34" charset="0"/>
                <a:ea typeface="Calibri" panose="020F0502020204030204" pitchFamily="34" charset="0"/>
                <a:cs typeface="Arial" panose="020B0604020202020204" pitchFamily="34" charset="0"/>
              </a:rPr>
              <a:t> SBP. But primary prophylaxis should not be considered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Only patients with elevated creatinine and jaundice should receive Albumin to prevent HRS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BD3EEECB-0B6A-CF45-9E30-82CA4B55CAD7}"/>
              </a:ext>
            </a:extLst>
          </p:cNvPr>
          <p:cNvPicPr>
            <a:picLocks noChangeAspect="1"/>
          </p:cNvPicPr>
          <p:nvPr/>
        </p:nvPicPr>
        <p:blipFill>
          <a:blip r:embed="rId2"/>
          <a:stretch>
            <a:fillRect/>
          </a:stretch>
        </p:blipFill>
        <p:spPr>
          <a:xfrm>
            <a:off x="718170" y="3425938"/>
            <a:ext cx="509382" cy="498162"/>
          </a:xfrm>
          <a:prstGeom prst="rect">
            <a:avLst/>
          </a:prstGeom>
        </p:spPr>
      </p:pic>
    </p:spTree>
    <p:extLst>
      <p:ext uri="{BB962C8B-B14F-4D97-AF65-F5344CB8AC3E}">
        <p14:creationId xmlns:p14="http://schemas.microsoft.com/office/powerpoint/2010/main" val="23114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123090" y="1627986"/>
          <a:ext cx="7472855" cy="989965"/>
        </p:xfrm>
        <a:graphic>
          <a:graphicData uri="http://schemas.openxmlformats.org/drawingml/2006/table">
            <a:tbl>
              <a:tblPr firstRow="1" firstCol="1" bandRow="1"/>
              <a:tblGrid>
                <a:gridCol w="2938356">
                  <a:extLst>
                    <a:ext uri="{9D8B030D-6E8A-4147-A177-3AD203B41FA5}">
                      <a16:colId xmlns:a16="http://schemas.microsoft.com/office/drawing/2014/main" val="20000"/>
                    </a:ext>
                  </a:extLst>
                </a:gridCol>
                <a:gridCol w="4534499">
                  <a:extLst>
                    <a:ext uri="{9D8B030D-6E8A-4147-A177-3AD203B41FA5}">
                      <a16:colId xmlns:a16="http://schemas.microsoft.com/office/drawing/2014/main" val="20001"/>
                    </a:ext>
                  </a:extLst>
                </a:gridCol>
              </a:tblGrid>
              <a:tr h="0">
                <a:tc>
                  <a:txBody>
                    <a:bodyPr/>
                    <a:lstStyle/>
                    <a:p>
                      <a:pPr marL="342900" lvl="0" indent="-342900">
                        <a:lnSpc>
                          <a:spcPct val="120000"/>
                        </a:lnSpc>
                        <a:spcAft>
                          <a:spcPts val="0"/>
                        </a:spcAft>
                        <a:buFont typeface="Wingdings" charset="2"/>
                        <a:buChar char=""/>
                      </a:pPr>
                      <a:r>
                        <a:rPr lang="en-US" sz="2800" b="1" i="1" dirty="0">
                          <a:effectLst/>
                          <a:latin typeface="Calibri" charset="0"/>
                          <a:ea typeface="Times New Roman" charset="0"/>
                          <a:cs typeface="Arial" charset="0"/>
                        </a:rPr>
                        <a:t>Vomiting </a:t>
                      </a:r>
                      <a:endParaRPr lang="en-US" sz="3600" i="1" dirty="0">
                        <a:effectLst/>
                        <a:latin typeface="Calibri" charset="0"/>
                        <a:ea typeface="Times New Roman" charset="0"/>
                        <a:cs typeface="Arial" charset="0"/>
                      </a:endParaRPr>
                    </a:p>
                    <a:p>
                      <a:pPr marL="342900" lvl="0" indent="-342900">
                        <a:lnSpc>
                          <a:spcPct val="120000"/>
                        </a:lnSpc>
                        <a:spcAft>
                          <a:spcPts val="0"/>
                        </a:spcAft>
                        <a:buFont typeface="Wingdings" charset="2"/>
                        <a:buChar char=""/>
                      </a:pPr>
                      <a:r>
                        <a:rPr lang="en-US" sz="2800" b="1" i="1" dirty="0">
                          <a:effectLst/>
                          <a:latin typeface="Calibri" charset="0"/>
                          <a:ea typeface="Times New Roman" charset="0"/>
                          <a:cs typeface="Arial" charset="0"/>
                        </a:rPr>
                        <a:t>Shock </a:t>
                      </a:r>
                      <a:endParaRPr lang="en-US" sz="3600" i="1" dirty="0">
                        <a:effectLst/>
                        <a:latin typeface="Calibri" charset="0"/>
                        <a:ea typeface="Times New Roman" charset="0"/>
                        <a:cs typeface="Arial" charset="0"/>
                      </a:endParaRPr>
                    </a:p>
                  </a:txBody>
                  <a:tcPr marL="68580" marR="68580" marT="0" marB="0">
                    <a:lnL w="12700" cap="flat" cmpd="sng" algn="ctr">
                      <a:solidFill>
                        <a:srgbClr val="00A4D2"/>
                      </a:solidFill>
                      <a:prstDash val="solid"/>
                      <a:round/>
                      <a:headEnd type="none" w="med" len="med"/>
                      <a:tailEnd type="none" w="med" len="med"/>
                    </a:lnL>
                    <a:lnR w="12700" cap="flat" cmpd="sng" algn="ctr">
                      <a:solidFill>
                        <a:srgbClr val="00A4D2"/>
                      </a:solidFill>
                      <a:prstDash val="solid"/>
                      <a:round/>
                      <a:headEnd type="none" w="med" len="med"/>
                      <a:tailEnd type="none" w="med" len="med"/>
                    </a:lnR>
                    <a:lnT w="12700" cap="flat" cmpd="sng" algn="ctr">
                      <a:solidFill>
                        <a:srgbClr val="00A4D2"/>
                      </a:solidFill>
                      <a:prstDash val="solid"/>
                      <a:round/>
                      <a:headEnd type="none" w="med" len="med"/>
                      <a:tailEnd type="none" w="med" len="med"/>
                    </a:lnT>
                    <a:lnB w="12700" cap="flat" cmpd="sng" algn="ctr">
                      <a:solidFill>
                        <a:srgbClr val="00A4D2"/>
                      </a:solidFill>
                      <a:prstDash val="solid"/>
                      <a:round/>
                      <a:headEnd type="none" w="med" len="med"/>
                      <a:tailEnd type="none" w="med" len="med"/>
                    </a:lnB>
                    <a:solidFill>
                      <a:srgbClr val="9CE9FF"/>
                    </a:solidFill>
                  </a:tcPr>
                </a:tc>
                <a:tc>
                  <a:txBody>
                    <a:bodyPr/>
                    <a:lstStyle/>
                    <a:p>
                      <a:pPr marL="342900" lvl="0" indent="-342900">
                        <a:lnSpc>
                          <a:spcPct val="120000"/>
                        </a:lnSpc>
                        <a:spcAft>
                          <a:spcPts val="0"/>
                        </a:spcAft>
                        <a:buFont typeface="Wingdings" charset="2"/>
                        <a:buChar char=""/>
                      </a:pPr>
                      <a:r>
                        <a:rPr lang="en-US" sz="2800" b="1" i="1" dirty="0">
                          <a:effectLst/>
                          <a:latin typeface="Calibri" charset="0"/>
                          <a:ea typeface="Times New Roman" charset="0"/>
                          <a:cs typeface="Arial" charset="0"/>
                        </a:rPr>
                        <a:t>Grade II (or higher) H.E</a:t>
                      </a:r>
                      <a:endParaRPr lang="en-US" sz="3600" i="1" dirty="0">
                        <a:effectLst/>
                        <a:latin typeface="Calibri" charset="0"/>
                        <a:ea typeface="Times New Roman" charset="0"/>
                        <a:cs typeface="Arial" charset="0"/>
                      </a:endParaRPr>
                    </a:p>
                    <a:p>
                      <a:pPr marL="342900" lvl="0" indent="-342900">
                        <a:lnSpc>
                          <a:spcPct val="120000"/>
                        </a:lnSpc>
                        <a:spcAft>
                          <a:spcPts val="0"/>
                        </a:spcAft>
                        <a:buFont typeface="Wingdings" charset="2"/>
                        <a:buChar char=""/>
                      </a:pPr>
                      <a:r>
                        <a:rPr lang="en-US" sz="2800" b="1" i="1" dirty="0">
                          <a:effectLst/>
                          <a:latin typeface="Calibri" charset="0"/>
                          <a:ea typeface="Times New Roman" charset="0"/>
                          <a:cs typeface="Arial" charset="0"/>
                        </a:rPr>
                        <a:t>Creatinine &gt;  265 </a:t>
                      </a:r>
                      <a:r>
                        <a:rPr lang="en-US" sz="2800" b="1" i="1" dirty="0" err="1">
                          <a:effectLst/>
                          <a:latin typeface="Calibri" charset="0"/>
                          <a:ea typeface="Times New Roman" charset="0"/>
                          <a:cs typeface="Arial" charset="0"/>
                        </a:rPr>
                        <a:t>mmol</a:t>
                      </a:r>
                      <a:r>
                        <a:rPr lang="en-US" sz="2800" b="1" i="1" dirty="0">
                          <a:effectLst/>
                          <a:latin typeface="Calibri" charset="0"/>
                          <a:ea typeface="Times New Roman" charset="0"/>
                          <a:cs typeface="Arial" charset="0"/>
                        </a:rPr>
                        <a:t>/l</a:t>
                      </a:r>
                      <a:endParaRPr lang="en-US" sz="3600" i="1" dirty="0">
                        <a:effectLst/>
                        <a:latin typeface="Calibri" charset="0"/>
                        <a:ea typeface="Times New Roman" charset="0"/>
                        <a:cs typeface="Arial" charset="0"/>
                      </a:endParaRPr>
                    </a:p>
                  </a:txBody>
                  <a:tcPr marL="68580" marR="68580" marT="0" marB="0">
                    <a:lnL w="12700" cap="flat" cmpd="sng" algn="ctr">
                      <a:solidFill>
                        <a:srgbClr val="00A4D2"/>
                      </a:solidFill>
                      <a:prstDash val="solid"/>
                      <a:round/>
                      <a:headEnd type="none" w="med" len="med"/>
                      <a:tailEnd type="none" w="med" len="med"/>
                    </a:lnL>
                    <a:lnR w="12700" cap="flat" cmpd="sng" algn="ctr">
                      <a:solidFill>
                        <a:srgbClr val="00A4D2"/>
                      </a:solidFill>
                      <a:prstDash val="solid"/>
                      <a:round/>
                      <a:headEnd type="none" w="med" len="med"/>
                      <a:tailEnd type="none" w="med" len="med"/>
                    </a:lnR>
                    <a:lnT w="12700" cap="flat" cmpd="sng" algn="ctr">
                      <a:solidFill>
                        <a:srgbClr val="00A4D2"/>
                      </a:solidFill>
                      <a:prstDash val="solid"/>
                      <a:round/>
                      <a:headEnd type="none" w="med" len="med"/>
                      <a:tailEnd type="none" w="med" len="med"/>
                    </a:lnT>
                    <a:lnB w="12700" cap="flat" cmpd="sng" algn="ctr">
                      <a:solidFill>
                        <a:srgbClr val="00A4D2"/>
                      </a:solidFill>
                      <a:prstDash val="solid"/>
                      <a:round/>
                      <a:headEnd type="none" w="med" len="med"/>
                      <a:tailEnd type="none" w="med" len="med"/>
                    </a:lnB>
                    <a:solidFill>
                      <a:srgbClr val="9CE9FF"/>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1728983" y="764241"/>
            <a:ext cx="7866962" cy="954107"/>
          </a:xfrm>
          <a:prstGeom prst="rect">
            <a:avLst/>
          </a:prstGeom>
        </p:spPr>
        <p:txBody>
          <a:bodyPr wrap="none">
            <a:spAutoFit/>
          </a:bodyPr>
          <a:lstStyle/>
          <a:p>
            <a:r>
              <a:rPr lang="en-US" sz="2800" dirty="0"/>
              <a:t>Complicated SBP, where oral </a:t>
            </a:r>
            <a:r>
              <a:rPr lang="en-US" sz="2800" dirty="0" err="1"/>
              <a:t>AABx</a:t>
            </a:r>
            <a:r>
              <a:rPr lang="en-US" sz="2800" dirty="0"/>
              <a:t> are not an option </a:t>
            </a:r>
          </a:p>
          <a:p>
            <a:endParaRPr lang="en-US" sz="2800" dirty="0"/>
          </a:p>
        </p:txBody>
      </p:sp>
    </p:spTree>
    <p:extLst>
      <p:ext uri="{BB962C8B-B14F-4D97-AF65-F5344CB8AC3E}">
        <p14:creationId xmlns:p14="http://schemas.microsoft.com/office/powerpoint/2010/main" val="160193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894639" y="1889030"/>
          <a:ext cx="10752083" cy="1723962"/>
        </p:xfrm>
        <a:graphic>
          <a:graphicData uri="http://schemas.openxmlformats.org/drawingml/2006/table">
            <a:tbl>
              <a:tblPr firstRow="1" firstCol="1" bandRow="1"/>
              <a:tblGrid>
                <a:gridCol w="2303252">
                  <a:extLst>
                    <a:ext uri="{9D8B030D-6E8A-4147-A177-3AD203B41FA5}">
                      <a16:colId xmlns:a16="http://schemas.microsoft.com/office/drawing/2014/main" val="20000"/>
                    </a:ext>
                  </a:extLst>
                </a:gridCol>
                <a:gridCol w="2123916">
                  <a:extLst>
                    <a:ext uri="{9D8B030D-6E8A-4147-A177-3AD203B41FA5}">
                      <a16:colId xmlns:a16="http://schemas.microsoft.com/office/drawing/2014/main" val="20001"/>
                    </a:ext>
                  </a:extLst>
                </a:gridCol>
                <a:gridCol w="6324915">
                  <a:extLst>
                    <a:ext uri="{9D8B030D-6E8A-4147-A177-3AD203B41FA5}">
                      <a16:colId xmlns:a16="http://schemas.microsoft.com/office/drawing/2014/main" val="20002"/>
                    </a:ext>
                  </a:extLst>
                </a:gridCol>
              </a:tblGrid>
              <a:tr h="0">
                <a:tc>
                  <a:txBody>
                    <a:bodyPr/>
                    <a:lstStyle/>
                    <a:p>
                      <a:pPr marL="457200" algn="ctr">
                        <a:lnSpc>
                          <a:spcPct val="120000"/>
                        </a:lnSpc>
                        <a:spcAft>
                          <a:spcPts val="0"/>
                        </a:spcAft>
                      </a:pPr>
                      <a:r>
                        <a:rPr lang="en-US" sz="2400" i="1" dirty="0" err="1">
                          <a:effectLst/>
                          <a:latin typeface="Cambria" charset="0"/>
                          <a:ea typeface="Times New Roman" charset="0"/>
                          <a:cs typeface="Times New Roman" charset="0"/>
                        </a:rPr>
                        <a:t>Ascitic</a:t>
                      </a:r>
                      <a:r>
                        <a:rPr lang="en-US" sz="2400" i="1" dirty="0">
                          <a:effectLst/>
                          <a:latin typeface="Cambria" charset="0"/>
                          <a:ea typeface="Times New Roman" charset="0"/>
                          <a:cs typeface="Times New Roman" charset="0"/>
                        </a:rPr>
                        <a:t> fluid protein &lt;1.5 g/</a:t>
                      </a:r>
                      <a:r>
                        <a:rPr lang="en-US" sz="2400" i="1" dirty="0" err="1">
                          <a:effectLst/>
                          <a:latin typeface="Cambria" charset="0"/>
                          <a:ea typeface="Times New Roman" charset="0"/>
                          <a:cs typeface="Times New Roman" charset="0"/>
                        </a:rPr>
                        <a:t>dL</a:t>
                      </a:r>
                      <a:endParaRPr lang="en-US" sz="2400" i="1" dirty="0">
                        <a:effectLst/>
                        <a:latin typeface="Calibri" charset="0"/>
                        <a:ea typeface="Times New Roman" charset="0"/>
                        <a:cs typeface="Arial" charset="0"/>
                      </a:endParaRPr>
                    </a:p>
                  </a:txBody>
                  <a:tcPr marL="68580" marR="68580" marT="0" marB="0" anchor="ctr">
                    <a:lnL w="12700" cap="flat" cmpd="sng" algn="ctr">
                      <a:solidFill>
                        <a:srgbClr val="0081A5"/>
                      </a:solidFill>
                      <a:prstDash val="solid"/>
                      <a:round/>
                      <a:headEnd type="none" w="med" len="med"/>
                      <a:tailEnd type="none" w="med" len="med"/>
                    </a:lnL>
                    <a:lnR w="12700" cap="flat" cmpd="sng" algn="ctr">
                      <a:solidFill>
                        <a:srgbClr val="0081A5"/>
                      </a:solidFill>
                      <a:prstDash val="solid"/>
                      <a:round/>
                      <a:headEnd type="none" w="med" len="med"/>
                      <a:tailEnd type="none" w="med" len="med"/>
                    </a:lnR>
                    <a:lnT w="12700" cap="flat" cmpd="sng" algn="ctr">
                      <a:solidFill>
                        <a:srgbClr val="0081A5"/>
                      </a:solidFill>
                      <a:prstDash val="solid"/>
                      <a:round/>
                      <a:headEnd type="none" w="med" len="med"/>
                      <a:tailEnd type="none" w="med" len="med"/>
                    </a:lnT>
                    <a:lnB w="28575" cap="flat" cmpd="sng" algn="ctr">
                      <a:solidFill>
                        <a:srgbClr val="0081A5"/>
                      </a:solidFill>
                      <a:prstDash val="solid"/>
                      <a:round/>
                      <a:headEnd type="none" w="med" len="med"/>
                      <a:tailEnd type="none" w="med" len="med"/>
                    </a:lnB>
                    <a:solidFill>
                      <a:srgbClr val="FFFFFF"/>
                    </a:solidFill>
                  </a:tcPr>
                </a:tc>
                <a:tc>
                  <a:txBody>
                    <a:bodyPr/>
                    <a:lstStyle/>
                    <a:p>
                      <a:pPr marL="457200" algn="ctr">
                        <a:lnSpc>
                          <a:spcPct val="120000"/>
                        </a:lnSpc>
                        <a:spcAft>
                          <a:spcPts val="0"/>
                        </a:spcAft>
                      </a:pPr>
                      <a:r>
                        <a:rPr lang="en-US" sz="2000" b="1" i="1" u="sng" dirty="0">
                          <a:effectLst/>
                          <a:latin typeface="Lucida Calligraphy" charset="0"/>
                          <a:ea typeface="Times New Roman" charset="0"/>
                          <a:cs typeface="Times New Roman" charset="0"/>
                        </a:rPr>
                        <a:t>And at least one of </a:t>
                      </a:r>
                      <a:endParaRPr lang="en-US" sz="2400" b="1" i="1" u="sng" dirty="0">
                        <a:effectLst/>
                        <a:latin typeface="Calibri" charset="0"/>
                        <a:ea typeface="Times New Roman" charset="0"/>
                        <a:cs typeface="Arial" charset="0"/>
                      </a:endParaRPr>
                    </a:p>
                  </a:txBody>
                  <a:tcPr marL="68580" marR="68580" marT="0" marB="0" anchor="ctr">
                    <a:lnL w="12700" cap="flat" cmpd="sng" algn="ctr">
                      <a:solidFill>
                        <a:srgbClr val="0081A5"/>
                      </a:solidFill>
                      <a:prstDash val="solid"/>
                      <a:round/>
                      <a:headEnd type="none" w="med" len="med"/>
                      <a:tailEnd type="none" w="med" len="med"/>
                    </a:lnL>
                    <a:lnR w="12700" cap="flat" cmpd="sng" algn="ctr">
                      <a:solidFill>
                        <a:srgbClr val="0081A5"/>
                      </a:solidFill>
                      <a:prstDash val="solid"/>
                      <a:round/>
                      <a:headEnd type="none" w="med" len="med"/>
                      <a:tailEnd type="none" w="med" len="med"/>
                    </a:lnR>
                    <a:lnT w="12700" cap="flat" cmpd="sng" algn="ctr">
                      <a:solidFill>
                        <a:srgbClr val="0081A5"/>
                      </a:solidFill>
                      <a:prstDash val="solid"/>
                      <a:round/>
                      <a:headEnd type="none" w="med" len="med"/>
                      <a:tailEnd type="none" w="med" len="med"/>
                    </a:lnT>
                    <a:lnB w="28575" cap="flat" cmpd="sng" algn="ctr">
                      <a:solidFill>
                        <a:srgbClr val="0081A5"/>
                      </a:solidFill>
                      <a:prstDash val="solid"/>
                      <a:round/>
                      <a:headEnd type="none" w="med" len="med"/>
                      <a:tailEnd type="none" w="med" len="med"/>
                    </a:lnB>
                    <a:solidFill>
                      <a:srgbClr val="FFFFFF"/>
                    </a:solidFill>
                  </a:tcPr>
                </a:tc>
                <a:tc>
                  <a:txBody>
                    <a:bodyPr/>
                    <a:lstStyle/>
                    <a:p>
                      <a:pPr marL="342900" lvl="0" indent="-342900" algn="ctr">
                        <a:lnSpc>
                          <a:spcPct val="120000"/>
                        </a:lnSpc>
                        <a:spcAft>
                          <a:spcPts val="0"/>
                        </a:spcAft>
                        <a:buFont typeface="+mj-lt"/>
                        <a:buAutoNum type="arabicPeriod"/>
                      </a:pPr>
                      <a:r>
                        <a:rPr lang="en-US" sz="2400" i="1" dirty="0">
                          <a:effectLst/>
                          <a:latin typeface="Cambria" charset="0"/>
                          <a:ea typeface="Times New Roman" charset="0"/>
                          <a:cs typeface="Times New Roman" charset="0"/>
                        </a:rPr>
                        <a:t>serum creatinine &gt;1.2 mg/</a:t>
                      </a:r>
                      <a:r>
                        <a:rPr lang="en-US" sz="2400" i="1" dirty="0" err="1">
                          <a:effectLst/>
                          <a:latin typeface="Cambria" charset="0"/>
                          <a:ea typeface="Times New Roman" charset="0"/>
                          <a:cs typeface="Times New Roman" charset="0"/>
                        </a:rPr>
                        <a:t>dL</a:t>
                      </a:r>
                      <a:r>
                        <a:rPr lang="en-US" sz="2400" i="1" dirty="0">
                          <a:effectLst/>
                          <a:latin typeface="Cambria" charset="0"/>
                          <a:ea typeface="Times New Roman" charset="0"/>
                          <a:cs typeface="Times New Roman" charset="0"/>
                        </a:rPr>
                        <a:t>, </a:t>
                      </a:r>
                      <a:endParaRPr lang="en-US" sz="2400" i="1" dirty="0">
                        <a:effectLst/>
                        <a:latin typeface="Calibri" charset="0"/>
                        <a:ea typeface="Times New Roman" charset="0"/>
                        <a:cs typeface="Arial" charset="0"/>
                      </a:endParaRPr>
                    </a:p>
                    <a:p>
                      <a:pPr marL="342900" lvl="0" indent="-342900" algn="ctr">
                        <a:lnSpc>
                          <a:spcPct val="120000"/>
                        </a:lnSpc>
                        <a:spcAft>
                          <a:spcPts val="0"/>
                        </a:spcAft>
                        <a:buFont typeface="+mj-lt"/>
                        <a:buAutoNum type="arabicPeriod"/>
                      </a:pPr>
                      <a:r>
                        <a:rPr lang="en-US" sz="2400" i="1" dirty="0">
                          <a:effectLst/>
                          <a:latin typeface="Cambria" charset="0"/>
                          <a:ea typeface="Times New Roman" charset="0"/>
                          <a:cs typeface="Times New Roman" charset="0"/>
                        </a:rPr>
                        <a:t>blood urea nitrogen &gt;25 mg/</a:t>
                      </a:r>
                      <a:r>
                        <a:rPr lang="en-US" sz="2400" i="1" dirty="0" err="1">
                          <a:effectLst/>
                          <a:latin typeface="Cambria" charset="0"/>
                          <a:ea typeface="Times New Roman" charset="0"/>
                          <a:cs typeface="Times New Roman" charset="0"/>
                        </a:rPr>
                        <a:t>dL</a:t>
                      </a:r>
                      <a:r>
                        <a:rPr lang="en-US" sz="2400" i="1" dirty="0">
                          <a:effectLst/>
                          <a:latin typeface="Cambria" charset="0"/>
                          <a:ea typeface="Times New Roman" charset="0"/>
                          <a:cs typeface="Times New Roman" charset="0"/>
                        </a:rPr>
                        <a:t>,</a:t>
                      </a:r>
                      <a:endParaRPr lang="en-US" sz="2400" i="1" dirty="0">
                        <a:effectLst/>
                        <a:latin typeface="Calibri" charset="0"/>
                        <a:ea typeface="Times New Roman" charset="0"/>
                        <a:cs typeface="Arial" charset="0"/>
                      </a:endParaRPr>
                    </a:p>
                    <a:p>
                      <a:pPr marL="342900" lvl="0" indent="-342900" algn="ctr">
                        <a:lnSpc>
                          <a:spcPct val="120000"/>
                        </a:lnSpc>
                        <a:spcAft>
                          <a:spcPts val="0"/>
                        </a:spcAft>
                        <a:buFont typeface="+mj-lt"/>
                        <a:buAutoNum type="arabicPeriod"/>
                      </a:pPr>
                      <a:r>
                        <a:rPr lang="en-US" sz="2400" i="1" dirty="0">
                          <a:effectLst/>
                          <a:latin typeface="Cambria" charset="0"/>
                          <a:ea typeface="Times New Roman" charset="0"/>
                          <a:cs typeface="Times New Roman" charset="0"/>
                        </a:rPr>
                        <a:t> serum sodium &lt;130 </a:t>
                      </a:r>
                      <a:r>
                        <a:rPr lang="en-US" sz="2400" i="1" dirty="0" err="1">
                          <a:effectLst/>
                          <a:latin typeface="Cambria" charset="0"/>
                          <a:ea typeface="Times New Roman" charset="0"/>
                          <a:cs typeface="Times New Roman" charset="0"/>
                        </a:rPr>
                        <a:t>mEq</a:t>
                      </a:r>
                      <a:r>
                        <a:rPr lang="en-US" sz="2400" i="1" dirty="0">
                          <a:effectLst/>
                          <a:latin typeface="Cambria" charset="0"/>
                          <a:ea typeface="Times New Roman" charset="0"/>
                          <a:cs typeface="Times New Roman" charset="0"/>
                        </a:rPr>
                        <a:t>/L </a:t>
                      </a:r>
                      <a:endParaRPr lang="en-US" sz="2400" i="1" dirty="0">
                        <a:effectLst/>
                        <a:latin typeface="Calibri" charset="0"/>
                        <a:ea typeface="Times New Roman" charset="0"/>
                        <a:cs typeface="Arial" charset="0"/>
                      </a:endParaRPr>
                    </a:p>
                    <a:p>
                      <a:pPr marL="342900" lvl="0" indent="-342900" algn="ctr">
                        <a:lnSpc>
                          <a:spcPct val="120000"/>
                        </a:lnSpc>
                        <a:spcAft>
                          <a:spcPts val="0"/>
                        </a:spcAft>
                        <a:buFont typeface="+mj-lt"/>
                        <a:buAutoNum type="arabicPeriod"/>
                      </a:pPr>
                      <a:r>
                        <a:rPr lang="en-US" sz="2400" i="1" dirty="0">
                          <a:effectLst/>
                          <a:latin typeface="Cambria" charset="0"/>
                          <a:ea typeface="Times New Roman" charset="0"/>
                          <a:cs typeface="Times New Roman" charset="0"/>
                        </a:rPr>
                        <a:t>Child-Pugh &gt;9 points with bilirubin &gt;3 mg/</a:t>
                      </a:r>
                      <a:r>
                        <a:rPr lang="en-US" sz="2400" i="1" dirty="0" err="1">
                          <a:effectLst/>
                          <a:latin typeface="Cambria" charset="0"/>
                          <a:ea typeface="Times New Roman" charset="0"/>
                          <a:cs typeface="Times New Roman" charset="0"/>
                        </a:rPr>
                        <a:t>dL</a:t>
                      </a:r>
                      <a:r>
                        <a:rPr lang="en-US" sz="2400" i="1" dirty="0">
                          <a:effectLst/>
                          <a:latin typeface="Cambria" charset="0"/>
                          <a:ea typeface="Times New Roman" charset="0"/>
                          <a:cs typeface="Times New Roman" charset="0"/>
                        </a:rPr>
                        <a:t>.</a:t>
                      </a:r>
                      <a:endParaRPr lang="en-US" sz="2400" i="1" dirty="0">
                        <a:effectLst/>
                        <a:latin typeface="Calibri" charset="0"/>
                        <a:ea typeface="Times New Roman" charset="0"/>
                        <a:cs typeface="Arial" charset="0"/>
                      </a:endParaRPr>
                    </a:p>
                  </a:txBody>
                  <a:tcPr marL="68580" marR="68580" marT="0" marB="0" anchor="ctr">
                    <a:lnL w="12700" cap="flat" cmpd="sng" algn="ctr">
                      <a:solidFill>
                        <a:srgbClr val="0081A5"/>
                      </a:solidFill>
                      <a:prstDash val="solid"/>
                      <a:round/>
                      <a:headEnd type="none" w="med" len="med"/>
                      <a:tailEnd type="none" w="med" len="med"/>
                    </a:lnL>
                    <a:lnR w="12700" cap="flat" cmpd="sng" algn="ctr">
                      <a:solidFill>
                        <a:srgbClr val="0081A5"/>
                      </a:solidFill>
                      <a:prstDash val="solid"/>
                      <a:round/>
                      <a:headEnd type="none" w="med" len="med"/>
                      <a:tailEnd type="none" w="med" len="med"/>
                    </a:lnR>
                    <a:lnT w="12700" cap="flat" cmpd="sng" algn="ctr">
                      <a:solidFill>
                        <a:srgbClr val="0081A5"/>
                      </a:solidFill>
                      <a:prstDash val="solid"/>
                      <a:round/>
                      <a:headEnd type="none" w="med" len="med"/>
                      <a:tailEnd type="none" w="med" len="med"/>
                    </a:lnT>
                    <a:lnB w="28575" cap="flat" cmpd="sng" algn="ctr">
                      <a:solidFill>
                        <a:srgbClr val="0081A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7" name="Rectangle 6"/>
          <p:cNvSpPr/>
          <p:nvPr/>
        </p:nvSpPr>
        <p:spPr>
          <a:xfrm>
            <a:off x="894639" y="273436"/>
            <a:ext cx="10752083" cy="1126462"/>
          </a:xfrm>
          <a:prstGeom prst="rect">
            <a:avLst/>
          </a:prstGeom>
        </p:spPr>
        <p:txBody>
          <a:bodyPr wrap="square">
            <a:spAutoFit/>
          </a:bodyPr>
          <a:lstStyle/>
          <a:p>
            <a:pPr marL="342900" lvl="0" indent="-342900">
              <a:lnSpc>
                <a:spcPct val="120000"/>
              </a:lnSpc>
              <a:spcAft>
                <a:spcPts val="600"/>
              </a:spcAft>
              <a:buFont typeface="Symbol" charset="2"/>
              <a:buChar char=""/>
            </a:pPr>
            <a:r>
              <a:rPr lang="en-US" sz="2800" i="1" dirty="0">
                <a:effectLst/>
                <a:latin typeface="Calibri" charset="0"/>
                <a:ea typeface="Times New Roman" charset="0"/>
                <a:cs typeface="Arial" charset="0"/>
              </a:rPr>
              <a:t>Primary Prophylaxis using </a:t>
            </a:r>
            <a:r>
              <a:rPr lang="en-US" sz="2800" i="1" dirty="0" err="1">
                <a:effectLst/>
                <a:latin typeface="Calibri" charset="0"/>
                <a:ea typeface="Times New Roman" charset="0"/>
                <a:cs typeface="Arial" charset="0"/>
              </a:rPr>
              <a:t>norfloxacin</a:t>
            </a:r>
            <a:r>
              <a:rPr lang="en-US" sz="2800" i="1" dirty="0">
                <a:effectLst/>
                <a:latin typeface="Calibri" charset="0"/>
                <a:ea typeface="Times New Roman" charset="0"/>
                <a:cs typeface="Arial" charset="0"/>
              </a:rPr>
              <a:t> </a:t>
            </a:r>
            <a:r>
              <a:rPr lang="en-US" sz="2400" i="1" dirty="0">
                <a:effectLst/>
                <a:latin typeface="Calibri" charset="0"/>
                <a:ea typeface="Times New Roman" charset="0"/>
                <a:cs typeface="Arial" charset="0"/>
              </a:rPr>
              <a:t>(or trimethoprim/</a:t>
            </a:r>
            <a:r>
              <a:rPr lang="en-US" sz="2400" i="1" dirty="0" err="1">
                <a:effectLst/>
                <a:latin typeface="Calibri" charset="0"/>
                <a:ea typeface="Times New Roman" charset="0"/>
                <a:cs typeface="Arial" charset="0"/>
              </a:rPr>
              <a:t>sulfamethasoxazole</a:t>
            </a:r>
            <a:r>
              <a:rPr lang="en-US" sz="2400" i="1" dirty="0">
                <a:effectLst/>
                <a:latin typeface="Calibri" charset="0"/>
                <a:ea typeface="Times New Roman" charset="0"/>
                <a:cs typeface="Arial" charset="0"/>
              </a:rPr>
              <a:t>)  is </a:t>
            </a:r>
            <a:r>
              <a:rPr lang="en-US" sz="2800" i="1" dirty="0">
                <a:effectLst/>
                <a:latin typeface="Calibri" charset="0"/>
                <a:ea typeface="Times New Roman" charset="0"/>
                <a:cs typeface="Arial" charset="0"/>
              </a:rPr>
              <a:t>indicated  when </a:t>
            </a:r>
            <a:r>
              <a:rPr lang="en-US" sz="2000" b="1" i="0" dirty="0">
                <a:solidFill>
                  <a:srgbClr val="C00000"/>
                </a:solidFill>
                <a:effectLst/>
                <a:latin typeface="Arial Narrow" charset="0"/>
                <a:ea typeface="Times New Roman" charset="0"/>
                <a:cs typeface="Arial" charset="0"/>
              </a:rPr>
              <a:t>(AASLD 2013)</a:t>
            </a:r>
            <a:endParaRPr lang="en-US" sz="2800" i="1" dirty="0">
              <a:effectLst/>
              <a:latin typeface="Calibri" charset="0"/>
              <a:ea typeface="Times New Roman" charset="0"/>
              <a:cs typeface="Arial" charset="0"/>
            </a:endParaRPr>
          </a:p>
        </p:txBody>
      </p:sp>
    </p:spTree>
    <p:extLst>
      <p:ext uri="{BB962C8B-B14F-4D97-AF65-F5344CB8AC3E}">
        <p14:creationId xmlns:p14="http://schemas.microsoft.com/office/powerpoint/2010/main" val="221285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62 year old with PBC, She has compensated cirrhosis. Currently complaining of intense pruritis.  In regard to moderate to severe cholestasis associated pruritis, which is true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Antihistamine is an effective treatment option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err="1">
                <a:latin typeface="Calibri" panose="020F0502020204030204" pitchFamily="34" charset="0"/>
                <a:ea typeface="Calibri" panose="020F0502020204030204" pitchFamily="34" charset="0"/>
                <a:cs typeface="Arial" panose="020B0604020202020204" pitchFamily="34" charset="0"/>
              </a:rPr>
              <a:t>Ursodeoxycollic</a:t>
            </a:r>
            <a:r>
              <a:rPr lang="en-CA" dirty="0">
                <a:latin typeface="Calibri" panose="020F0502020204030204" pitchFamily="34" charset="0"/>
                <a:ea typeface="Calibri" panose="020F0502020204030204" pitchFamily="34" charset="0"/>
                <a:cs typeface="Arial" panose="020B0604020202020204" pitchFamily="34" charset="0"/>
              </a:rPr>
              <a:t> acid is not associated with worsening pruritis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Rifampin is effective option with no significant safety issue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Cholestyramine ideal dose is 4 gram 2-4 times a day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E7250C40-1DF3-B04C-9830-8A15685B8F66}"/>
              </a:ext>
            </a:extLst>
          </p:cNvPr>
          <p:cNvPicPr>
            <a:picLocks noChangeAspect="1"/>
          </p:cNvPicPr>
          <p:nvPr/>
        </p:nvPicPr>
        <p:blipFill>
          <a:blip r:embed="rId2"/>
          <a:stretch>
            <a:fillRect/>
          </a:stretch>
        </p:blipFill>
        <p:spPr>
          <a:xfrm>
            <a:off x="730696" y="3984170"/>
            <a:ext cx="509382" cy="498162"/>
          </a:xfrm>
          <a:prstGeom prst="rect">
            <a:avLst/>
          </a:prstGeom>
        </p:spPr>
      </p:pic>
    </p:spTree>
    <p:extLst>
      <p:ext uri="{BB962C8B-B14F-4D97-AF65-F5344CB8AC3E}">
        <p14:creationId xmlns:p14="http://schemas.microsoft.com/office/powerpoint/2010/main" val="111005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92874-4146-294A-9850-854D2C6D3B77}"/>
              </a:ext>
            </a:extLst>
          </p:cNvPr>
          <p:cNvPicPr>
            <a:picLocks noChangeAspect="1"/>
          </p:cNvPicPr>
          <p:nvPr/>
        </p:nvPicPr>
        <p:blipFill rotWithShape="1">
          <a:blip r:embed="rId2"/>
          <a:srcRect t="69406"/>
          <a:stretch/>
        </p:blipFill>
        <p:spPr>
          <a:xfrm>
            <a:off x="118831" y="190051"/>
            <a:ext cx="9363423" cy="2786484"/>
          </a:xfrm>
          <a:prstGeom prst="rect">
            <a:avLst/>
          </a:prstGeom>
        </p:spPr>
      </p:pic>
    </p:spTree>
    <p:extLst>
      <p:ext uri="{BB962C8B-B14F-4D97-AF65-F5344CB8AC3E}">
        <p14:creationId xmlns:p14="http://schemas.microsoft.com/office/powerpoint/2010/main" val="431007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4C79-BFE6-7345-9334-7EE4D1A43A66}"/>
              </a:ext>
            </a:extLst>
          </p:cNvPr>
          <p:cNvSpPr>
            <a:spLocks noGrp="1"/>
          </p:cNvSpPr>
          <p:nvPr>
            <p:ph type="title"/>
          </p:nvPr>
        </p:nvSpPr>
        <p:spPr/>
        <p:txBody>
          <a:bodyPr>
            <a:normAutofit/>
          </a:bodyPr>
          <a:lstStyle/>
          <a:p>
            <a:r>
              <a:rPr lang="en-US" sz="4000" i="1" dirty="0"/>
              <a:t>Treatment of pruritus with PBC (URSO may increase it and it is </a:t>
            </a:r>
            <a:r>
              <a:rPr lang="en-US" sz="4000" i="1" u="sng" dirty="0"/>
              <a:t>NOT</a:t>
            </a:r>
            <a:r>
              <a:rPr lang="en-US" sz="4000" i="1" dirty="0"/>
              <a:t> a treatment )</a:t>
            </a:r>
            <a:endParaRPr lang="en-US" sz="4000" dirty="0"/>
          </a:p>
        </p:txBody>
      </p:sp>
      <p:sp>
        <p:nvSpPr>
          <p:cNvPr id="5" name="Rectangle 4">
            <a:extLst>
              <a:ext uri="{FF2B5EF4-FFF2-40B4-BE49-F238E27FC236}">
                <a16:creationId xmlns:a16="http://schemas.microsoft.com/office/drawing/2014/main" id="{DB71163A-A0BE-C349-89D9-78644BF75069}"/>
              </a:ext>
            </a:extLst>
          </p:cNvPr>
          <p:cNvSpPr/>
          <p:nvPr/>
        </p:nvSpPr>
        <p:spPr>
          <a:xfrm>
            <a:off x="572529" y="1975181"/>
            <a:ext cx="11046941" cy="3970318"/>
          </a:xfrm>
          <a:prstGeom prst="rect">
            <a:avLst/>
          </a:prstGeom>
        </p:spPr>
        <p:txBody>
          <a:bodyPr wrap="square">
            <a:spAutoFit/>
          </a:bodyPr>
          <a:lstStyle/>
          <a:p>
            <a:pPr marL="514350" indent="-514350">
              <a:buFont typeface="+mj-lt"/>
              <a:buAutoNum type="arabicPeriod"/>
            </a:pPr>
            <a:r>
              <a:rPr lang="en-US" sz="2800" dirty="0"/>
              <a:t>Anti-histamines</a:t>
            </a:r>
          </a:p>
          <a:p>
            <a:pPr marL="514350" indent="-514350">
              <a:buFont typeface="+mj-lt"/>
              <a:buAutoNum type="arabicPeriod"/>
            </a:pPr>
            <a:r>
              <a:rPr lang="en-US" sz="2800" dirty="0"/>
              <a:t>Cholestyramine (4 g per dose to a maximum of 16 g/day given 2-4 hours before or after UDCA)</a:t>
            </a:r>
          </a:p>
          <a:p>
            <a:pPr marL="514350" indent="-514350">
              <a:buFont typeface="+mj-lt"/>
              <a:buAutoNum type="arabicPeriod"/>
            </a:pPr>
            <a:r>
              <a:rPr lang="en-US" sz="2800" dirty="0"/>
              <a:t>Rifampicin 150-300 mg twice daily	</a:t>
            </a:r>
          </a:p>
          <a:p>
            <a:pPr marL="514350" indent="-514350">
              <a:buFont typeface="+mj-lt"/>
              <a:buAutoNum type="arabicPeriod"/>
            </a:pPr>
            <a:r>
              <a:rPr lang="en-US" sz="2800" dirty="0"/>
              <a:t>Phenobarbital</a:t>
            </a:r>
          </a:p>
          <a:p>
            <a:pPr marL="514350" indent="-514350">
              <a:buFont typeface="+mj-lt"/>
              <a:buAutoNum type="arabicPeriod"/>
            </a:pPr>
            <a:r>
              <a:rPr lang="en-US" sz="2800" dirty="0"/>
              <a:t>UV light</a:t>
            </a:r>
          </a:p>
          <a:p>
            <a:pPr marL="514350" indent="-514350">
              <a:buFont typeface="+mj-lt"/>
              <a:buAutoNum type="arabicPeriod"/>
            </a:pPr>
            <a:r>
              <a:rPr lang="en-US" sz="2800" dirty="0"/>
              <a:t>Naltrexone 50 mg daily</a:t>
            </a:r>
          </a:p>
          <a:p>
            <a:pPr marL="514350" indent="-514350">
              <a:buFont typeface="+mj-lt"/>
              <a:buAutoNum type="arabicPeriod"/>
            </a:pPr>
            <a:r>
              <a:rPr lang="en-US" sz="2800" dirty="0"/>
              <a:t>Sertraline (75-100 mg daily)</a:t>
            </a:r>
          </a:p>
          <a:p>
            <a:pPr marL="514350" indent="-514350">
              <a:buFont typeface="+mj-lt"/>
              <a:buAutoNum type="arabicPeriod"/>
            </a:pPr>
            <a:endParaRPr lang="en-US" sz="2800" dirty="0"/>
          </a:p>
        </p:txBody>
      </p:sp>
    </p:spTree>
    <p:extLst>
      <p:ext uri="{BB962C8B-B14F-4D97-AF65-F5344CB8AC3E}">
        <p14:creationId xmlns:p14="http://schemas.microsoft.com/office/powerpoint/2010/main" val="238384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449892" y="725019"/>
            <a:ext cx="10515600" cy="5502049"/>
          </a:xfrm>
        </p:spPr>
        <p:txBody>
          <a:bodyPr>
            <a:normAutofit fontScale="92500"/>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42 year old lady presents with fatigue. She denies any herbal therapy or high risk for viral hepatitis/ Exam is unremarkable except for shifting dullness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LAB: ALT 180 AST 190 </a:t>
            </a:r>
            <a:r>
              <a:rPr lang="en-US" dirty="0" err="1">
                <a:latin typeface="Calibri" panose="020F0502020204030204" pitchFamily="34" charset="0"/>
                <a:ea typeface="Calibri" panose="020F0502020204030204" pitchFamily="34" charset="0"/>
                <a:cs typeface="Arial" panose="020B0604020202020204" pitchFamily="34" charset="0"/>
              </a:rPr>
              <a:t>T.Bili</a:t>
            </a:r>
            <a:r>
              <a:rPr lang="en-US" dirty="0">
                <a:latin typeface="Calibri" panose="020F0502020204030204" pitchFamily="34" charset="0"/>
                <a:ea typeface="Calibri" panose="020F0502020204030204" pitchFamily="34" charset="0"/>
                <a:cs typeface="Arial" panose="020B0604020202020204" pitchFamily="34" charset="0"/>
              </a:rPr>
              <a:t> 42 INR: 1.6 Albumin 29 ANA:1/640 ASMA: 1/320 IgG &gt;4 ULN, normal IgA and IgM, -ve AMA and viral serologies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Liver biopsy; cirrhosis with  active inflammation, piecemeal necrosis and plasma infiltration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US" dirty="0">
                <a:latin typeface="Calibri" panose="020F0502020204030204" pitchFamily="34" charset="0"/>
                <a:ea typeface="Calibri" panose="020F0502020204030204" pitchFamily="34" charset="0"/>
                <a:cs typeface="Arial" panose="020B0604020202020204" pitchFamily="34" charset="0"/>
              </a:rPr>
              <a:t>What is the best option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US"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This patient is not candidate for therapy as she is cirrhotic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Budesonide at 3mg TID is a good option for induction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Azathioprine and  low dose Prednisone is the best first line therapy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HCC risk in AIH </a:t>
            </a:r>
            <a:r>
              <a:rPr lang="en-US" b="1" u="sng" dirty="0">
                <a:latin typeface="Calibri" panose="020F0502020204030204" pitchFamily="34" charset="0"/>
                <a:ea typeface="Calibri" panose="020F0502020204030204" pitchFamily="34" charset="0"/>
                <a:cs typeface="Arial" panose="020B0604020202020204" pitchFamily="34" charset="0"/>
              </a:rPr>
              <a:t>relatively rare </a:t>
            </a:r>
            <a:r>
              <a:rPr lang="en-US" dirty="0">
                <a:latin typeface="Calibri" panose="020F0502020204030204" pitchFamily="34" charset="0"/>
                <a:ea typeface="Calibri" panose="020F0502020204030204" pitchFamily="34" charset="0"/>
                <a:cs typeface="Arial" panose="020B0604020202020204" pitchFamily="34" charset="0"/>
              </a:rPr>
              <a:t>in AIH cirrhosis, but screening is indicated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7ED582C-CC88-A34C-ABC5-08DA3A1743C6}"/>
              </a:ext>
            </a:extLst>
          </p:cNvPr>
          <p:cNvPicPr>
            <a:picLocks noChangeAspect="1"/>
          </p:cNvPicPr>
          <p:nvPr/>
        </p:nvPicPr>
        <p:blipFill>
          <a:blip r:embed="rId2"/>
          <a:stretch>
            <a:fillRect/>
          </a:stretch>
        </p:blipFill>
        <p:spPr>
          <a:xfrm>
            <a:off x="361164" y="5625080"/>
            <a:ext cx="509382" cy="498162"/>
          </a:xfrm>
          <a:prstGeom prst="rect">
            <a:avLst/>
          </a:prstGeom>
        </p:spPr>
      </p:pic>
    </p:spTree>
    <p:extLst>
      <p:ext uri="{BB962C8B-B14F-4D97-AF65-F5344CB8AC3E}">
        <p14:creationId xmlns:p14="http://schemas.microsoft.com/office/powerpoint/2010/main" val="284613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386862"/>
            <a:ext cx="9539731" cy="5793275"/>
          </a:xfrm>
        </p:spPr>
        <p:txBody>
          <a:bodyPr/>
          <a:lstStyle/>
          <a:p>
            <a:r>
              <a:rPr lang="en-US" dirty="0"/>
              <a:t>Even in advanced fibrosis and cirrhosis substantial regression of scarring after successful treatment has been reported. </a:t>
            </a:r>
          </a:p>
          <a:p>
            <a:endParaRPr lang="en-US" dirty="0"/>
          </a:p>
          <a:p>
            <a:r>
              <a:rPr lang="en-US" dirty="0"/>
              <a:t>In view of the progressive nature of AIH and the effectiveness of immunosuppressive therapy, the consensus group recommends that all patients with active disease should receive treatment</a:t>
            </a:r>
          </a:p>
          <a:p>
            <a:endParaRPr lang="en-US" dirty="0"/>
          </a:p>
          <a:p>
            <a:r>
              <a:rPr lang="en-US" dirty="0"/>
              <a:t>Treatment may be withheld in only rare circumstances, most specifically in the context of burnt out cirrhosis without inflammatory activity</a:t>
            </a:r>
          </a:p>
        </p:txBody>
      </p:sp>
      <p:sp>
        <p:nvSpPr>
          <p:cNvPr id="8" name="Rectangle 7"/>
          <p:cNvSpPr/>
          <p:nvPr/>
        </p:nvSpPr>
        <p:spPr>
          <a:xfrm rot="5400000">
            <a:off x="8589091" y="2934206"/>
            <a:ext cx="62824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5400" b="1" i="0" u="none" strike="noStrike" kern="1200" cap="none" spc="0" normalizeH="0" baseline="0" noProof="0" dirty="0">
                <a:ln w="6600">
                  <a:solidFill>
                    <a:srgbClr val="92A9B9"/>
                  </a:solidFill>
                  <a:prstDash val="solid"/>
                </a:ln>
                <a:solidFill>
                  <a:srgbClr val="92A9B9">
                    <a:lumMod val="20000"/>
                    <a:lumOff val="80000"/>
                  </a:srgbClr>
                </a:solidFill>
                <a:effectLst>
                  <a:outerShdw dist="38100" dir="2700000" algn="tl" rotWithShape="0">
                    <a:srgbClr val="92A9B9"/>
                  </a:outerShdw>
                </a:effectLst>
                <a:uLnTx/>
                <a:uFillTx/>
                <a:latin typeface="Century Schoolbook" panose="02040604050505020304"/>
                <a:ea typeface="+mn-ea"/>
                <a:cs typeface="+mn-cs"/>
              </a:rPr>
              <a:t>EASL Guidelines</a:t>
            </a:r>
          </a:p>
        </p:txBody>
      </p:sp>
    </p:spTree>
    <p:extLst>
      <p:ext uri="{BB962C8B-B14F-4D97-AF65-F5344CB8AC3E}">
        <p14:creationId xmlns:p14="http://schemas.microsoft.com/office/powerpoint/2010/main" val="378688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normAutofit fontScale="92500" lnSpcReduction="10000"/>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A patient is referred to you from another hospital. He was labeled as NASH cirrhosis with decompensation (ascites and 1x variceal bleeding). He reports a long history of inactive HBV, never treated before.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Upon review of the recent and old labs, you found the following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ALT: 34	AST 41	</a:t>
            </a:r>
            <a:r>
              <a:rPr lang="en-US" dirty="0" err="1">
                <a:latin typeface="Calibri" panose="020F0502020204030204" pitchFamily="34" charset="0"/>
                <a:ea typeface="Calibri" panose="020F0502020204030204" pitchFamily="34" charset="0"/>
                <a:cs typeface="Arial" panose="020B0604020202020204" pitchFamily="34" charset="0"/>
              </a:rPr>
              <a:t>T.Bili</a:t>
            </a:r>
            <a:r>
              <a:rPr lang="en-US" dirty="0">
                <a:latin typeface="Calibri" panose="020F0502020204030204" pitchFamily="34" charset="0"/>
                <a:ea typeface="Calibri" panose="020F0502020204030204" pitchFamily="34" charset="0"/>
                <a:cs typeface="Arial" panose="020B0604020202020204" pitchFamily="34" charset="0"/>
              </a:rPr>
              <a:t> 40	INR 1.8	</a:t>
            </a:r>
            <a:r>
              <a:rPr lang="en-US" dirty="0" err="1">
                <a:latin typeface="Calibri" panose="020F0502020204030204" pitchFamily="34" charset="0"/>
                <a:ea typeface="Calibri" panose="020F0502020204030204" pitchFamily="34" charset="0"/>
                <a:cs typeface="Arial" panose="020B0604020202020204" pitchFamily="34" charset="0"/>
              </a:rPr>
              <a:t>HBsAg</a:t>
            </a:r>
            <a:r>
              <a:rPr lang="en-US" dirty="0">
                <a:latin typeface="Calibri" panose="020F0502020204030204" pitchFamily="34" charset="0"/>
                <a:ea typeface="Calibri" panose="020F0502020204030204" pitchFamily="34" charset="0"/>
                <a:cs typeface="Arial" panose="020B0604020202020204" pitchFamily="34" charset="0"/>
              </a:rPr>
              <a:t> +ve	</a:t>
            </a:r>
            <a:r>
              <a:rPr lang="en-US" dirty="0" err="1">
                <a:latin typeface="Calibri" panose="020F0502020204030204" pitchFamily="34" charset="0"/>
                <a:ea typeface="Calibri" panose="020F0502020204030204" pitchFamily="34" charset="0"/>
                <a:cs typeface="Arial" panose="020B0604020202020204" pitchFamily="34" charset="0"/>
              </a:rPr>
              <a:t>HBeAg</a:t>
            </a:r>
            <a:r>
              <a:rPr lang="en-US" dirty="0">
                <a:latin typeface="Calibri" panose="020F0502020204030204" pitchFamily="34" charset="0"/>
                <a:ea typeface="Calibri" panose="020F0502020204030204" pitchFamily="34" charset="0"/>
                <a:cs typeface="Arial" panose="020B0604020202020204" pitchFamily="34" charset="0"/>
              </a:rPr>
              <a:t> –ve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HBV DNA –ve (persistently negative for the last 10 years)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US" dirty="0">
                <a:latin typeface="Calibri" panose="020F0502020204030204" pitchFamily="34" charset="0"/>
                <a:ea typeface="Calibri" panose="020F0502020204030204" pitchFamily="34" charset="0"/>
                <a:cs typeface="Arial" panose="020B0604020202020204" pitchFamily="34" charset="0"/>
              </a:rPr>
              <a:t>The best approach</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Start Tenofovir or Entecavir for HBV immediately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Close monitoring, and if DNA becomes detectable, start therapy with </a:t>
            </a:r>
            <a:r>
              <a:rPr lang="en-US" b="1" i="1" dirty="0">
                <a:latin typeface="Calibri" panose="020F0502020204030204" pitchFamily="34" charset="0"/>
                <a:ea typeface="Calibri" panose="020F0502020204030204" pitchFamily="34" charset="0"/>
                <a:cs typeface="Arial" panose="020B0604020202020204" pitchFamily="34" charset="0"/>
              </a:rPr>
              <a:t>NUCs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Start therapy if DNA &gt; 2000 IU/ml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err="1">
                <a:latin typeface="Calibri" panose="020F0502020204030204" pitchFamily="34" charset="0"/>
                <a:ea typeface="Calibri" panose="020F0502020204030204" pitchFamily="34" charset="0"/>
                <a:cs typeface="Arial" panose="020B0604020202020204" pitchFamily="34" charset="0"/>
              </a:rPr>
              <a:t>Inteferon</a:t>
            </a:r>
            <a:r>
              <a:rPr lang="en-US" dirty="0">
                <a:latin typeface="Calibri" panose="020F0502020204030204" pitchFamily="34" charset="0"/>
                <a:ea typeface="Calibri" panose="020F0502020204030204" pitchFamily="34" charset="0"/>
                <a:cs typeface="Arial" panose="020B0604020202020204" pitchFamily="34" charset="0"/>
              </a:rPr>
              <a:t> is a good option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A0B964B7-D03E-B34A-979B-0743204490A9}"/>
              </a:ext>
            </a:extLst>
          </p:cNvPr>
          <p:cNvPicPr>
            <a:picLocks noChangeAspect="1"/>
          </p:cNvPicPr>
          <p:nvPr/>
        </p:nvPicPr>
        <p:blipFill>
          <a:blip r:embed="rId2"/>
          <a:stretch>
            <a:fillRect/>
          </a:stretch>
        </p:blipFill>
        <p:spPr>
          <a:xfrm>
            <a:off x="718170" y="3846384"/>
            <a:ext cx="509382" cy="498162"/>
          </a:xfrm>
          <a:prstGeom prst="rect">
            <a:avLst/>
          </a:prstGeom>
        </p:spPr>
      </p:pic>
    </p:spTree>
    <p:extLst>
      <p:ext uri="{BB962C8B-B14F-4D97-AF65-F5344CB8AC3E}">
        <p14:creationId xmlns:p14="http://schemas.microsoft.com/office/powerpoint/2010/main" val="21609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828" y="492370"/>
            <a:ext cx="9477404" cy="5687768"/>
          </a:xfrm>
        </p:spPr>
        <p:txBody>
          <a:bodyPr/>
          <a:lstStyle/>
          <a:p>
            <a:r>
              <a:rPr lang="en-US" dirty="0"/>
              <a:t>The AASLD suggests that adults with compensated cirrhosis and low levels of </a:t>
            </a:r>
            <a:r>
              <a:rPr lang="en-US" dirty="0" err="1"/>
              <a:t>viremia</a:t>
            </a:r>
            <a:r>
              <a:rPr lang="en-US" dirty="0"/>
              <a:t> (&lt;2,000 IU/ mL) be treated with antiviral therapy to reduce the risk of decompensation, regardless of ALT level</a:t>
            </a:r>
          </a:p>
          <a:p>
            <a:endParaRPr lang="en-US" dirty="0"/>
          </a:p>
          <a:p>
            <a:r>
              <a:rPr lang="en-US" dirty="0"/>
              <a:t>The AASLD recommends that HBsAg-positive adults with decompensated cirrhosis be treated with antiviral therapy indefinitely regardless of HBV DNA level, </a:t>
            </a:r>
            <a:r>
              <a:rPr lang="en-US" dirty="0" err="1"/>
              <a:t>HBeAg</a:t>
            </a:r>
            <a:r>
              <a:rPr lang="en-US" dirty="0"/>
              <a:t> status, or ALT level to decrease risk of worsening liver-related complications</a:t>
            </a:r>
          </a:p>
          <a:p>
            <a:endParaRPr lang="en-US" dirty="0"/>
          </a:p>
          <a:p>
            <a:r>
              <a:rPr lang="en-US" dirty="0"/>
              <a:t>Interferon is contraindicated in decompensated cirrhosis </a:t>
            </a:r>
          </a:p>
        </p:txBody>
      </p:sp>
      <p:sp>
        <p:nvSpPr>
          <p:cNvPr id="4" name="Slide Number Placeholder 3"/>
          <p:cNvSpPr>
            <a:spLocks noGrp="1"/>
          </p:cNvSpPr>
          <p:nvPr>
            <p:ph type="sldNum" sz="quarter" idx="12"/>
          </p:nvPr>
        </p:nvSpPr>
        <p:spPr/>
        <p:txBody>
          <a:bodyPr>
            <a:normAutofit/>
          </a:bodyPr>
          <a:lstStyle/>
          <a:p>
            <a:fld id="{8F9D76B6-ED3C-6D45-86BC-D2273CF4D35B}" type="slidenum">
              <a:rPr lang="en-US" smtClean="0"/>
              <a:t>54</a:t>
            </a:fld>
            <a:endParaRPr lang="en-US"/>
          </a:p>
        </p:txBody>
      </p:sp>
    </p:spTree>
    <p:extLst>
      <p:ext uri="{BB962C8B-B14F-4D97-AF65-F5344CB8AC3E}">
        <p14:creationId xmlns:p14="http://schemas.microsoft.com/office/powerpoint/2010/main" val="23377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2C2C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2C2C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All of the following are true in regard to epidemiology of HCV in Saudi Arabia and in general </a:t>
            </a:r>
            <a:r>
              <a:rPr lang="en-US" b="1" u="sng" dirty="0">
                <a:latin typeface="Calibri" panose="020F0502020204030204" pitchFamily="34" charset="0"/>
                <a:ea typeface="Calibri" panose="020F0502020204030204" pitchFamily="34" charset="0"/>
                <a:cs typeface="Arial" panose="020B0604020202020204" pitchFamily="34" charset="0"/>
              </a:rPr>
              <a:t>EXCEPT</a:t>
            </a:r>
          </a:p>
          <a:p>
            <a:pPr marL="0" lvl="0" indent="0">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The estimated prevalence is 0.7%</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After Genotype 4, Genotype 2 is the 2</a:t>
            </a:r>
            <a:r>
              <a:rPr lang="en-US" baseline="30000" dirty="0">
                <a:latin typeface="Calibri" panose="020F0502020204030204" pitchFamily="34" charset="0"/>
                <a:ea typeface="Calibri" panose="020F0502020204030204" pitchFamily="34" charset="0"/>
                <a:cs typeface="Arial" panose="020B0604020202020204" pitchFamily="34" charset="0"/>
              </a:rPr>
              <a:t>nd</a:t>
            </a:r>
            <a:r>
              <a:rPr lang="en-US" dirty="0">
                <a:latin typeface="Calibri" panose="020F0502020204030204" pitchFamily="34" charset="0"/>
                <a:ea typeface="Calibri" panose="020F0502020204030204" pitchFamily="34" charset="0"/>
                <a:cs typeface="Arial" panose="020B0604020202020204" pitchFamily="34" charset="0"/>
              </a:rPr>
              <a:t> most common genotype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The longer the period a patient remain dialysis dependent the higher risk for HCV transmission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Hepatitis C remain the most common cause for liver transplant in Saudi Arabia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8780E6E-72D2-C14E-8AE0-B33D15D8EFC1}"/>
              </a:ext>
            </a:extLst>
          </p:cNvPr>
          <p:cNvPicPr>
            <a:picLocks noChangeAspect="1"/>
          </p:cNvPicPr>
          <p:nvPr/>
        </p:nvPicPr>
        <p:blipFill>
          <a:blip r:embed="rId2"/>
          <a:stretch>
            <a:fillRect/>
          </a:stretch>
        </p:blipFill>
        <p:spPr>
          <a:xfrm>
            <a:off x="705644" y="2493573"/>
            <a:ext cx="509382" cy="498162"/>
          </a:xfrm>
          <a:prstGeom prst="rect">
            <a:avLst/>
          </a:prstGeom>
        </p:spPr>
      </p:pic>
    </p:spTree>
    <p:extLst>
      <p:ext uri="{BB962C8B-B14F-4D97-AF65-F5344CB8AC3E}">
        <p14:creationId xmlns:p14="http://schemas.microsoft.com/office/powerpoint/2010/main" val="125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50843" y="275422"/>
          <a:ext cx="10300771" cy="6378765"/>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normAutofit/>
          </a:bodyPr>
          <a:lstStyle/>
          <a:p>
            <a:fld id="{8F9D76B6-ED3C-6D45-86BC-D2273CF4D35B}" type="slidenum">
              <a:rPr lang="en-US" smtClean="0"/>
              <a:t>56</a:t>
            </a:fld>
            <a:endParaRPr lang="en-US"/>
          </a:p>
        </p:txBody>
      </p:sp>
    </p:spTree>
    <p:extLst>
      <p:ext uri="{BB962C8B-B14F-4D97-AF65-F5344CB8AC3E}">
        <p14:creationId xmlns:p14="http://schemas.microsoft.com/office/powerpoint/2010/main" val="11839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838200" y="674914"/>
            <a:ext cx="10515600" cy="5502049"/>
          </a:xfrm>
        </p:spPr>
        <p:txBody>
          <a:bodyPr/>
          <a:lstStyle/>
          <a:p>
            <a:pPr marL="342900" lvl="0" indent="-342900">
              <a:buFont typeface="+mj-lt"/>
              <a:buAutoNum type="arabicPeriod"/>
            </a:pPr>
            <a:r>
              <a:rPr lang="en-US" dirty="0">
                <a:latin typeface="Calibri" panose="020F0502020204030204" pitchFamily="34" charset="0"/>
                <a:ea typeface="Calibri" panose="020F0502020204030204" pitchFamily="34" charset="0"/>
                <a:cs typeface="Arial" panose="020B0604020202020204" pitchFamily="34" charset="0"/>
              </a:rPr>
              <a:t>In regard to HBV and pregnancy, which is </a:t>
            </a:r>
            <a:r>
              <a:rPr lang="en-US" b="1" u="sng" dirty="0">
                <a:latin typeface="Calibri" panose="020F0502020204030204" pitchFamily="34" charset="0"/>
                <a:ea typeface="Calibri" panose="020F0502020204030204" pitchFamily="34" charset="0"/>
                <a:cs typeface="Arial" panose="020B0604020202020204" pitchFamily="34" charset="0"/>
              </a:rPr>
              <a:t>false</a:t>
            </a:r>
          </a:p>
          <a:p>
            <a:pPr marL="342900" lvl="0" indent="-342900">
              <a:buFont typeface="+mj-lt"/>
              <a:buAutoNum type="arabicPeriod"/>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50000"/>
              </a:lnSpc>
              <a:buFont typeface="+mj-lt"/>
              <a:buAutoNum type="romanUcPeriod"/>
            </a:pPr>
            <a:r>
              <a:rPr lang="en-US" sz="2600" dirty="0">
                <a:latin typeface="Calibri" panose="020F0502020204030204" pitchFamily="34" charset="0"/>
                <a:ea typeface="Calibri" panose="020F0502020204030204" pitchFamily="34" charset="0"/>
                <a:cs typeface="Arial" panose="020B0604020202020204" pitchFamily="34" charset="0"/>
              </a:rPr>
              <a:t>Breastfeeding is safe on medication</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50000"/>
              </a:lnSpc>
              <a:buFont typeface="+mj-lt"/>
              <a:buAutoNum type="romanUcPeriod"/>
            </a:pPr>
            <a:r>
              <a:rPr lang="en-US" sz="2600" dirty="0">
                <a:latin typeface="Calibri" panose="020F0502020204030204" pitchFamily="34" charset="0"/>
                <a:ea typeface="Calibri" panose="020F0502020204030204" pitchFamily="34" charset="0"/>
                <a:cs typeface="Arial" panose="020B0604020202020204" pitchFamily="34" charset="0"/>
              </a:rPr>
              <a:t>Tenofovir is category B, Entecavir is C</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50000"/>
              </a:lnSpc>
              <a:buFont typeface="+mj-lt"/>
              <a:buAutoNum type="romanUcPeriod"/>
            </a:pPr>
            <a:r>
              <a:rPr lang="en-US" sz="2600" dirty="0">
                <a:latin typeface="Calibri" panose="020F0502020204030204" pitchFamily="34" charset="0"/>
                <a:ea typeface="Calibri" panose="020F0502020204030204" pitchFamily="34" charset="0"/>
                <a:cs typeface="Arial" panose="020B0604020202020204" pitchFamily="34" charset="0"/>
              </a:rPr>
              <a:t>Check viral load in 2</a:t>
            </a:r>
            <a:r>
              <a:rPr lang="en-US" sz="2600" baseline="30000" dirty="0">
                <a:latin typeface="Calibri" panose="020F0502020204030204" pitchFamily="34" charset="0"/>
                <a:ea typeface="Calibri" panose="020F0502020204030204" pitchFamily="34" charset="0"/>
                <a:cs typeface="Arial" panose="020B0604020202020204" pitchFamily="34" charset="0"/>
              </a:rPr>
              <a:t>nd</a:t>
            </a:r>
            <a:r>
              <a:rPr lang="en-US" sz="2600" dirty="0">
                <a:latin typeface="Calibri" panose="020F0502020204030204" pitchFamily="34" charset="0"/>
                <a:ea typeface="Calibri" panose="020F0502020204030204" pitchFamily="34" charset="0"/>
                <a:cs typeface="Arial" panose="020B0604020202020204" pitchFamily="34" charset="0"/>
              </a:rPr>
              <a:t> trimester, treat if &gt; 200,000</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50000"/>
              </a:lnSpc>
              <a:buFont typeface="+mj-lt"/>
              <a:buAutoNum type="romanUcPeriod"/>
            </a:pPr>
            <a:r>
              <a:rPr lang="en-US" sz="2600" dirty="0">
                <a:latin typeface="Calibri" panose="020F0502020204030204" pitchFamily="34" charset="0"/>
                <a:ea typeface="Calibri" panose="020F0502020204030204" pitchFamily="34" charset="0"/>
                <a:cs typeface="Arial" panose="020B0604020202020204" pitchFamily="34" charset="0"/>
              </a:rPr>
              <a:t>Treat for a minimum of 1 year post delivery</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50000"/>
              </a:lnSpc>
              <a:buFont typeface="+mj-lt"/>
              <a:buAutoNum type="romanUcPeriod"/>
            </a:pPr>
            <a:r>
              <a:rPr lang="en-US" sz="2600" dirty="0">
                <a:latin typeface="Calibri" panose="020F0502020204030204" pitchFamily="34" charset="0"/>
                <a:ea typeface="Calibri" panose="020F0502020204030204" pitchFamily="34" charset="0"/>
                <a:cs typeface="Arial" panose="020B0604020202020204" pitchFamily="34" charset="0"/>
              </a:rPr>
              <a:t>C-section is not indicated</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C36B0C36-AA51-554D-8660-03445F880392}"/>
              </a:ext>
            </a:extLst>
          </p:cNvPr>
          <p:cNvPicPr>
            <a:picLocks noChangeAspect="1"/>
          </p:cNvPicPr>
          <p:nvPr/>
        </p:nvPicPr>
        <p:blipFill>
          <a:blip r:embed="rId3"/>
          <a:stretch>
            <a:fillRect/>
          </a:stretch>
        </p:blipFill>
        <p:spPr>
          <a:xfrm>
            <a:off x="1169107" y="3733650"/>
            <a:ext cx="509382" cy="498162"/>
          </a:xfrm>
          <a:prstGeom prst="rect">
            <a:avLst/>
          </a:prstGeom>
        </p:spPr>
      </p:pic>
    </p:spTree>
    <p:extLst>
      <p:ext uri="{BB962C8B-B14F-4D97-AF65-F5344CB8AC3E}">
        <p14:creationId xmlns:p14="http://schemas.microsoft.com/office/powerpoint/2010/main" val="35193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859" y="941294"/>
            <a:ext cx="9440373" cy="5238843"/>
          </a:xfrm>
        </p:spPr>
        <p:txBody>
          <a:bodyPr/>
          <a:lstStyle/>
          <a:p>
            <a:r>
              <a:rPr lang="en-US" dirty="0"/>
              <a:t>If NA therapy is given as prophylaxis, i.e., only for the prevention of perinatal transmission, its duration is not well defined (stopping at delivery or within the first 3 months after delivery).</a:t>
            </a:r>
          </a:p>
          <a:p>
            <a:endParaRPr lang="en-US" dirty="0"/>
          </a:p>
          <a:p>
            <a:r>
              <a:rPr lang="en-US" dirty="0"/>
              <a:t>In pregnant women already on NA therapy, TDF should be continued while ETV or other NA should be switched to TDF </a:t>
            </a:r>
            <a:r>
              <a:rPr lang="en-US" b="1" dirty="0">
                <a:solidFill>
                  <a:srgbClr val="FF0000"/>
                </a:solidFill>
              </a:rPr>
              <a:t>(Evidence level II-2, grade of recommendation 1).</a:t>
            </a:r>
          </a:p>
        </p:txBody>
      </p:sp>
      <p:sp>
        <p:nvSpPr>
          <p:cNvPr id="4" name="Slide Number Placeholder 3"/>
          <p:cNvSpPr>
            <a:spLocks noGrp="1"/>
          </p:cNvSpPr>
          <p:nvPr>
            <p:ph type="sldNum" sz="quarter" idx="12"/>
          </p:nvPr>
        </p:nvSpPr>
        <p:spPr/>
        <p:txBody>
          <a:bodyPr>
            <a:normAutofit/>
          </a:bodyPr>
          <a:lstStyle/>
          <a:p>
            <a:fld id="{8F9D76B6-ED3C-6D45-86BC-D2273CF4D35B}" type="slidenum">
              <a:rPr lang="en-US" smtClean="0"/>
              <a:t>58</a:t>
            </a:fld>
            <a:endParaRPr lang="en-US"/>
          </a:p>
        </p:txBody>
      </p:sp>
      <p:pic>
        <p:nvPicPr>
          <p:cNvPr id="5" name="Picture 4"/>
          <p:cNvPicPr>
            <a:picLocks noChangeAspect="1"/>
          </p:cNvPicPr>
          <p:nvPr/>
        </p:nvPicPr>
        <p:blipFill rotWithShape="1">
          <a:blip r:embed="rId2">
            <a:alphaModFix amt="44000"/>
            <a:extLst>
              <a:ext uri="{28A0092B-C50C-407E-A947-70E740481C1C}">
                <a14:useLocalDpi xmlns:a14="http://schemas.microsoft.com/office/drawing/2010/main" val="0"/>
              </a:ext>
            </a:extLst>
          </a:blip>
          <a:srcRect r="53264"/>
          <a:stretch/>
        </p:blipFill>
        <p:spPr>
          <a:xfrm>
            <a:off x="9077946" y="0"/>
            <a:ext cx="2337425" cy="1201204"/>
          </a:xfrm>
          <a:prstGeom prst="rect">
            <a:avLst/>
          </a:prstGeom>
          <a:effectLst>
            <a:softEdge rad="101600"/>
          </a:effectLst>
        </p:spPr>
      </p:pic>
    </p:spTree>
    <p:extLst>
      <p:ext uri="{BB962C8B-B14F-4D97-AF65-F5344CB8AC3E}">
        <p14:creationId xmlns:p14="http://schemas.microsoft.com/office/powerpoint/2010/main" val="271327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8BA52-ED9E-6847-9D37-562B2736C241}"/>
              </a:ext>
            </a:extLst>
          </p:cNvPr>
          <p:cNvSpPr>
            <a:spLocks noGrp="1"/>
          </p:cNvSpPr>
          <p:nvPr>
            <p:ph idx="1"/>
          </p:nvPr>
        </p:nvSpPr>
        <p:spPr>
          <a:xfrm>
            <a:off x="620486" y="696686"/>
            <a:ext cx="11125199" cy="5502049"/>
          </a:xfrm>
        </p:spPr>
        <p:txBody>
          <a:bodyPr>
            <a:normAutofit lnSpcReduction="10000"/>
          </a:bodyPr>
          <a:lstStyle/>
          <a:p>
            <a:pPr marL="0" lvl="0" indent="0">
              <a:buNone/>
            </a:pPr>
            <a:r>
              <a:rPr lang="en-US" dirty="0">
                <a:latin typeface="Calibri" panose="020F0502020204030204" pitchFamily="34" charset="0"/>
                <a:ea typeface="Calibri" panose="020F0502020204030204" pitchFamily="34" charset="0"/>
                <a:cs typeface="Arial" panose="020B0604020202020204" pitchFamily="34" charset="0"/>
              </a:rPr>
              <a:t>A 25 year man is evaluated for HBV, he is an IVDU. And was never treated for HBV Labs: ALT: 178, normal functions and HBV PCR is 150 IU/ml. Anti HDV is +ve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indent="0">
              <a:spcAft>
                <a:spcPts val="0"/>
              </a:spcAft>
              <a:buNone/>
            </a:pPr>
            <a:r>
              <a:rPr lang="en-US" dirty="0">
                <a:latin typeface="Calibri" panose="020F0502020204030204" pitchFamily="34" charset="0"/>
                <a:ea typeface="Calibri" panose="020F0502020204030204" pitchFamily="34" charset="0"/>
                <a:cs typeface="Arial" panose="020B0604020202020204" pitchFamily="34" charset="0"/>
              </a:rPr>
              <a:t>Which is true in regard to HDV-HBV</a:t>
            </a:r>
          </a:p>
          <a:p>
            <a:pPr indent="0">
              <a:spcAft>
                <a:spcPts val="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Coinfection has increase rate of severe fulminant hepatitis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Superinfection has a high rate of spontaneous clearance.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Ribavirin monotherapy is indicated for HDV when HBV doesn’t</a:t>
            </a:r>
            <a:r>
              <a:rPr lang="fr-FR" dirty="0">
                <a:latin typeface="Calibri" panose="020F0502020204030204" pitchFamily="34" charset="0"/>
                <a:ea typeface="Calibri" panose="020F0502020204030204" pitchFamily="34" charset="0"/>
                <a:cs typeface="Arial" panose="020B0604020202020204" pitchFamily="34" charset="0"/>
              </a:rPr>
              <a:t>’</a:t>
            </a:r>
            <a:r>
              <a:rPr lang="en-US" dirty="0">
                <a:latin typeface="Calibri" panose="020F0502020204030204" pitchFamily="34" charset="0"/>
                <a:ea typeface="Calibri" panose="020F0502020204030204" pitchFamily="34" charset="0"/>
                <a:cs typeface="Arial" panose="020B0604020202020204" pitchFamily="34" charset="0"/>
              </a:rPr>
              <a:t>t require treatment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romanUcPeriod"/>
            </a:pPr>
            <a:r>
              <a:rPr lang="en-US" dirty="0">
                <a:latin typeface="Calibri" panose="020F0502020204030204" pitchFamily="34" charset="0"/>
                <a:ea typeface="Calibri" panose="020F0502020204030204" pitchFamily="34" charset="0"/>
                <a:cs typeface="Arial" panose="020B0604020202020204" pitchFamily="34" charset="0"/>
              </a:rPr>
              <a:t>Presence of +ve </a:t>
            </a:r>
            <a:r>
              <a:rPr lang="en-US" dirty="0" err="1">
                <a:latin typeface="Calibri" panose="020F0502020204030204" pitchFamily="34" charset="0"/>
                <a:ea typeface="Calibri" panose="020F0502020204030204" pitchFamily="34" charset="0"/>
                <a:cs typeface="Arial" panose="020B0604020202020204" pitchFamily="34" charset="0"/>
              </a:rPr>
              <a:t>HDAg</a:t>
            </a:r>
            <a:r>
              <a:rPr lang="en-US" dirty="0">
                <a:latin typeface="Calibri" panose="020F0502020204030204" pitchFamily="34" charset="0"/>
                <a:ea typeface="Calibri" panose="020F0502020204030204" pitchFamily="34" charset="0"/>
                <a:cs typeface="Arial" panose="020B0604020202020204" pitchFamily="34" charset="0"/>
              </a:rPr>
              <a:t> is a must to label a patient with chronic infection.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CA0A84A6-0288-EC4F-AD44-AA9288493A8B}"/>
              </a:ext>
            </a:extLst>
          </p:cNvPr>
          <p:cNvPicPr>
            <a:picLocks noChangeAspect="1"/>
          </p:cNvPicPr>
          <p:nvPr/>
        </p:nvPicPr>
        <p:blipFill>
          <a:blip r:embed="rId2"/>
          <a:stretch>
            <a:fillRect/>
          </a:stretch>
        </p:blipFill>
        <p:spPr>
          <a:xfrm>
            <a:off x="455124" y="2949548"/>
            <a:ext cx="509382" cy="498162"/>
          </a:xfrm>
          <a:prstGeom prst="rect">
            <a:avLst/>
          </a:prstGeom>
        </p:spPr>
      </p:pic>
    </p:spTree>
    <p:extLst>
      <p:ext uri="{BB962C8B-B14F-4D97-AF65-F5344CB8AC3E}">
        <p14:creationId xmlns:p14="http://schemas.microsoft.com/office/powerpoint/2010/main" val="414885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968AD50-EC34-4349-B9EC-FA0FCE711B62}"/>
              </a:ext>
            </a:extLst>
          </p:cNvPr>
          <p:cNvSpPr txBox="1">
            <a:spLocks/>
          </p:cNvSpPr>
          <p:nvPr/>
        </p:nvSpPr>
        <p:spPr>
          <a:xfrm>
            <a:off x="838200" y="794657"/>
            <a:ext cx="10515600" cy="53823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400" dirty="0">
                <a:latin typeface="Calibri" panose="020F0502020204030204" pitchFamily="34" charset="0"/>
                <a:ea typeface="Calibri" panose="020F0502020204030204" pitchFamily="34" charset="0"/>
                <a:cs typeface="Arial" panose="020B0604020202020204" pitchFamily="34" charset="0"/>
              </a:rPr>
              <a:t>78 year old male admitted with recurrent attacks of black tarry stool.</a:t>
            </a:r>
          </a:p>
          <a:p>
            <a:pPr marL="0" indent="0">
              <a:buFont typeface="Arial" panose="020B0604020202020204" pitchFamily="34" charset="0"/>
              <a:buNone/>
            </a:pPr>
            <a:r>
              <a:rPr lang="en-CA" sz="2400" dirty="0">
                <a:latin typeface="Calibri" panose="020F0502020204030204" pitchFamily="34" charset="0"/>
                <a:ea typeface="Calibri" panose="020F0502020204030204" pitchFamily="34" charset="0"/>
                <a:cs typeface="Arial" panose="020B0604020202020204" pitchFamily="34" charset="0"/>
              </a:rPr>
              <a:t>Clinically he was pale, with ESM on cardiac exam, but no other abnormalities.  His gastroscopy was unremarkable, as well as his </a:t>
            </a:r>
            <a:r>
              <a:rPr lang="en-CA" sz="2400" dirty="0" err="1">
                <a:latin typeface="Calibri" panose="020F0502020204030204" pitchFamily="34" charset="0"/>
                <a:ea typeface="Calibri" panose="020F0502020204030204" pitchFamily="34" charset="0"/>
                <a:cs typeface="Arial" panose="020B0604020202020204" pitchFamily="34" charset="0"/>
              </a:rPr>
              <a:t>clonosocopy</a:t>
            </a:r>
            <a:r>
              <a:rPr lang="en-CA" sz="2400" dirty="0">
                <a:latin typeface="Calibri" panose="020F0502020204030204" pitchFamily="34" charset="0"/>
                <a:ea typeface="Calibri" panose="020F0502020204030204" pitchFamily="34" charset="0"/>
                <a:cs typeface="Arial" panose="020B0604020202020204" pitchFamily="34" charset="0"/>
              </a:rPr>
              <a:t>. </a:t>
            </a:r>
          </a:p>
          <a:p>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en-US" sz="24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romanUcPeriod"/>
            </a:pPr>
            <a:r>
              <a:rPr lang="en-CA" sz="2400" dirty="0">
                <a:latin typeface="Calibri" panose="020F0502020204030204" pitchFamily="34" charset="0"/>
                <a:ea typeface="Calibri" panose="020F0502020204030204" pitchFamily="34" charset="0"/>
                <a:cs typeface="Arial" panose="020B0604020202020204" pitchFamily="34" charset="0"/>
              </a:rPr>
              <a:t>Hormonal therapy is highly effective</a:t>
            </a:r>
          </a:p>
          <a:p>
            <a:pPr marL="342900" indent="-342900">
              <a:buFont typeface="+mj-lt"/>
              <a:buAutoNum type="romanUcPeriod"/>
            </a:pPr>
            <a:r>
              <a:rPr lang="en-CA" sz="2400" dirty="0">
                <a:latin typeface="Calibri" panose="020F0502020204030204" pitchFamily="34" charset="0"/>
                <a:ea typeface="Calibri" panose="020F0502020204030204" pitchFamily="34" charset="0"/>
                <a:cs typeface="Arial" panose="020B0604020202020204" pitchFamily="34" charset="0"/>
              </a:rPr>
              <a:t>No role for endoscopic therapy</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romanUcPeriod"/>
            </a:pPr>
            <a:r>
              <a:rPr lang="en-CA" sz="2400" dirty="0">
                <a:latin typeface="Calibri" panose="020F0502020204030204" pitchFamily="34" charset="0"/>
                <a:ea typeface="Calibri" panose="020F0502020204030204" pitchFamily="34" charset="0"/>
                <a:cs typeface="Arial" panose="020B0604020202020204" pitchFamily="34" charset="0"/>
              </a:rPr>
              <a:t>Mechanical destruction of </a:t>
            </a:r>
            <a:r>
              <a:rPr lang="en-CA" sz="2400" dirty="0" err="1">
                <a:latin typeface="Calibri" panose="020F0502020204030204" pitchFamily="34" charset="0"/>
                <a:ea typeface="Calibri" panose="020F0502020204030204" pitchFamily="34" charset="0"/>
                <a:cs typeface="Arial" panose="020B0604020202020204" pitchFamily="34" charset="0"/>
              </a:rPr>
              <a:t>vWF</a:t>
            </a:r>
            <a:r>
              <a:rPr lang="en-CA" sz="2400" dirty="0">
                <a:latin typeface="Calibri" panose="020F0502020204030204" pitchFamily="34" charset="0"/>
                <a:ea typeface="Calibri" panose="020F0502020204030204" pitchFamily="34" charset="0"/>
                <a:cs typeface="Arial" panose="020B0604020202020204" pitchFamily="34" charset="0"/>
              </a:rPr>
              <a:t> may increase the chances of bleeding </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romanUcPeriod"/>
            </a:pPr>
            <a:r>
              <a:rPr lang="en-CA" sz="2400" dirty="0">
                <a:latin typeface="Calibri" panose="020F0502020204030204" pitchFamily="34" charset="0"/>
                <a:ea typeface="Calibri" panose="020F0502020204030204" pitchFamily="34" charset="0"/>
                <a:cs typeface="Arial" panose="020B0604020202020204" pitchFamily="34" charset="0"/>
              </a:rPr>
              <a:t>Thalidomide is absolutely contraindicated in such patient </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C1AC573-1FA1-774F-A53D-31486F35D5F6}"/>
              </a:ext>
            </a:extLst>
          </p:cNvPr>
          <p:cNvPicPr>
            <a:picLocks noChangeAspect="1"/>
          </p:cNvPicPr>
          <p:nvPr/>
        </p:nvPicPr>
        <p:blipFill>
          <a:blip r:embed="rId2"/>
          <a:stretch>
            <a:fillRect/>
          </a:stretch>
        </p:blipFill>
        <p:spPr>
          <a:xfrm>
            <a:off x="8432352" y="1661643"/>
            <a:ext cx="3492500" cy="2324100"/>
          </a:xfrm>
          <a:prstGeom prst="rect">
            <a:avLst/>
          </a:prstGeom>
        </p:spPr>
      </p:pic>
      <p:sp>
        <p:nvSpPr>
          <p:cNvPr id="5" name="Rectangle 4">
            <a:extLst>
              <a:ext uri="{FF2B5EF4-FFF2-40B4-BE49-F238E27FC236}">
                <a16:creationId xmlns:a16="http://schemas.microsoft.com/office/drawing/2014/main" id="{F29463CE-B698-754C-A460-832533E79F75}"/>
              </a:ext>
            </a:extLst>
          </p:cNvPr>
          <p:cNvSpPr/>
          <p:nvPr/>
        </p:nvSpPr>
        <p:spPr>
          <a:xfrm>
            <a:off x="812443" y="2038863"/>
            <a:ext cx="7594152" cy="1569660"/>
          </a:xfrm>
          <a:prstGeom prst="rect">
            <a:avLst/>
          </a:prstGeom>
        </p:spPr>
        <p:txBody>
          <a:bodyPr wrap="square">
            <a:spAutoFit/>
          </a:bodyPr>
          <a:lstStyle/>
          <a:p>
            <a:r>
              <a:rPr lang="en-US" sz="2400" dirty="0"/>
              <a:t>CT </a:t>
            </a:r>
            <a:r>
              <a:rPr lang="en-US" sz="2400" dirty="0" err="1"/>
              <a:t>Angio</a:t>
            </a:r>
            <a:r>
              <a:rPr lang="en-US" sz="2400" dirty="0"/>
              <a:t> did not reveal the the source of bleeding, and RBC scan identified multiple source of bleeding . On Capsule endoscopy, multiple lesions were identified</a:t>
            </a:r>
          </a:p>
          <a:p>
            <a:r>
              <a:rPr lang="en-US" sz="2400" dirty="0"/>
              <a:t>Which is correct in regard to the management </a:t>
            </a:r>
          </a:p>
        </p:txBody>
      </p:sp>
      <p:pic>
        <p:nvPicPr>
          <p:cNvPr id="6" name="Picture 5">
            <a:extLst>
              <a:ext uri="{FF2B5EF4-FFF2-40B4-BE49-F238E27FC236}">
                <a16:creationId xmlns:a16="http://schemas.microsoft.com/office/drawing/2014/main" id="{B8B030FE-1BB1-3F4C-B9CD-B0E059A7CDC4}"/>
              </a:ext>
            </a:extLst>
          </p:cNvPr>
          <p:cNvPicPr>
            <a:picLocks noChangeAspect="1"/>
          </p:cNvPicPr>
          <p:nvPr/>
        </p:nvPicPr>
        <p:blipFill>
          <a:blip r:embed="rId3"/>
          <a:stretch>
            <a:fillRect/>
          </a:stretch>
        </p:blipFill>
        <p:spPr>
          <a:xfrm>
            <a:off x="567857" y="4569357"/>
            <a:ext cx="661338" cy="646771"/>
          </a:xfrm>
          <a:prstGeom prst="rect">
            <a:avLst/>
          </a:prstGeom>
        </p:spPr>
      </p:pic>
    </p:spTree>
    <p:extLst>
      <p:ext uri="{BB962C8B-B14F-4D97-AF65-F5344CB8AC3E}">
        <p14:creationId xmlns:p14="http://schemas.microsoft.com/office/powerpoint/2010/main" val="19737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176" y="779929"/>
            <a:ext cx="10956664" cy="5985995"/>
          </a:xfrm>
        </p:spPr>
        <p:txBody>
          <a:bodyPr>
            <a:normAutofit/>
          </a:bodyPr>
          <a:lstStyle/>
          <a:p>
            <a:r>
              <a:rPr lang="en-US" sz="2800" dirty="0"/>
              <a:t>Screening is best achieved by screening for total anti-HDV antibody.</a:t>
            </a:r>
          </a:p>
          <a:p>
            <a:endParaRPr lang="en-US" sz="2800" dirty="0"/>
          </a:p>
          <a:p>
            <a:r>
              <a:rPr lang="en-US" sz="2800" dirty="0"/>
              <a:t>In chronic HDV infection, anti-HDV is present in high titers. Thus, </a:t>
            </a:r>
            <a:r>
              <a:rPr lang="en-US" sz="2800" dirty="0" err="1"/>
              <a:t>HDAg</a:t>
            </a:r>
            <a:r>
              <a:rPr lang="en-US" sz="2800" dirty="0"/>
              <a:t> cannot be detected by assays since it is complexed with anti-HDV. </a:t>
            </a:r>
          </a:p>
          <a:p>
            <a:endParaRPr lang="en-US" sz="2800" dirty="0"/>
          </a:p>
          <a:p>
            <a:r>
              <a:rPr lang="en-US" sz="2800" dirty="0"/>
              <a:t> This will be confirmed by </a:t>
            </a:r>
            <a:r>
              <a:rPr lang="en-US" sz="2800" dirty="0" err="1"/>
              <a:t>immunohistochemical</a:t>
            </a:r>
            <a:r>
              <a:rPr lang="en-US" sz="2800" dirty="0"/>
              <a:t> staining for </a:t>
            </a:r>
            <a:r>
              <a:rPr lang="en-US" sz="2800" dirty="0" err="1"/>
              <a:t>HDAg</a:t>
            </a:r>
            <a:r>
              <a:rPr lang="en-US" sz="2800" dirty="0"/>
              <a:t> </a:t>
            </a:r>
            <a:r>
              <a:rPr lang="en-US" sz="2800" b="1" u="sng" dirty="0"/>
              <a:t>in liver tissues</a:t>
            </a:r>
            <a:r>
              <a:rPr lang="en-US" sz="2800" dirty="0"/>
              <a:t>.</a:t>
            </a:r>
          </a:p>
          <a:p>
            <a:endParaRPr lang="en-US" sz="2800" dirty="0"/>
          </a:p>
          <a:p>
            <a:r>
              <a:rPr lang="en-US" sz="2800" dirty="0"/>
              <a:t> Measurement of serum HDV RNA should be performed in patients who are anti-HDV positive but have no detectable </a:t>
            </a:r>
            <a:r>
              <a:rPr lang="en-US" sz="2800" dirty="0" err="1"/>
              <a:t>HDAg</a:t>
            </a:r>
            <a:r>
              <a:rPr lang="en-US" sz="2800" dirty="0"/>
              <a:t> in the liver</a:t>
            </a:r>
          </a:p>
        </p:txBody>
      </p:sp>
      <p:sp>
        <p:nvSpPr>
          <p:cNvPr id="4" name="Slide Number Placeholder 3"/>
          <p:cNvSpPr>
            <a:spLocks noGrp="1"/>
          </p:cNvSpPr>
          <p:nvPr>
            <p:ph type="sldNum" sz="quarter" idx="12"/>
          </p:nvPr>
        </p:nvSpPr>
        <p:spPr/>
        <p:txBody>
          <a:bodyPr>
            <a:normAutofit/>
          </a:bodyPr>
          <a:lstStyle/>
          <a:p>
            <a:fld id="{8F9D76B6-ED3C-6D45-86BC-D2273CF4D35B}" type="slidenum">
              <a:rPr lang="en-US" smtClean="0">
                <a:solidFill>
                  <a:srgbClr val="44546A">
                    <a:lumMod val="60000"/>
                    <a:lumOff val="40000"/>
                  </a:srgbClr>
                </a:solidFill>
              </a:rPr>
              <a:pPr/>
              <a:t>60</a:t>
            </a:fld>
            <a:endParaRPr lang="en-US">
              <a:solidFill>
                <a:srgbClr val="44546A">
                  <a:lumMod val="60000"/>
                  <a:lumOff val="40000"/>
                </a:srgbClr>
              </a:solidFill>
            </a:endParaRPr>
          </a:p>
        </p:txBody>
      </p:sp>
    </p:spTree>
    <p:extLst>
      <p:ext uri="{BB962C8B-B14F-4D97-AF65-F5344CB8AC3E}">
        <p14:creationId xmlns:p14="http://schemas.microsoft.com/office/powerpoint/2010/main" val="22613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BCF8C-D75C-AD48-8121-938B4F8CA39E}"/>
              </a:ext>
            </a:extLst>
          </p:cNvPr>
          <p:cNvSpPr/>
          <p:nvPr/>
        </p:nvSpPr>
        <p:spPr>
          <a:xfrm>
            <a:off x="239012" y="1556899"/>
            <a:ext cx="11375571" cy="4092082"/>
          </a:xfrm>
          <a:prstGeom prst="rect">
            <a:avLst/>
          </a:prstGeom>
        </p:spPr>
        <p:txBody>
          <a:bodyPr wrap="square">
            <a:spAutoFit/>
          </a:bodyPr>
          <a:lstStyle/>
          <a:p>
            <a:pPr>
              <a:spcBef>
                <a:spcPts val="1000"/>
              </a:spcBef>
              <a:spcAft>
                <a:spcPts val="500"/>
              </a:spcAft>
            </a:pPr>
            <a:r>
              <a:rPr lang="en-US" sz="2400" b="1" i="1" dirty="0">
                <a:solidFill>
                  <a:srgbClr val="0069F7"/>
                </a:solidFill>
                <a:latin typeface="Cambria" panose="02040503050406030204" pitchFamily="18" charset="0"/>
                <a:ea typeface="Times New Roman" panose="02020603050405020304" pitchFamily="18" charset="0"/>
                <a:cs typeface="Times New Roman" panose="02020603050405020304" pitchFamily="18" charset="0"/>
              </a:rPr>
              <a:t>Endoscopic therapy</a:t>
            </a:r>
          </a:p>
          <a:p>
            <a:pPr marL="342900" lvl="0" indent="-342900">
              <a:lnSpc>
                <a:spcPct val="120000"/>
              </a:lnSpc>
              <a:spcAft>
                <a:spcPts val="1000"/>
              </a:spcAft>
              <a:buFont typeface="Symbol" pitchFamily="2" charset="2"/>
              <a:buChar char=""/>
            </a:pPr>
            <a:r>
              <a:rPr lang="en-US" sz="2400" i="1" dirty="0">
                <a:latin typeface="Calibri" panose="020F0502020204030204" pitchFamily="34" charset="0"/>
                <a:ea typeface="Times New Roman" panose="02020603050405020304" pitchFamily="18" charset="0"/>
                <a:cs typeface="Arial" panose="020B0604020202020204" pitchFamily="34" charset="0"/>
              </a:rPr>
              <a:t>Effective for controlling the bleeding. But with high recurrence rate. It reached 45% in patients with small bowel GIADs and 35% if the GIADs are in other locations.</a:t>
            </a:r>
          </a:p>
          <a:p>
            <a:pPr>
              <a:spcBef>
                <a:spcPts val="1000"/>
              </a:spcBef>
              <a:spcAft>
                <a:spcPts val="500"/>
              </a:spcAft>
            </a:pPr>
            <a:r>
              <a:rPr lang="en-US" sz="2400" b="1" i="1" dirty="0">
                <a:solidFill>
                  <a:srgbClr val="0069F7"/>
                </a:solidFill>
                <a:latin typeface="Cambria" panose="02040503050406030204" pitchFamily="18" charset="0"/>
                <a:ea typeface="Times New Roman" panose="02020603050405020304" pitchFamily="18" charset="0"/>
                <a:cs typeface="Times New Roman" panose="02020603050405020304" pitchFamily="18" charset="0"/>
              </a:rPr>
              <a:t>Hormonal therapy</a:t>
            </a:r>
          </a:p>
          <a:p>
            <a:pPr marL="342900" lvl="0" indent="-342900">
              <a:lnSpc>
                <a:spcPct val="120000"/>
              </a:lnSpc>
              <a:spcAft>
                <a:spcPts val="1000"/>
              </a:spcAft>
              <a:buFont typeface="Symbol" pitchFamily="2" charset="2"/>
              <a:buChar char=""/>
            </a:pPr>
            <a:r>
              <a:rPr lang="en-US" sz="2400" i="1" dirty="0">
                <a:latin typeface="Calibri" panose="020F0502020204030204" pitchFamily="34" charset="0"/>
                <a:ea typeface="Times New Roman" panose="02020603050405020304" pitchFamily="18" charset="0"/>
                <a:cs typeface="Arial" panose="020B0604020202020204" pitchFamily="34" charset="0"/>
              </a:rPr>
              <a:t>ineffective, with rebleeding occurring at a similar rate compared with placebo. </a:t>
            </a:r>
          </a:p>
          <a:p>
            <a:pPr>
              <a:spcBef>
                <a:spcPts val="1000"/>
              </a:spcBef>
              <a:spcAft>
                <a:spcPts val="500"/>
              </a:spcAft>
            </a:pPr>
            <a:r>
              <a:rPr lang="en-US" sz="2400" b="1" i="1" dirty="0">
                <a:solidFill>
                  <a:srgbClr val="0069F7"/>
                </a:solidFill>
                <a:latin typeface="Cambria" panose="02040503050406030204" pitchFamily="18" charset="0"/>
                <a:ea typeface="Times New Roman" panose="02020603050405020304" pitchFamily="18" charset="0"/>
                <a:cs typeface="Times New Roman" panose="02020603050405020304" pitchFamily="18" charset="0"/>
              </a:rPr>
              <a:t>Somatostatin analogs</a:t>
            </a:r>
          </a:p>
          <a:p>
            <a:pPr marL="342900" lvl="0" indent="-342900">
              <a:lnSpc>
                <a:spcPct val="120000"/>
              </a:lnSpc>
              <a:spcAft>
                <a:spcPts val="0"/>
              </a:spcAft>
              <a:buFont typeface="Symbol" pitchFamily="2" charset="2"/>
              <a:buChar char=""/>
            </a:pPr>
            <a:r>
              <a:rPr lang="en-US" sz="2400" i="1" dirty="0" err="1">
                <a:latin typeface="Calibri" panose="020F0502020204030204" pitchFamily="34" charset="0"/>
                <a:ea typeface="Times New Roman" panose="02020603050405020304" pitchFamily="18" charset="0"/>
                <a:cs typeface="Arial" panose="020B0604020202020204" pitchFamily="34" charset="0"/>
              </a:rPr>
              <a:t>Sandostatin</a:t>
            </a:r>
            <a:r>
              <a:rPr lang="en-US" sz="2400" i="1" dirty="0">
                <a:latin typeface="Calibri" panose="020F0502020204030204" pitchFamily="34" charset="0"/>
                <a:ea typeface="Times New Roman" panose="02020603050405020304" pitchFamily="18" charset="0"/>
                <a:cs typeface="Arial" panose="020B0604020202020204" pitchFamily="34" charset="0"/>
              </a:rPr>
              <a:t> 10 mg was used in some trials, or octreotide.</a:t>
            </a:r>
          </a:p>
          <a:p>
            <a:pPr marL="342900" lvl="0" indent="-342900">
              <a:lnSpc>
                <a:spcPct val="120000"/>
              </a:lnSpc>
              <a:spcAft>
                <a:spcPts val="1000"/>
              </a:spcAft>
              <a:buFont typeface="Symbol" pitchFamily="2" charset="2"/>
              <a:buChar char=""/>
            </a:pPr>
            <a:r>
              <a:rPr lang="en-US" sz="2400" i="1" dirty="0">
                <a:latin typeface="Calibri" panose="020F0502020204030204" pitchFamily="34" charset="0"/>
                <a:ea typeface="Times New Roman" panose="02020603050405020304" pitchFamily="18" charset="0"/>
                <a:cs typeface="Arial" panose="020B0604020202020204" pitchFamily="34" charset="0"/>
              </a:rPr>
              <a:t>It had an odds ratio to stop bleeding of 14.5 and reduction of transfusion of 0.55.</a:t>
            </a:r>
          </a:p>
        </p:txBody>
      </p:sp>
      <p:sp>
        <p:nvSpPr>
          <p:cNvPr id="3" name="Rectangle 2">
            <a:extLst>
              <a:ext uri="{FF2B5EF4-FFF2-40B4-BE49-F238E27FC236}">
                <a16:creationId xmlns:a16="http://schemas.microsoft.com/office/drawing/2014/main" id="{7A61B17B-04B3-184C-A5D6-C66055CE9267}"/>
              </a:ext>
            </a:extLst>
          </p:cNvPr>
          <p:cNvSpPr/>
          <p:nvPr/>
        </p:nvSpPr>
        <p:spPr>
          <a:xfrm>
            <a:off x="1133060" y="279576"/>
            <a:ext cx="8925340" cy="923330"/>
          </a:xfrm>
          <a:prstGeom prst="rect">
            <a:avLst/>
          </a:prstGeom>
        </p:spPr>
        <p:txBody>
          <a:bodyPr wrap="square">
            <a:spAutoFit/>
          </a:bodyPr>
          <a:lstStyle/>
          <a:p>
            <a:pPr algn="ctr"/>
            <a:r>
              <a:rPr lang="en-US" sz="3600" b="1" dirty="0"/>
              <a:t>Gastrointestinal </a:t>
            </a:r>
            <a:r>
              <a:rPr lang="en-US" sz="3600" b="1" dirty="0" err="1"/>
              <a:t>Angiodysplastic</a:t>
            </a:r>
            <a:r>
              <a:rPr lang="en-US" sz="3600" b="1" dirty="0"/>
              <a:t> Lesions </a:t>
            </a:r>
          </a:p>
          <a:p>
            <a:pPr algn="ctr"/>
            <a:r>
              <a:rPr lang="en-US" dirty="0"/>
              <a:t> (Am J Gastroenterology 2014 systematic review and meta-analysis)</a:t>
            </a:r>
          </a:p>
        </p:txBody>
      </p:sp>
    </p:spTree>
    <p:extLst>
      <p:ext uri="{BB962C8B-B14F-4D97-AF65-F5344CB8AC3E}">
        <p14:creationId xmlns:p14="http://schemas.microsoft.com/office/powerpoint/2010/main" val="240437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E0370-AFFB-2243-906C-F7753BB9F93B}"/>
              </a:ext>
            </a:extLst>
          </p:cNvPr>
          <p:cNvSpPr/>
          <p:nvPr/>
        </p:nvSpPr>
        <p:spPr>
          <a:xfrm>
            <a:off x="0" y="1190234"/>
            <a:ext cx="11390243" cy="4288546"/>
          </a:xfrm>
          <a:prstGeom prst="rect">
            <a:avLst/>
          </a:prstGeom>
        </p:spPr>
        <p:txBody>
          <a:bodyPr wrap="square">
            <a:spAutoFit/>
          </a:bodyPr>
          <a:lstStyle/>
          <a:p>
            <a:pPr>
              <a:spcBef>
                <a:spcPts val="1000"/>
              </a:spcBef>
              <a:spcAft>
                <a:spcPts val="500"/>
              </a:spcAft>
            </a:pPr>
            <a:r>
              <a:rPr lang="en-US" sz="2400" b="1" i="1" dirty="0">
                <a:solidFill>
                  <a:srgbClr val="0069F7"/>
                </a:solidFill>
                <a:latin typeface="Cambria" panose="02040503050406030204" pitchFamily="18" charset="0"/>
                <a:ea typeface="Times New Roman" panose="02020603050405020304" pitchFamily="18" charset="0"/>
                <a:cs typeface="Times New Roman" panose="02020603050405020304" pitchFamily="18" charset="0"/>
              </a:rPr>
              <a:t>Antiangiogenics</a:t>
            </a:r>
          </a:p>
          <a:p>
            <a:pPr marL="342900" lvl="0" indent="-342900">
              <a:lnSpc>
                <a:spcPct val="120000"/>
              </a:lnSpc>
              <a:spcAft>
                <a:spcPts val="1000"/>
              </a:spcAft>
              <a:buFont typeface="Symbol" pitchFamily="2" charset="2"/>
              <a:buChar char=""/>
            </a:pPr>
            <a:r>
              <a:rPr lang="en-US" sz="2400" i="1" dirty="0">
                <a:latin typeface="Calibri" panose="020F0502020204030204" pitchFamily="34" charset="0"/>
                <a:ea typeface="Times New Roman" panose="02020603050405020304" pitchFamily="18" charset="0"/>
                <a:cs typeface="Arial" panose="020B0604020202020204" pitchFamily="34" charset="0"/>
              </a:rPr>
              <a:t>Studies of thalidomide ( 100mg OD)  vs iron demonstrated superiority of thalidomide in reducing the transfusion requirements. and although 70% of patients had side effects of thalidomide. most of these adverse events are mild. </a:t>
            </a:r>
          </a:p>
          <a:p>
            <a:pPr>
              <a:spcBef>
                <a:spcPts val="1000"/>
              </a:spcBef>
              <a:spcAft>
                <a:spcPts val="500"/>
              </a:spcAft>
            </a:pPr>
            <a:r>
              <a:rPr lang="en-US" sz="2400" b="1" i="1" dirty="0">
                <a:solidFill>
                  <a:srgbClr val="0069F7"/>
                </a:solidFill>
                <a:latin typeface="Cambria" panose="02040503050406030204" pitchFamily="18" charset="0"/>
                <a:ea typeface="Times New Roman" panose="02020603050405020304" pitchFamily="18" charset="0"/>
                <a:cs typeface="Times New Roman" panose="02020603050405020304" pitchFamily="18" charset="0"/>
              </a:rPr>
              <a:t>Surgical therapy</a:t>
            </a:r>
          </a:p>
          <a:p>
            <a:pPr marL="342900" lvl="0" indent="-342900">
              <a:lnSpc>
                <a:spcPct val="120000"/>
              </a:lnSpc>
              <a:spcAft>
                <a:spcPts val="0"/>
              </a:spcAft>
              <a:buFont typeface="Symbol" pitchFamily="2" charset="2"/>
              <a:buChar char=""/>
            </a:pPr>
            <a:r>
              <a:rPr lang="en-US" sz="2400" b="1" u="sng" dirty="0" err="1">
                <a:latin typeface="Calibri" panose="020F0502020204030204" pitchFamily="34" charset="0"/>
                <a:ea typeface="Times New Roman" panose="02020603050405020304" pitchFamily="18" charset="0"/>
                <a:cs typeface="Arial" panose="020B0604020202020204" pitchFamily="34" charset="0"/>
              </a:rPr>
              <a:t>Heyde's</a:t>
            </a:r>
            <a:r>
              <a:rPr lang="en-US" sz="2400" b="1" u="sng" dirty="0">
                <a:latin typeface="Calibri" panose="020F0502020204030204" pitchFamily="34" charset="0"/>
                <a:ea typeface="Times New Roman" panose="02020603050405020304" pitchFamily="18" charset="0"/>
                <a:cs typeface="Arial" panose="020B0604020202020204" pitchFamily="34" charset="0"/>
              </a:rPr>
              <a:t> syndrome</a:t>
            </a:r>
            <a:r>
              <a:rPr lang="en-US" sz="2400" i="1" dirty="0">
                <a:latin typeface="Calibri" panose="020F0502020204030204" pitchFamily="34" charset="0"/>
                <a:ea typeface="Times New Roman" panose="02020603050405020304" pitchFamily="18" charset="0"/>
                <a:cs typeface="Arial" panose="020B0604020202020204" pitchFamily="34" charset="0"/>
              </a:rPr>
              <a:t>:  GI bleeding from GIADs in patients with aortic stenosis secondary to the destruction of </a:t>
            </a:r>
            <a:r>
              <a:rPr lang="en-US" sz="2400" i="1" dirty="0" err="1">
                <a:latin typeface="Calibri" panose="020F0502020204030204" pitchFamily="34" charset="0"/>
                <a:ea typeface="Times New Roman" panose="02020603050405020304" pitchFamily="18" charset="0"/>
                <a:cs typeface="Arial" panose="020B0604020202020204" pitchFamily="34" charset="0"/>
              </a:rPr>
              <a:t>vWD</a:t>
            </a:r>
            <a:r>
              <a:rPr lang="en-US" sz="2400" i="1" dirty="0">
                <a:latin typeface="Calibri" panose="020F0502020204030204" pitchFamily="34" charset="0"/>
                <a:ea typeface="Times New Roman" panose="02020603050405020304" pitchFamily="18" charset="0"/>
                <a:cs typeface="Arial" panose="020B0604020202020204" pitchFamily="34" charset="0"/>
              </a:rPr>
              <a:t>. </a:t>
            </a:r>
          </a:p>
          <a:p>
            <a:pPr marL="342900" lvl="0" indent="-342900">
              <a:lnSpc>
                <a:spcPct val="120000"/>
              </a:lnSpc>
              <a:spcAft>
                <a:spcPts val="1000"/>
              </a:spcAft>
              <a:buFont typeface="Symbol" pitchFamily="2" charset="2"/>
              <a:buChar char=""/>
            </a:pPr>
            <a:r>
              <a:rPr lang="en-US" sz="2400" i="1" dirty="0">
                <a:latin typeface="Calibri" panose="020F0502020204030204" pitchFamily="34" charset="0"/>
                <a:ea typeface="Times New Roman" panose="02020603050405020304" pitchFamily="18" charset="0"/>
                <a:cs typeface="Arial" panose="020B0604020202020204" pitchFamily="34" charset="0"/>
              </a:rPr>
              <a:t>AVR restores the </a:t>
            </a:r>
            <a:r>
              <a:rPr lang="en-US" sz="2400" i="1" dirty="0" err="1">
                <a:latin typeface="Calibri" panose="020F0502020204030204" pitchFamily="34" charset="0"/>
                <a:ea typeface="Times New Roman" panose="02020603050405020304" pitchFamily="18" charset="0"/>
                <a:cs typeface="Arial" panose="020B0604020202020204" pitchFamily="34" charset="0"/>
              </a:rPr>
              <a:t>vWF</a:t>
            </a:r>
            <a:r>
              <a:rPr lang="en-US" sz="2400" i="1" dirty="0">
                <a:latin typeface="Calibri" panose="020F0502020204030204" pitchFamily="34" charset="0"/>
                <a:ea typeface="Times New Roman" panose="02020603050405020304" pitchFamily="18" charset="0"/>
                <a:cs typeface="Arial" panose="020B0604020202020204" pitchFamily="34" charset="0"/>
              </a:rPr>
              <a:t> to its normal values and reduce the bleeding from GIADs. The results on small patients were very impressive &gt; 80% never </a:t>
            </a:r>
            <a:r>
              <a:rPr lang="en-US" sz="2400" i="1" dirty="0" err="1">
                <a:latin typeface="Calibri" panose="020F0502020204030204" pitchFamily="34" charset="0"/>
                <a:ea typeface="Times New Roman" panose="02020603050405020304" pitchFamily="18" charset="0"/>
                <a:cs typeface="Arial" panose="020B0604020202020204" pitchFamily="34" charset="0"/>
              </a:rPr>
              <a:t>rebleed</a:t>
            </a:r>
            <a:r>
              <a:rPr lang="en-US" sz="2400" i="1" dirty="0">
                <a:latin typeface="Calibri" panose="020F050202020403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7131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C5BA7-9C87-894E-8096-2E3C5C0AFA9A}"/>
              </a:ext>
            </a:extLst>
          </p:cNvPr>
          <p:cNvSpPr>
            <a:spLocks noGrp="1"/>
          </p:cNvSpPr>
          <p:nvPr>
            <p:ph idx="1"/>
          </p:nvPr>
        </p:nvSpPr>
        <p:spPr>
          <a:xfrm>
            <a:off x="838200" y="794657"/>
            <a:ext cx="10515600" cy="5382306"/>
          </a:xfrm>
        </p:spPr>
        <p:txBody>
          <a:bodyPr>
            <a:normAutofit fontScale="85000" lnSpcReduction="20000"/>
          </a:bodyPr>
          <a:lstStyle/>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46 year old female admitted with abdominal pain in the epigastrium that is radiating to the back with nausea and vomiting. Clinically was hypotensive and with fever and decrease level of consciousness. She also was noticed to be jaundiced.</a:t>
            </a:r>
          </a:p>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Found to have WBC of 20,000 ALT 160, AST of 120  Bilirubin of 80 Lipase of 4000</a:t>
            </a:r>
            <a:endParaRPr lang="en-US" sz="2400" dirty="0">
              <a:latin typeface="Calibri" panose="020F0502020204030204" pitchFamily="34" charset="0"/>
              <a:ea typeface="Calibri" panose="020F0502020204030204" pitchFamily="34" charset="0"/>
              <a:cs typeface="Arial" panose="020B0604020202020204" pitchFamily="34" charset="0"/>
            </a:endParaRPr>
          </a:p>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U/S shows gallbladder with multiple stones with CBD that is 8 mm with no CBD stones. </a:t>
            </a:r>
            <a:endParaRPr lang="en-US" sz="2400" dirty="0">
              <a:latin typeface="Calibri" panose="020F0502020204030204" pitchFamily="34" charset="0"/>
              <a:ea typeface="Calibri" panose="020F0502020204030204" pitchFamily="34" charset="0"/>
              <a:cs typeface="Arial" panose="020B0604020202020204" pitchFamily="34" charset="0"/>
            </a:endParaRPr>
          </a:p>
          <a:p>
            <a:pPr marL="0" lvl="0" indent="0">
              <a:buNone/>
            </a:pPr>
            <a:r>
              <a:rPr lang="en-CA" dirty="0">
                <a:latin typeface="Calibri" panose="020F0502020204030204" pitchFamily="34" charset="0"/>
                <a:ea typeface="Calibri" panose="020F0502020204030204" pitchFamily="34" charset="0"/>
                <a:cs typeface="Arial" panose="020B0604020202020204" pitchFamily="34" charset="0"/>
              </a:rPr>
              <a:t>The patient is started on aggressive hydration and antibiotics.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0"/>
              </a:spcAft>
              <a:buNone/>
            </a:pPr>
            <a:r>
              <a:rPr lang="en-CA" dirty="0">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CA" dirty="0">
                <a:latin typeface="Calibri" panose="020F0502020204030204" pitchFamily="34" charset="0"/>
                <a:ea typeface="Calibri" panose="020F0502020204030204" pitchFamily="34" charset="0"/>
                <a:cs typeface="Arial" panose="020B0604020202020204" pitchFamily="34" charset="0"/>
              </a:rPr>
              <a:t>The best next step for her management will be: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MRCP</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Percutaneous cholecystostomy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Urgent Laparoscopic Cholecystectomy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ERCP</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en-CA" dirty="0">
                <a:latin typeface="Calibri" panose="020F0502020204030204" pitchFamily="34" charset="0"/>
                <a:ea typeface="Calibri" panose="020F0502020204030204" pitchFamily="34" charset="0"/>
                <a:cs typeface="Arial" panose="020B0604020202020204" pitchFamily="34" charset="0"/>
              </a:rPr>
              <a:t>Continue with the supportive care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1F594EF-55D4-1C40-9B30-6CFE801AB97E}"/>
              </a:ext>
            </a:extLst>
          </p:cNvPr>
          <p:cNvPicPr>
            <a:picLocks noChangeAspect="1"/>
          </p:cNvPicPr>
          <p:nvPr/>
        </p:nvPicPr>
        <p:blipFill>
          <a:blip r:embed="rId2"/>
          <a:stretch>
            <a:fillRect/>
          </a:stretch>
        </p:blipFill>
        <p:spPr>
          <a:xfrm>
            <a:off x="743222" y="5236773"/>
            <a:ext cx="509382" cy="498162"/>
          </a:xfrm>
          <a:prstGeom prst="rect">
            <a:avLst/>
          </a:prstGeom>
        </p:spPr>
      </p:pic>
    </p:spTree>
    <p:extLst>
      <p:ext uri="{BB962C8B-B14F-4D97-AF65-F5344CB8AC3E}">
        <p14:creationId xmlns:p14="http://schemas.microsoft.com/office/powerpoint/2010/main" val="236198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3104</Words>
  <Application>Microsoft Macintosh PowerPoint</Application>
  <PresentationFormat>Widescreen</PresentationFormat>
  <Paragraphs>437</Paragraphs>
  <Slides>60</Slides>
  <Notes>3</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60</vt:i4>
      </vt:variant>
    </vt:vector>
  </HeadingPairs>
  <TitlesOfParts>
    <vt:vector size="83" baseType="lpstr">
      <vt:lpstr>Arabic Typesetting</vt:lpstr>
      <vt:lpstr>Arial</vt:lpstr>
      <vt:lpstr>Arial Narrow</vt:lpstr>
      <vt:lpstr>Bradley Hand ITC</vt:lpstr>
      <vt:lpstr>Britannic Bold</vt:lpstr>
      <vt:lpstr>Calibri</vt:lpstr>
      <vt:lpstr>Calibri Light</vt:lpstr>
      <vt:lpstr>Cambria</vt:lpstr>
      <vt:lpstr>Century Schoolbook</vt:lpstr>
      <vt:lpstr>Elephant</vt:lpstr>
      <vt:lpstr>Helvetica</vt:lpstr>
      <vt:lpstr>Impact</vt:lpstr>
      <vt:lpstr>Lucida Calligraphy</vt:lpstr>
      <vt:lpstr>Lucida Handwriting</vt:lpstr>
      <vt:lpstr>Monotype Corsiva</vt:lpstr>
      <vt:lpstr>MV Boli</vt:lpstr>
      <vt:lpstr>Symbol</vt:lpstr>
      <vt:lpstr>Times New Roman</vt:lpstr>
      <vt:lpstr>Wingdings</vt:lpstr>
      <vt:lpstr>Wingdings 2</vt:lpstr>
      <vt:lpstr>WinSoft Thuluth</vt:lpstr>
      <vt:lpstr>View</vt:lpstr>
      <vt:lpstr>Office Theme</vt:lpstr>
      <vt:lpstr>IM Board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Indications for ERCP in setting of GB 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2012 Guidelines</vt:lpstr>
      <vt:lpstr>PowerPoint Presentation</vt:lpstr>
      <vt:lpstr>PowerPoint Presentation</vt:lpstr>
      <vt:lpstr>PowerPoint Presentation</vt:lpstr>
      <vt:lpstr>PowerPoint Presentation</vt:lpstr>
      <vt:lpstr>Management</vt:lpstr>
      <vt:lpstr>PowerPoint Presentation</vt:lpstr>
      <vt:lpstr>Achalasia  “failure to relax.”  </vt:lpstr>
      <vt:lpstr>Causes of Pseudoachalasia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of pruritus with PBC (URSO may increase it and it is NOT a treatment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24</cp:revision>
  <cp:lastPrinted>2018-04-18T20:09:15Z</cp:lastPrinted>
  <dcterms:created xsi:type="dcterms:W3CDTF">2018-04-18T11:37:50Z</dcterms:created>
  <dcterms:modified xsi:type="dcterms:W3CDTF">2018-09-17T08:40:26Z</dcterms:modified>
</cp:coreProperties>
</file>